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65" r:id="rId1"/>
    <p:sldMasterId id="2147483667" r:id="rId2"/>
  </p:sldMasterIdLst>
  <p:notesMasterIdLst>
    <p:notesMasterId r:id="rId31"/>
  </p:notesMasterIdLst>
  <p:handoutMasterIdLst>
    <p:handoutMasterId r:id="rId32"/>
  </p:handoutMasterIdLst>
  <p:sldIdLst>
    <p:sldId id="392" r:id="rId3"/>
    <p:sldId id="395" r:id="rId4"/>
    <p:sldId id="360" r:id="rId5"/>
    <p:sldId id="381" r:id="rId6"/>
    <p:sldId id="401" r:id="rId7"/>
    <p:sldId id="402" r:id="rId8"/>
    <p:sldId id="477" r:id="rId9"/>
    <p:sldId id="478" r:id="rId10"/>
    <p:sldId id="479" r:id="rId11"/>
    <p:sldId id="485" r:id="rId12"/>
    <p:sldId id="486" r:id="rId13"/>
    <p:sldId id="484" r:id="rId14"/>
    <p:sldId id="487" r:id="rId15"/>
    <p:sldId id="460" r:id="rId16"/>
    <p:sldId id="490" r:id="rId17"/>
    <p:sldId id="488" r:id="rId18"/>
    <p:sldId id="491" r:id="rId19"/>
    <p:sldId id="492" r:id="rId20"/>
    <p:sldId id="494" r:id="rId21"/>
    <p:sldId id="495" r:id="rId22"/>
    <p:sldId id="489" r:id="rId23"/>
    <p:sldId id="483" r:id="rId24"/>
    <p:sldId id="403" r:id="rId25"/>
    <p:sldId id="404" r:id="rId26"/>
    <p:sldId id="496" r:id="rId27"/>
    <p:sldId id="497" r:id="rId28"/>
    <p:sldId id="498" r:id="rId29"/>
    <p:sldId id="386" r:id="rId30"/>
  </p:sldIdLst>
  <p:sldSz cx="9144000" cy="6858000" type="screen4x3"/>
  <p:notesSz cx="6797675" cy="9926638"/>
  <p:defaultTextStyle>
    <a:defPPr>
      <a:defRPr lang="cs-CZ"/>
    </a:defPPr>
    <a:lvl1pPr algn="l" rtl="0" eaLnBrk="0" fontAlgn="base" hangingPunct="0">
      <a:spcBef>
        <a:spcPct val="0"/>
      </a:spcBef>
      <a:spcAft>
        <a:spcPct val="0"/>
      </a:spcAft>
      <a:defRPr sz="3400" kern="1200">
        <a:solidFill>
          <a:schemeClr val="tx1"/>
        </a:solidFill>
        <a:latin typeface="Garamond" panose="02020404030301010803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3400" kern="1200">
        <a:solidFill>
          <a:schemeClr val="tx1"/>
        </a:solidFill>
        <a:latin typeface="Garamond" panose="02020404030301010803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3400" kern="1200">
        <a:solidFill>
          <a:schemeClr val="tx1"/>
        </a:solidFill>
        <a:latin typeface="Garamond" panose="02020404030301010803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3400" kern="1200">
        <a:solidFill>
          <a:schemeClr val="tx1"/>
        </a:solidFill>
        <a:latin typeface="Garamond" panose="02020404030301010803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3400" kern="1200">
        <a:solidFill>
          <a:schemeClr val="tx1"/>
        </a:solidFill>
        <a:latin typeface="Garamond" panose="02020404030301010803" pitchFamily="18" charset="0"/>
        <a:ea typeface="+mn-ea"/>
        <a:cs typeface="+mn-cs"/>
      </a:defRPr>
    </a:lvl5pPr>
    <a:lvl6pPr marL="2286000" algn="l" defTabSz="914400" rtl="0" eaLnBrk="1" latinLnBrk="0" hangingPunct="1">
      <a:defRPr sz="3400" kern="1200">
        <a:solidFill>
          <a:schemeClr val="tx1"/>
        </a:solidFill>
        <a:latin typeface="Garamond" panose="02020404030301010803" pitchFamily="18" charset="0"/>
        <a:ea typeface="+mn-ea"/>
        <a:cs typeface="+mn-cs"/>
      </a:defRPr>
    </a:lvl6pPr>
    <a:lvl7pPr marL="2743200" algn="l" defTabSz="914400" rtl="0" eaLnBrk="1" latinLnBrk="0" hangingPunct="1">
      <a:defRPr sz="3400" kern="1200">
        <a:solidFill>
          <a:schemeClr val="tx1"/>
        </a:solidFill>
        <a:latin typeface="Garamond" panose="02020404030301010803" pitchFamily="18" charset="0"/>
        <a:ea typeface="+mn-ea"/>
        <a:cs typeface="+mn-cs"/>
      </a:defRPr>
    </a:lvl7pPr>
    <a:lvl8pPr marL="3200400" algn="l" defTabSz="914400" rtl="0" eaLnBrk="1" latinLnBrk="0" hangingPunct="1">
      <a:defRPr sz="3400" kern="1200">
        <a:solidFill>
          <a:schemeClr val="tx1"/>
        </a:solidFill>
        <a:latin typeface="Garamond" panose="02020404030301010803" pitchFamily="18" charset="0"/>
        <a:ea typeface="+mn-ea"/>
        <a:cs typeface="+mn-cs"/>
      </a:defRPr>
    </a:lvl8pPr>
    <a:lvl9pPr marL="3657600" algn="l" defTabSz="914400" rtl="0" eaLnBrk="1" latinLnBrk="0" hangingPunct="1">
      <a:defRPr sz="3400" kern="1200">
        <a:solidFill>
          <a:schemeClr val="tx1"/>
        </a:solidFill>
        <a:latin typeface="Garamond" panose="02020404030301010803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6">
          <p15:clr>
            <a:srgbClr val="A4A3A4"/>
          </p15:clr>
        </p15:guide>
        <p15:guide id="2" pos="2142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Dimitrovová Kateřina Mgr." initials="" lastIdx="11" clrIdx="0"/>
  <p:cmAuthor id="2" name="Vránová Tereza Mgr." initials="" lastIdx="2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000000"/>
    <a:srgbClr val="990033"/>
    <a:srgbClr val="D31145"/>
    <a:srgbClr val="006600"/>
    <a:srgbClr val="0000FF"/>
    <a:srgbClr val="9CCAB5"/>
    <a:srgbClr val="99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2833802-FEF1-4C79-8D5D-14CF1EAF98D9}" styleName="Světlý styl 2 – zvýraznění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69012ECD-51FC-41F1-AA8D-1B2483CD663E}" styleName="Světlý styl 2 – zvýraznění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073A0DAA-6AF3-43AB-8588-CEC1D06C72B9}" styleName="Střední sty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EB9631B5-78F2-41C9-869B-9F39066F8104}" styleName="Střední styl 3 – zvýraznění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5940675A-B579-460E-94D1-54222C63F5DA}" styleName="Bez stylu, mřížka tabulky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3296810-A885-4BE3-A3E7-6D5BEEA58F35}" styleName="Střední styl 2 – zvýraznění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1E4AEA4-8DFA-4A89-87EB-49C32662AFE0}" styleName="Střední styl 2 – zvýraznění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2D5ABB26-0587-4C30-8999-92F81FD0307C}" styleName="Bez stylu, bez mřížky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43" autoAdjust="0"/>
    <p:restoredTop sz="72605" autoAdjust="0"/>
  </p:normalViewPr>
  <p:slideViewPr>
    <p:cSldViewPr>
      <p:cViewPr varScale="1">
        <p:scale>
          <a:sx n="114" d="100"/>
          <a:sy n="114" d="100"/>
        </p:scale>
        <p:origin x="1566" y="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3" d="100"/>
          <a:sy n="53" d="100"/>
        </p:scale>
        <p:origin x="-1770" y="-84"/>
      </p:cViewPr>
      <p:guideLst>
        <p:guide orient="horz" pos="3126"/>
        <p:guide pos="214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21" Type="http://schemas.openxmlformats.org/officeDocument/2006/relationships/slide" Target="slides/slide19.xml"/><Relationship Id="rId34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commentAuthors" Target="commentAuthor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handoutMaster" Target="handoutMasters/handoutMaster1.xml"/><Relationship Id="rId37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viewProps" Target="viewProps.xml"/><Relationship Id="rId8" Type="http://schemas.openxmlformats.org/officeDocument/2006/relationships/slide" Target="slides/slide6.xml"/><Relationship Id="rId3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6882" name="Rectangle 2">
            <a:extLst>
              <a:ext uri="{FF2B5EF4-FFF2-40B4-BE49-F238E27FC236}">
                <a16:creationId xmlns:a16="http://schemas.microsoft.com/office/drawing/2014/main" id="{6EC51537-BD2E-57FE-1F0A-A75183AB3320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06883" name="Rectangle 3">
            <a:extLst>
              <a:ext uri="{FF2B5EF4-FFF2-40B4-BE49-F238E27FC236}">
                <a16:creationId xmlns:a16="http://schemas.microsoft.com/office/drawing/2014/main" id="{E22C338F-08AC-3317-2987-08362CCCF1C0}"/>
              </a:ext>
            </a:extLst>
          </p:cNvPr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06884" name="Rectangle 4">
            <a:extLst>
              <a:ext uri="{FF2B5EF4-FFF2-40B4-BE49-F238E27FC236}">
                <a16:creationId xmlns:a16="http://schemas.microsoft.com/office/drawing/2014/main" id="{A744B641-EB73-F3D7-1B0F-ECFD61F46FA1}"/>
              </a:ext>
            </a:extLst>
          </p:cNvPr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06885" name="Rectangle 5">
            <a:extLst>
              <a:ext uri="{FF2B5EF4-FFF2-40B4-BE49-F238E27FC236}">
                <a16:creationId xmlns:a16="http://schemas.microsoft.com/office/drawing/2014/main" id="{4207988A-6E63-2FDD-1A8A-07F4FE2F644F}"/>
              </a:ext>
            </a:extLst>
          </p:cNvPr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016DD349-B6DD-4F2F-B291-5145CA2EE208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Rectangle 2">
            <a:extLst>
              <a:ext uri="{FF2B5EF4-FFF2-40B4-BE49-F238E27FC236}">
                <a16:creationId xmlns:a16="http://schemas.microsoft.com/office/drawing/2014/main" id="{63E14E17-FC35-62D0-D64B-DADA8AF251B5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05475" name="Rectangle 3">
            <a:extLst>
              <a:ext uri="{FF2B5EF4-FFF2-40B4-BE49-F238E27FC236}">
                <a16:creationId xmlns:a16="http://schemas.microsoft.com/office/drawing/2014/main" id="{50D6DE19-2E60-C7C8-60DD-1D925FEF2944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100" name="Rectangle 4">
            <a:extLst>
              <a:ext uri="{FF2B5EF4-FFF2-40B4-BE49-F238E27FC236}">
                <a16:creationId xmlns:a16="http://schemas.microsoft.com/office/drawing/2014/main" id="{11947FB2-B75D-7B63-DA14-891895720C4F}"/>
              </a:ext>
            </a:extLst>
          </p:cNvPr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05477" name="Rectangle 5">
            <a:extLst>
              <a:ext uri="{FF2B5EF4-FFF2-40B4-BE49-F238E27FC236}">
                <a16:creationId xmlns:a16="http://schemas.microsoft.com/office/drawing/2014/main" id="{2251FF72-BD0B-0F4D-DB49-AC82AF2319B8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1038" y="4714875"/>
            <a:ext cx="5438775" cy="446722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noProof="0"/>
              <a:t>Klepnutím lze upravit styly předlohy textu.</a:t>
            </a:r>
          </a:p>
          <a:p>
            <a:pPr lvl="1"/>
            <a:r>
              <a:rPr lang="cs-CZ" noProof="0"/>
              <a:t>Druhá úroveň</a:t>
            </a:r>
          </a:p>
          <a:p>
            <a:pPr lvl="2"/>
            <a:r>
              <a:rPr lang="cs-CZ" noProof="0"/>
              <a:t>Třetí úroveň</a:t>
            </a:r>
          </a:p>
          <a:p>
            <a:pPr lvl="3"/>
            <a:r>
              <a:rPr lang="cs-CZ" noProof="0"/>
              <a:t>Čtvrtá úroveň</a:t>
            </a:r>
          </a:p>
          <a:p>
            <a:pPr lvl="4"/>
            <a:r>
              <a:rPr lang="cs-CZ" noProof="0"/>
              <a:t>Pátá úroveň</a:t>
            </a:r>
          </a:p>
        </p:txBody>
      </p:sp>
      <p:sp>
        <p:nvSpPr>
          <p:cNvPr id="105478" name="Rectangle 6">
            <a:extLst>
              <a:ext uri="{FF2B5EF4-FFF2-40B4-BE49-F238E27FC236}">
                <a16:creationId xmlns:a16="http://schemas.microsoft.com/office/drawing/2014/main" id="{A6B4C883-AD13-C1EF-F2D1-8B18EF244855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05479" name="Rectangle 7">
            <a:extLst>
              <a:ext uri="{FF2B5EF4-FFF2-40B4-BE49-F238E27FC236}">
                <a16:creationId xmlns:a16="http://schemas.microsoft.com/office/drawing/2014/main" id="{4D16CC7B-80C6-4B69-BAFA-4C9FD9E975F8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655C5C60-509B-4390-AEBC-292EFE23509A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Zástupný symbol pro obrázek snímku 1">
            <a:extLst>
              <a:ext uri="{FF2B5EF4-FFF2-40B4-BE49-F238E27FC236}">
                <a16:creationId xmlns:a16="http://schemas.microsoft.com/office/drawing/2014/main" id="{FDB58CAE-182C-5E6A-CC89-99CC1B025973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71" name="Zástupný symbol pro poznámky 2">
            <a:extLst>
              <a:ext uri="{FF2B5EF4-FFF2-40B4-BE49-F238E27FC236}">
                <a16:creationId xmlns:a16="http://schemas.microsoft.com/office/drawing/2014/main" id="{C5897ED7-01CF-D34A-BE9F-5ECA3BCE2EC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 altLang="en-US"/>
          </a:p>
        </p:txBody>
      </p:sp>
      <p:sp>
        <p:nvSpPr>
          <p:cNvPr id="7172" name="Zástupný symbol pro číslo snímku 3">
            <a:extLst>
              <a:ext uri="{FF2B5EF4-FFF2-40B4-BE49-F238E27FC236}">
                <a16:creationId xmlns:a16="http://schemas.microsoft.com/office/drawing/2014/main" id="{4715E1E4-C949-C2A1-3CFE-34C079F448B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BCCC1962-D994-4876-A773-0FA1282FD1D6}" type="slidenum">
              <a:rPr lang="cs-CZ" altLang="en-US" smtClean="0"/>
              <a:pPr>
                <a:spcBef>
                  <a:spcPct val="0"/>
                </a:spcBef>
              </a:pPr>
              <a:t>1</a:t>
            </a:fld>
            <a:endParaRPr lang="cs-CZ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Zástupný symbol pro obrázek snímku 1">
            <a:extLst>
              <a:ext uri="{FF2B5EF4-FFF2-40B4-BE49-F238E27FC236}">
                <a16:creationId xmlns:a16="http://schemas.microsoft.com/office/drawing/2014/main" id="{3F9F725B-E4EE-13D3-6DBE-C3FAB82F5DB3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19" name="Zástupný symbol pro poznámky 2">
            <a:extLst>
              <a:ext uri="{FF2B5EF4-FFF2-40B4-BE49-F238E27FC236}">
                <a16:creationId xmlns:a16="http://schemas.microsoft.com/office/drawing/2014/main" id="{9643323F-5BC7-8D1B-952C-9485BA23F5E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cs-CZ" altLang="cs-CZ"/>
          </a:p>
        </p:txBody>
      </p:sp>
      <p:sp>
        <p:nvSpPr>
          <p:cNvPr id="9220" name="Zástupný symbol pro číslo snímku 3">
            <a:extLst>
              <a:ext uri="{FF2B5EF4-FFF2-40B4-BE49-F238E27FC236}">
                <a16:creationId xmlns:a16="http://schemas.microsoft.com/office/drawing/2014/main" id="{E9220B1D-9145-A3D7-0345-3A6CFF633F5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 sz="3400"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>
              <a:defRPr sz="3400"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>
              <a:defRPr sz="3400"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>
              <a:defRPr sz="3400"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>
              <a:defRPr sz="3400"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fld id="{46D87F8D-B698-4E66-A1D5-A479D96483AE}" type="slidenum">
              <a:rPr lang="cs-CZ" altLang="cs-CZ" sz="1200" smtClean="0">
                <a:latin typeface="Times New Roman" panose="02020603050405020304" pitchFamily="18" charset="0"/>
              </a:rPr>
              <a:pPr/>
              <a:t>5</a:t>
            </a:fld>
            <a:endParaRPr lang="cs-CZ" altLang="cs-CZ" sz="120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8">
            <a:extLst>
              <a:ext uri="{FF2B5EF4-FFF2-40B4-BE49-F238E27FC236}">
                <a16:creationId xmlns:a16="http://schemas.microsoft.com/office/drawing/2014/main" id="{5B81D0CC-8070-737D-C7F5-3CB05362EA02}"/>
              </a:ext>
            </a:extLst>
          </p:cNvPr>
          <p:cNvSpPr>
            <a:spLocks noChangeArrowheads="1"/>
          </p:cNvSpPr>
          <p:nvPr/>
        </p:nvSpPr>
        <p:spPr bwMode="auto">
          <a:xfrm>
            <a:off x="-12700" y="1968500"/>
            <a:ext cx="9156700" cy="488950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txBody>
          <a:bodyPr wrap="none" anchor="ctr"/>
          <a:lstStyle>
            <a:lvl1pPr eaLnBrk="0" hangingPunct="0">
              <a:defRPr sz="3400">
                <a:solidFill>
                  <a:schemeClr val="tx1"/>
                </a:solidFill>
                <a:latin typeface="Garamond" pitchFamily="18" charset="0"/>
              </a:defRPr>
            </a:lvl1pPr>
            <a:lvl2pPr marL="742950" indent="-285750" eaLnBrk="0" hangingPunct="0">
              <a:defRPr sz="3400">
                <a:solidFill>
                  <a:schemeClr val="tx1"/>
                </a:solidFill>
                <a:latin typeface="Garamond" pitchFamily="18" charset="0"/>
              </a:defRPr>
            </a:lvl2pPr>
            <a:lvl3pPr marL="1143000" indent="-228600" eaLnBrk="0" hangingPunct="0">
              <a:defRPr sz="3400">
                <a:solidFill>
                  <a:schemeClr val="tx1"/>
                </a:solidFill>
                <a:latin typeface="Garamond" pitchFamily="18" charset="0"/>
              </a:defRPr>
            </a:lvl3pPr>
            <a:lvl4pPr marL="1600200" indent="-228600" eaLnBrk="0" hangingPunct="0">
              <a:defRPr sz="3400">
                <a:solidFill>
                  <a:schemeClr val="tx1"/>
                </a:solidFill>
                <a:latin typeface="Garamond" pitchFamily="18" charset="0"/>
              </a:defRPr>
            </a:lvl4pPr>
            <a:lvl5pPr marL="2057400" indent="-228600" eaLnBrk="0" hangingPunct="0">
              <a:defRPr sz="3400">
                <a:solidFill>
                  <a:schemeClr val="tx1"/>
                </a:solidFill>
                <a:latin typeface="Garamond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1"/>
                </a:solidFill>
                <a:latin typeface="Garamond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1"/>
                </a:solidFill>
                <a:latin typeface="Garamond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1"/>
                </a:solidFill>
                <a:latin typeface="Garamond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1"/>
                </a:solidFill>
                <a:latin typeface="Garamond" pitchFamily="18" charset="0"/>
              </a:defRPr>
            </a:lvl9pPr>
          </a:lstStyle>
          <a:p>
            <a:pPr eaLnBrk="1" hangingPunct="1">
              <a:defRPr/>
            </a:pPr>
            <a:endParaRPr lang="en-US" altLang="en-US"/>
          </a:p>
        </p:txBody>
      </p:sp>
      <p:pic>
        <p:nvPicPr>
          <p:cNvPr id="3" name="Picture 9" descr="logo_mzcr">
            <a:extLst>
              <a:ext uri="{FF2B5EF4-FFF2-40B4-BE49-F238E27FC236}">
                <a16:creationId xmlns:a16="http://schemas.microsoft.com/office/drawing/2014/main" id="{AB1A4D3F-7CE5-E845-E945-D6AF2C3592C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700" y="682625"/>
            <a:ext cx="6737350" cy="59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13" descr="pp_titul_podtisk">
            <a:extLst>
              <a:ext uri="{FF2B5EF4-FFF2-40B4-BE49-F238E27FC236}">
                <a16:creationId xmlns:a16="http://schemas.microsoft.com/office/drawing/2014/main" id="{6F5BA1EB-FE2F-6688-6A34-FE629DCA691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989138"/>
            <a:ext cx="812800" cy="4868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7309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233488" y="2463800"/>
            <a:ext cx="6794500" cy="2189163"/>
          </a:xfrm>
        </p:spPr>
        <p:txBody>
          <a:bodyPr anchor="t"/>
          <a:lstStyle>
            <a:lvl1pPr>
              <a:defRPr/>
            </a:lvl1pPr>
          </a:lstStyle>
          <a:p>
            <a:pPr lvl="0"/>
            <a:r>
              <a:rPr lang="cs-CZ" noProof="0"/>
              <a:t>KLEPNUTÍM LZE UPRAVIT STYL PŘEDLOHY NADPISŮ.</a:t>
            </a:r>
          </a:p>
        </p:txBody>
      </p:sp>
      <p:sp>
        <p:nvSpPr>
          <p:cNvPr id="47309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233488" y="4857750"/>
            <a:ext cx="6794500" cy="1235075"/>
          </a:xfrm>
        </p:spPr>
        <p:txBody>
          <a:bodyPr/>
          <a:lstStyle>
            <a:lvl1pPr>
              <a:defRPr sz="16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cs-CZ" noProof="0"/>
              <a:t>Klepnutím lze upravit styl předlohy podnadpisů.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C82FAEE6-9702-BA0B-0535-61AF852F05BE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xfrm>
            <a:off x="1220788" y="6245225"/>
            <a:ext cx="1370012" cy="476250"/>
          </a:xfrm>
        </p:spPr>
        <p:txBody>
          <a:bodyPr/>
          <a:lstStyle>
            <a:lvl1pPr>
              <a:defRPr>
                <a:solidFill>
                  <a:schemeClr val="bg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68D18C5E-2E3F-3EB5-6882-B12624C1144D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2916238" y="6245225"/>
            <a:ext cx="2895600" cy="47625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7B6D344-D729-9594-418B-C6156EFE31D9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F55B21A8-5979-47E5-AC8C-8674C33AA9D5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1250001086"/>
      </p:ext>
    </p:extLst>
  </p:cSld>
  <p:clrMapOvr>
    <a:masterClrMapping/>
  </p:clrMapOvr>
  <p:transition>
    <p:zoom dir="in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A771E674-F58D-EE9A-CCBF-4A896D493820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E4A121C3-1582-DBFC-8877-D74D439F24FA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F05B7A16-BCCF-C4BA-9060-10B5CA665EE8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AD3160-3596-4F00-9BF1-ECCE6265FA75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4069285118"/>
      </p:ext>
    </p:extLst>
  </p:cSld>
  <p:clrMapOvr>
    <a:masterClrMapping/>
  </p:clrMapOvr>
  <p:transition>
    <p:zoom dir="in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329363" y="0"/>
            <a:ext cx="1698625" cy="6126163"/>
          </a:xfrm>
        </p:spPr>
        <p:txBody>
          <a:bodyPr vert="eaVert"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1233488" y="0"/>
            <a:ext cx="4943475" cy="6126163"/>
          </a:xfrm>
        </p:spPr>
        <p:txBody>
          <a:bodyPr vert="eaVert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80ED76F6-AC28-88E7-0BA1-EE28F91C459B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B227B458-EF72-0A71-6A17-B6764309468A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1349D25C-4215-10EC-FB27-9CE7B10C560E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6A8DA0-000B-4464-97C3-C19D0E2A43AB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708689768"/>
      </p:ext>
    </p:extLst>
  </p:cSld>
  <p:clrMapOvr>
    <a:masterClrMapping/>
  </p:clrMapOvr>
  <p:transition>
    <p:zoom dir="in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cs-CZ"/>
              <a:t>Kliknutím lze upravit styl předlohy.</a:t>
            </a:r>
          </a:p>
        </p:txBody>
      </p:sp>
    </p:spTree>
    <p:extLst>
      <p:ext uri="{BB962C8B-B14F-4D97-AF65-F5344CB8AC3E}">
        <p14:creationId xmlns:p14="http://schemas.microsoft.com/office/powerpoint/2010/main" val="987400013"/>
      </p:ext>
    </p:extLst>
  </p:cSld>
  <p:clrMapOvr>
    <a:masterClrMapping/>
  </p:clrMapOvr>
  <p:transition>
    <p:zoom dir="in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</p:spTree>
    <p:extLst>
      <p:ext uri="{BB962C8B-B14F-4D97-AF65-F5344CB8AC3E}">
        <p14:creationId xmlns:p14="http://schemas.microsoft.com/office/powerpoint/2010/main" val="416806429"/>
      </p:ext>
    </p:extLst>
  </p:cSld>
  <p:clrMapOvr>
    <a:masterClrMapping/>
  </p:clrMapOvr>
  <p:transition>
    <p:zoom dir="in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</p:spTree>
    <p:extLst>
      <p:ext uri="{BB962C8B-B14F-4D97-AF65-F5344CB8AC3E}">
        <p14:creationId xmlns:p14="http://schemas.microsoft.com/office/powerpoint/2010/main" val="1136998623"/>
      </p:ext>
    </p:extLst>
  </p:cSld>
  <p:clrMapOvr>
    <a:masterClrMapping/>
  </p:clrMapOvr>
  <p:transition>
    <p:zoom dir="in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1233488" y="1989138"/>
            <a:ext cx="3321050" cy="26638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706938" y="1989138"/>
            <a:ext cx="3321050" cy="26638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</p:spTree>
    <p:extLst>
      <p:ext uri="{BB962C8B-B14F-4D97-AF65-F5344CB8AC3E}">
        <p14:creationId xmlns:p14="http://schemas.microsoft.com/office/powerpoint/2010/main" val="4076623010"/>
      </p:ext>
    </p:extLst>
  </p:cSld>
  <p:clrMapOvr>
    <a:masterClrMapping/>
  </p:clrMapOvr>
  <p:transition>
    <p:zoom dir="in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</p:spTree>
    <p:extLst>
      <p:ext uri="{BB962C8B-B14F-4D97-AF65-F5344CB8AC3E}">
        <p14:creationId xmlns:p14="http://schemas.microsoft.com/office/powerpoint/2010/main" val="513175586"/>
      </p:ext>
    </p:extLst>
  </p:cSld>
  <p:clrMapOvr>
    <a:masterClrMapping/>
  </p:clrMapOvr>
  <p:transition>
    <p:zoom dir="in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</p:spTree>
    <p:extLst>
      <p:ext uri="{BB962C8B-B14F-4D97-AF65-F5344CB8AC3E}">
        <p14:creationId xmlns:p14="http://schemas.microsoft.com/office/powerpoint/2010/main" val="3846416620"/>
      </p:ext>
    </p:extLst>
  </p:cSld>
  <p:clrMapOvr>
    <a:masterClrMapping/>
  </p:clrMapOvr>
  <p:transition>
    <p:zoom dir="in"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83412612"/>
      </p:ext>
    </p:extLst>
  </p:cSld>
  <p:clrMapOvr>
    <a:masterClrMapping/>
  </p:clrMapOvr>
  <p:transition>
    <p:zoom dir="in"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</p:spTree>
    <p:extLst>
      <p:ext uri="{BB962C8B-B14F-4D97-AF65-F5344CB8AC3E}">
        <p14:creationId xmlns:p14="http://schemas.microsoft.com/office/powerpoint/2010/main" val="2358780297"/>
      </p:ext>
    </p:extLst>
  </p:cSld>
  <p:clrMapOvr>
    <a:masterClrMapping/>
  </p:clrMapOvr>
  <p:transition>
    <p:zoom dir="in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D75947AD-5BD1-323F-1E50-AA373707781D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916A1827-CE4B-CBFA-6AB2-A5573CC2F36D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AA2F2337-9039-6379-A9FD-76C98B18F305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AE624C-F01E-49E4-94AB-DE6195ADA682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1654334028"/>
      </p:ext>
    </p:extLst>
  </p:cSld>
  <p:clrMapOvr>
    <a:masterClrMapping/>
  </p:clrMapOvr>
  <p:transition>
    <p:zoom dir="in"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cs-CZ" noProof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</p:spTree>
    <p:extLst>
      <p:ext uri="{BB962C8B-B14F-4D97-AF65-F5344CB8AC3E}">
        <p14:creationId xmlns:p14="http://schemas.microsoft.com/office/powerpoint/2010/main" val="2871805212"/>
      </p:ext>
    </p:extLst>
  </p:cSld>
  <p:clrMapOvr>
    <a:masterClrMapping/>
  </p:clrMapOvr>
  <p:transition>
    <p:zoom dir="in"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</p:spTree>
    <p:extLst>
      <p:ext uri="{BB962C8B-B14F-4D97-AF65-F5344CB8AC3E}">
        <p14:creationId xmlns:p14="http://schemas.microsoft.com/office/powerpoint/2010/main" val="2695691556"/>
      </p:ext>
    </p:extLst>
  </p:cSld>
  <p:clrMapOvr>
    <a:masterClrMapping/>
  </p:clrMapOvr>
  <p:transition>
    <p:zoom dir="in"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329363" y="0"/>
            <a:ext cx="1698625" cy="4652963"/>
          </a:xfrm>
        </p:spPr>
        <p:txBody>
          <a:bodyPr vert="eaVert"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1233488" y="0"/>
            <a:ext cx="4943475" cy="4652963"/>
          </a:xfrm>
        </p:spPr>
        <p:txBody>
          <a:bodyPr vert="eaVert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</p:spTree>
    <p:extLst>
      <p:ext uri="{BB962C8B-B14F-4D97-AF65-F5344CB8AC3E}">
        <p14:creationId xmlns:p14="http://schemas.microsoft.com/office/powerpoint/2010/main" val="3285903176"/>
      </p:ext>
    </p:extLst>
  </p:cSld>
  <p:clrMapOvr>
    <a:masterClrMapping/>
  </p:clrMapOvr>
  <p:transition>
    <p:zoom dir="in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F0B759C5-D40E-F246-5972-C78A4C23897D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04DFD5C4-BBDA-91A5-D2FD-B13FF729A6BD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25E5001D-1543-13BD-0494-CE4E3B4CB3AA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6224D6-EDEE-4991-8DC7-906514206AD1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1539593841"/>
      </p:ext>
    </p:extLst>
  </p:cSld>
  <p:clrMapOvr>
    <a:masterClrMapping/>
  </p:clrMapOvr>
  <p:transition>
    <p:zoom dir="in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1233488" y="1600200"/>
            <a:ext cx="33210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706938" y="1600200"/>
            <a:ext cx="33210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6174DC7D-CBD7-CB7A-098A-AC8F35BF9CB6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0ECF6A5A-2848-E1FD-E2BD-D131F595DBC1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877664A-9A31-37DA-252A-A92A2156ED31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ED6E13-0760-4BC0-8CAA-77AF5FC4614D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2183454176"/>
      </p:ext>
    </p:extLst>
  </p:cSld>
  <p:clrMapOvr>
    <a:masterClrMapping/>
  </p:clrMapOvr>
  <p:transition>
    <p:zoom dir="in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0D11ACBC-B21E-3E26-9B94-E40AB5B1EE26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E2958E83-47D3-E88D-7CC8-AE5563C1C10A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2A3E5B77-A267-3A86-853D-19C9EE46E671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AB467-C306-4C4A-BFF6-4A6EAF877CC4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707152268"/>
      </p:ext>
    </p:extLst>
  </p:cSld>
  <p:clrMapOvr>
    <a:masterClrMapping/>
  </p:clrMapOvr>
  <p:transition>
    <p:zoom dir="in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id="{BC4AC936-3B05-8ECC-F138-52C5F375BE67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65EB34D9-57C5-C3FD-627D-4A8C25A3AA96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9C1290F0-64B9-F71C-37D3-28C420E49F9F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8881A1-4262-4577-A72B-3092CA8EA7F0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35168925"/>
      </p:ext>
    </p:extLst>
  </p:cSld>
  <p:clrMapOvr>
    <a:masterClrMapping/>
  </p:clrMapOvr>
  <p:transition>
    <p:zoom dir="in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>
            <a:extLst>
              <a:ext uri="{FF2B5EF4-FFF2-40B4-BE49-F238E27FC236}">
                <a16:creationId xmlns:a16="http://schemas.microsoft.com/office/drawing/2014/main" id="{19799DF5-AD31-45F2-D151-F7438077332B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" name="Rectangle 5">
            <a:extLst>
              <a:ext uri="{FF2B5EF4-FFF2-40B4-BE49-F238E27FC236}">
                <a16:creationId xmlns:a16="http://schemas.microsoft.com/office/drawing/2014/main" id="{9F24BB72-9FF7-5081-362C-9C0B5751FE7A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756E01C2-F171-BDD5-2A72-D4884E1D460A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738F38-2654-4068-BAFE-09303A7B218D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1138995814"/>
      </p:ext>
    </p:extLst>
  </p:cSld>
  <p:clrMapOvr>
    <a:masterClrMapping/>
  </p:clrMapOvr>
  <p:transition>
    <p:zoom dir="in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D99BC76-2DE5-E6B3-B1B3-C234A3277805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746A456-0806-B214-BB67-43CFA48CFF4A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D2900C70-F18D-D339-8358-E11A9AED5E65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36937B-AA6B-437F-8C99-DD05251A451C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1148766503"/>
      </p:ext>
    </p:extLst>
  </p:cSld>
  <p:clrMapOvr>
    <a:masterClrMapping/>
  </p:clrMapOvr>
  <p:transition>
    <p:zoom dir="in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cs-CZ" noProof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FAA4CB9C-E85C-2FB8-FDDA-C44E5CBD1556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5A9E4BC0-BD55-C3E3-541E-596D4911C5D1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D9F0B121-2FC9-E4EF-CD36-835A4B3F973C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52AD79-E469-4B12-969B-0FAA9147F1C1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4119910158"/>
      </p:ext>
    </p:extLst>
  </p:cSld>
  <p:clrMapOvr>
    <a:masterClrMapping/>
  </p:clrMapOvr>
  <p:transition>
    <p:zoom dir="in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image" Target="../media/image5.png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4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9">
            <a:extLst>
              <a:ext uri="{FF2B5EF4-FFF2-40B4-BE49-F238E27FC236}">
                <a16:creationId xmlns:a16="http://schemas.microsoft.com/office/drawing/2014/main" id="{7043988B-26D5-CA00-D04E-137A502086AC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75" y="0"/>
            <a:ext cx="8024813" cy="107950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txBody>
          <a:bodyPr wrap="none" anchor="ctr"/>
          <a:lstStyle>
            <a:lvl1pPr eaLnBrk="0" hangingPunct="0">
              <a:defRPr sz="3400">
                <a:solidFill>
                  <a:schemeClr val="tx1"/>
                </a:solidFill>
                <a:latin typeface="Garamond" pitchFamily="18" charset="0"/>
              </a:defRPr>
            </a:lvl1pPr>
            <a:lvl2pPr marL="742950" indent="-285750" eaLnBrk="0" hangingPunct="0">
              <a:defRPr sz="3400">
                <a:solidFill>
                  <a:schemeClr val="tx1"/>
                </a:solidFill>
                <a:latin typeface="Garamond" pitchFamily="18" charset="0"/>
              </a:defRPr>
            </a:lvl2pPr>
            <a:lvl3pPr marL="1143000" indent="-228600" eaLnBrk="0" hangingPunct="0">
              <a:defRPr sz="3400">
                <a:solidFill>
                  <a:schemeClr val="tx1"/>
                </a:solidFill>
                <a:latin typeface="Garamond" pitchFamily="18" charset="0"/>
              </a:defRPr>
            </a:lvl3pPr>
            <a:lvl4pPr marL="1600200" indent="-228600" eaLnBrk="0" hangingPunct="0">
              <a:defRPr sz="3400">
                <a:solidFill>
                  <a:schemeClr val="tx1"/>
                </a:solidFill>
                <a:latin typeface="Garamond" pitchFamily="18" charset="0"/>
              </a:defRPr>
            </a:lvl4pPr>
            <a:lvl5pPr marL="2057400" indent="-228600" eaLnBrk="0" hangingPunct="0">
              <a:defRPr sz="3400">
                <a:solidFill>
                  <a:schemeClr val="tx1"/>
                </a:solidFill>
                <a:latin typeface="Garamond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1"/>
                </a:solidFill>
                <a:latin typeface="Garamond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1"/>
                </a:solidFill>
                <a:latin typeface="Garamond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1"/>
                </a:solidFill>
                <a:latin typeface="Garamond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1"/>
                </a:solidFill>
                <a:latin typeface="Garamond" pitchFamily="18" charset="0"/>
              </a:defRPr>
            </a:lvl9pPr>
          </a:lstStyle>
          <a:p>
            <a:pPr algn="ctr" eaLnBrk="1" hangingPunct="1">
              <a:defRPr/>
            </a:pPr>
            <a:endParaRPr lang="en-US" altLang="en-US" sz="1800">
              <a:solidFill>
                <a:schemeClr val="bg1"/>
              </a:solidFill>
            </a:endParaRPr>
          </a:p>
        </p:txBody>
      </p:sp>
      <p:sp>
        <p:nvSpPr>
          <p:cNvPr id="1027" name="Rectangle 3">
            <a:extLst>
              <a:ext uri="{FF2B5EF4-FFF2-40B4-BE49-F238E27FC236}">
                <a16:creationId xmlns:a16="http://schemas.microsoft.com/office/drawing/2014/main" id="{B4E8E326-D594-A1BD-8853-6B5E6E7AED1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1233488" y="1600200"/>
            <a:ext cx="67945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altLang="en-US"/>
              <a:t>KLEPNUTÍM LZE UPRAVIT STYLY TEXTU.</a:t>
            </a:r>
          </a:p>
          <a:p>
            <a:pPr lvl="1"/>
            <a:r>
              <a:rPr lang="cs-CZ" altLang="en-US"/>
              <a:t>DRUHÁ ÚROVEŇ</a:t>
            </a:r>
          </a:p>
          <a:p>
            <a:pPr lvl="2"/>
            <a:r>
              <a:rPr lang="cs-CZ" altLang="en-US"/>
              <a:t>Třetí úroveň</a:t>
            </a:r>
          </a:p>
          <a:p>
            <a:pPr lvl="3"/>
            <a:r>
              <a:rPr lang="cs-CZ" altLang="en-US"/>
              <a:t>Čtvrtá úroveň</a:t>
            </a:r>
          </a:p>
          <a:p>
            <a:pPr lvl="4"/>
            <a:r>
              <a:rPr lang="cs-CZ" altLang="en-US"/>
              <a:t>Pátá úroveň</a:t>
            </a:r>
          </a:p>
        </p:txBody>
      </p:sp>
      <p:sp>
        <p:nvSpPr>
          <p:cNvPr id="335876" name="Rectangle 4">
            <a:extLst>
              <a:ext uri="{FF2B5EF4-FFF2-40B4-BE49-F238E27FC236}">
                <a16:creationId xmlns:a16="http://schemas.microsoft.com/office/drawing/2014/main" id="{7A5301BD-BEED-67C6-4A87-B5E07A8FE498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233488" y="6245225"/>
            <a:ext cx="1371600" cy="47625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+mn-lt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35877" name="Rectangle 5">
            <a:extLst>
              <a:ext uri="{FF2B5EF4-FFF2-40B4-BE49-F238E27FC236}">
                <a16:creationId xmlns:a16="http://schemas.microsoft.com/office/drawing/2014/main" id="{F92F63EF-0D3F-D22F-F040-AD0D7D91D795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914650" y="6237288"/>
            <a:ext cx="2895600" cy="47625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latin typeface="+mn-lt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35878" name="Rectangle 6">
            <a:extLst>
              <a:ext uri="{FF2B5EF4-FFF2-40B4-BE49-F238E27FC236}">
                <a16:creationId xmlns:a16="http://schemas.microsoft.com/office/drawing/2014/main" id="{24E8255F-022E-C8B7-6302-A753CEB49DDB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207125" y="6245225"/>
            <a:ext cx="1835150" cy="47625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GillSans" charset="0"/>
              </a:defRPr>
            </a:lvl1pPr>
          </a:lstStyle>
          <a:p>
            <a:pPr>
              <a:defRPr/>
            </a:pPr>
            <a:fld id="{611F693E-242F-41E5-8F38-A84C7905C949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  <p:sp>
        <p:nvSpPr>
          <p:cNvPr id="1031" name="Rectangle 8">
            <a:extLst>
              <a:ext uri="{FF2B5EF4-FFF2-40B4-BE49-F238E27FC236}">
                <a16:creationId xmlns:a16="http://schemas.microsoft.com/office/drawing/2014/main" id="{5AC45CB1-6B44-405A-1E3D-FB802FD9AD70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28063" y="558800"/>
            <a:ext cx="522287" cy="522288"/>
          </a:xfrm>
          <a:prstGeom prst="rect">
            <a:avLst/>
          </a:prstGeom>
          <a:solidFill>
            <a:srgbClr val="D31145"/>
          </a:solidFill>
          <a:ln>
            <a:noFill/>
          </a:ln>
          <a:effectLst/>
        </p:spPr>
        <p:txBody>
          <a:bodyPr wrap="none" anchor="ctr"/>
          <a:lstStyle>
            <a:lvl1pPr eaLnBrk="0" hangingPunct="0">
              <a:defRPr sz="3400">
                <a:solidFill>
                  <a:schemeClr val="tx1"/>
                </a:solidFill>
                <a:latin typeface="Garamond" pitchFamily="18" charset="0"/>
              </a:defRPr>
            </a:lvl1pPr>
            <a:lvl2pPr marL="742950" indent="-285750" eaLnBrk="0" hangingPunct="0">
              <a:defRPr sz="3400">
                <a:solidFill>
                  <a:schemeClr val="tx1"/>
                </a:solidFill>
                <a:latin typeface="Garamond" pitchFamily="18" charset="0"/>
              </a:defRPr>
            </a:lvl2pPr>
            <a:lvl3pPr marL="1143000" indent="-228600" eaLnBrk="0" hangingPunct="0">
              <a:defRPr sz="3400">
                <a:solidFill>
                  <a:schemeClr val="tx1"/>
                </a:solidFill>
                <a:latin typeface="Garamond" pitchFamily="18" charset="0"/>
              </a:defRPr>
            </a:lvl3pPr>
            <a:lvl4pPr marL="1600200" indent="-228600" eaLnBrk="0" hangingPunct="0">
              <a:defRPr sz="3400">
                <a:solidFill>
                  <a:schemeClr val="tx1"/>
                </a:solidFill>
                <a:latin typeface="Garamond" pitchFamily="18" charset="0"/>
              </a:defRPr>
            </a:lvl4pPr>
            <a:lvl5pPr marL="2057400" indent="-228600" eaLnBrk="0" hangingPunct="0">
              <a:defRPr sz="3400">
                <a:solidFill>
                  <a:schemeClr val="tx1"/>
                </a:solidFill>
                <a:latin typeface="Garamond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1"/>
                </a:solidFill>
                <a:latin typeface="Garamond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1"/>
                </a:solidFill>
                <a:latin typeface="Garamond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1"/>
                </a:solidFill>
                <a:latin typeface="Garamond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1"/>
                </a:solidFill>
                <a:latin typeface="Garamond" pitchFamily="18" charset="0"/>
              </a:defRPr>
            </a:lvl9pPr>
          </a:lstStyle>
          <a:p>
            <a:pPr eaLnBrk="1" hangingPunct="1">
              <a:defRPr/>
            </a:pPr>
            <a:endParaRPr lang="en-US" altLang="en-US"/>
          </a:p>
        </p:txBody>
      </p:sp>
      <p:sp>
        <p:nvSpPr>
          <p:cNvPr id="1032" name="Rectangle 10">
            <a:extLst>
              <a:ext uri="{FF2B5EF4-FFF2-40B4-BE49-F238E27FC236}">
                <a16:creationId xmlns:a16="http://schemas.microsoft.com/office/drawing/2014/main" id="{C2BC8AA5-82D4-218A-E7EC-4FB58E605D91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21713" y="0"/>
            <a:ext cx="522287" cy="522288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txBody>
          <a:bodyPr wrap="none" anchor="ctr"/>
          <a:lstStyle>
            <a:lvl1pPr eaLnBrk="0" hangingPunct="0">
              <a:defRPr sz="3400">
                <a:solidFill>
                  <a:schemeClr val="tx1"/>
                </a:solidFill>
                <a:latin typeface="Garamond" pitchFamily="18" charset="0"/>
              </a:defRPr>
            </a:lvl1pPr>
            <a:lvl2pPr marL="742950" indent="-285750" eaLnBrk="0" hangingPunct="0">
              <a:defRPr sz="3400">
                <a:solidFill>
                  <a:schemeClr val="tx1"/>
                </a:solidFill>
                <a:latin typeface="Garamond" pitchFamily="18" charset="0"/>
              </a:defRPr>
            </a:lvl2pPr>
            <a:lvl3pPr marL="1143000" indent="-228600" eaLnBrk="0" hangingPunct="0">
              <a:defRPr sz="3400">
                <a:solidFill>
                  <a:schemeClr val="tx1"/>
                </a:solidFill>
                <a:latin typeface="Garamond" pitchFamily="18" charset="0"/>
              </a:defRPr>
            </a:lvl3pPr>
            <a:lvl4pPr marL="1600200" indent="-228600" eaLnBrk="0" hangingPunct="0">
              <a:defRPr sz="3400">
                <a:solidFill>
                  <a:schemeClr val="tx1"/>
                </a:solidFill>
                <a:latin typeface="Garamond" pitchFamily="18" charset="0"/>
              </a:defRPr>
            </a:lvl4pPr>
            <a:lvl5pPr marL="2057400" indent="-228600" eaLnBrk="0" hangingPunct="0">
              <a:defRPr sz="3400">
                <a:solidFill>
                  <a:schemeClr val="tx1"/>
                </a:solidFill>
                <a:latin typeface="Garamond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1"/>
                </a:solidFill>
                <a:latin typeface="Garamond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1"/>
                </a:solidFill>
                <a:latin typeface="Garamond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1"/>
                </a:solidFill>
                <a:latin typeface="Garamond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1"/>
                </a:solidFill>
                <a:latin typeface="Garamond" pitchFamily="18" charset="0"/>
              </a:defRPr>
            </a:lvl9pPr>
          </a:lstStyle>
          <a:p>
            <a:pPr eaLnBrk="1" hangingPunct="1">
              <a:defRPr/>
            </a:pPr>
            <a:endParaRPr lang="en-US" altLang="en-US"/>
          </a:p>
        </p:txBody>
      </p:sp>
      <p:sp>
        <p:nvSpPr>
          <p:cNvPr id="1033" name="Rectangle 11">
            <a:extLst>
              <a:ext uri="{FF2B5EF4-FFF2-40B4-BE49-F238E27FC236}">
                <a16:creationId xmlns:a16="http://schemas.microsoft.com/office/drawing/2014/main" id="{63D7E25C-9783-90BA-1C73-7150742A232E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66088" y="558800"/>
            <a:ext cx="522287" cy="522288"/>
          </a:xfrm>
          <a:prstGeom prst="rect">
            <a:avLst/>
          </a:prstGeom>
          <a:solidFill>
            <a:schemeClr val="hlink"/>
          </a:solidFill>
          <a:ln>
            <a:noFill/>
          </a:ln>
          <a:effectLst/>
        </p:spPr>
        <p:txBody>
          <a:bodyPr wrap="none" anchor="ctr"/>
          <a:lstStyle>
            <a:lvl1pPr eaLnBrk="0" hangingPunct="0">
              <a:defRPr sz="3400">
                <a:solidFill>
                  <a:schemeClr val="tx1"/>
                </a:solidFill>
                <a:latin typeface="Garamond" pitchFamily="18" charset="0"/>
              </a:defRPr>
            </a:lvl1pPr>
            <a:lvl2pPr marL="742950" indent="-285750" eaLnBrk="0" hangingPunct="0">
              <a:defRPr sz="3400">
                <a:solidFill>
                  <a:schemeClr val="tx1"/>
                </a:solidFill>
                <a:latin typeface="Garamond" pitchFamily="18" charset="0"/>
              </a:defRPr>
            </a:lvl2pPr>
            <a:lvl3pPr marL="1143000" indent="-228600" eaLnBrk="0" hangingPunct="0">
              <a:defRPr sz="3400">
                <a:solidFill>
                  <a:schemeClr val="tx1"/>
                </a:solidFill>
                <a:latin typeface="Garamond" pitchFamily="18" charset="0"/>
              </a:defRPr>
            </a:lvl3pPr>
            <a:lvl4pPr marL="1600200" indent="-228600" eaLnBrk="0" hangingPunct="0">
              <a:defRPr sz="3400">
                <a:solidFill>
                  <a:schemeClr val="tx1"/>
                </a:solidFill>
                <a:latin typeface="Garamond" pitchFamily="18" charset="0"/>
              </a:defRPr>
            </a:lvl4pPr>
            <a:lvl5pPr marL="2057400" indent="-228600" eaLnBrk="0" hangingPunct="0">
              <a:defRPr sz="3400">
                <a:solidFill>
                  <a:schemeClr val="tx1"/>
                </a:solidFill>
                <a:latin typeface="Garamond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1"/>
                </a:solidFill>
                <a:latin typeface="Garamond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1"/>
                </a:solidFill>
                <a:latin typeface="Garamond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1"/>
                </a:solidFill>
                <a:latin typeface="Garamond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1"/>
                </a:solidFill>
                <a:latin typeface="Garamond" pitchFamily="18" charset="0"/>
              </a:defRPr>
            </a:lvl9pPr>
          </a:lstStyle>
          <a:p>
            <a:pPr eaLnBrk="1" hangingPunct="1">
              <a:defRPr/>
            </a:pPr>
            <a:endParaRPr lang="en-US" altLang="en-US"/>
          </a:p>
        </p:txBody>
      </p:sp>
      <p:sp>
        <p:nvSpPr>
          <p:cNvPr id="1034" name="Rectangle 12">
            <a:extLst>
              <a:ext uri="{FF2B5EF4-FFF2-40B4-BE49-F238E27FC236}">
                <a16:creationId xmlns:a16="http://schemas.microsoft.com/office/drawing/2014/main" id="{954DC425-05E2-CE1D-A174-5E111E3DB065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66088" y="0"/>
            <a:ext cx="522287" cy="52228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txBody>
          <a:bodyPr wrap="none" anchor="ctr"/>
          <a:lstStyle>
            <a:lvl1pPr eaLnBrk="0" hangingPunct="0">
              <a:defRPr sz="3400">
                <a:solidFill>
                  <a:schemeClr val="tx1"/>
                </a:solidFill>
                <a:latin typeface="Garamond" pitchFamily="18" charset="0"/>
              </a:defRPr>
            </a:lvl1pPr>
            <a:lvl2pPr marL="742950" indent="-285750" eaLnBrk="0" hangingPunct="0">
              <a:defRPr sz="3400">
                <a:solidFill>
                  <a:schemeClr val="tx1"/>
                </a:solidFill>
                <a:latin typeface="Garamond" pitchFamily="18" charset="0"/>
              </a:defRPr>
            </a:lvl2pPr>
            <a:lvl3pPr marL="1143000" indent="-228600" eaLnBrk="0" hangingPunct="0">
              <a:defRPr sz="3400">
                <a:solidFill>
                  <a:schemeClr val="tx1"/>
                </a:solidFill>
                <a:latin typeface="Garamond" pitchFamily="18" charset="0"/>
              </a:defRPr>
            </a:lvl3pPr>
            <a:lvl4pPr marL="1600200" indent="-228600" eaLnBrk="0" hangingPunct="0">
              <a:defRPr sz="3400">
                <a:solidFill>
                  <a:schemeClr val="tx1"/>
                </a:solidFill>
                <a:latin typeface="Garamond" pitchFamily="18" charset="0"/>
              </a:defRPr>
            </a:lvl4pPr>
            <a:lvl5pPr marL="2057400" indent="-228600" eaLnBrk="0" hangingPunct="0">
              <a:defRPr sz="3400">
                <a:solidFill>
                  <a:schemeClr val="tx1"/>
                </a:solidFill>
                <a:latin typeface="Garamond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1"/>
                </a:solidFill>
                <a:latin typeface="Garamond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1"/>
                </a:solidFill>
                <a:latin typeface="Garamond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1"/>
                </a:solidFill>
                <a:latin typeface="Garamond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1"/>
                </a:solidFill>
                <a:latin typeface="Garamond" pitchFamily="18" charset="0"/>
              </a:defRPr>
            </a:lvl9pPr>
          </a:lstStyle>
          <a:p>
            <a:pPr eaLnBrk="1" hangingPunct="1">
              <a:defRPr/>
            </a:pPr>
            <a:endParaRPr lang="en-US" altLang="en-US"/>
          </a:p>
        </p:txBody>
      </p:sp>
      <p:pic>
        <p:nvPicPr>
          <p:cNvPr id="1035" name="Picture 15" descr="pp_podtisk">
            <a:extLst>
              <a:ext uri="{FF2B5EF4-FFF2-40B4-BE49-F238E27FC236}">
                <a16:creationId xmlns:a16="http://schemas.microsoft.com/office/drawing/2014/main" id="{2054940C-7E79-AE64-3CEE-6FE96856E4E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41438"/>
            <a:ext cx="892175" cy="5516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6" name="Rectangle 16">
            <a:extLst>
              <a:ext uri="{FF2B5EF4-FFF2-40B4-BE49-F238E27FC236}">
                <a16:creationId xmlns:a16="http://schemas.microsoft.com/office/drawing/2014/main" id="{CC72C590-3307-D7D2-33AE-07D55D6EB6A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1233488" y="0"/>
            <a:ext cx="6794500" cy="1052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cs-CZ" altLang="en-US"/>
              <a:t>KLEPNUTÍM LZE UPRAVIT STYL</a:t>
            </a:r>
            <a:r>
              <a:rPr lang="en-US" altLang="en-US"/>
              <a:t> </a:t>
            </a:r>
            <a:br>
              <a:rPr lang="cs-CZ" altLang="en-US"/>
            </a:br>
            <a:r>
              <a:rPr lang="cs-CZ" altLang="en-US"/>
              <a:t>PŘEDLOHY NADPISŮ.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057" r:id="rId1"/>
    <p:sldLayoutId id="2147486036" r:id="rId2"/>
    <p:sldLayoutId id="2147486037" r:id="rId3"/>
    <p:sldLayoutId id="2147486038" r:id="rId4"/>
    <p:sldLayoutId id="2147486039" r:id="rId5"/>
    <p:sldLayoutId id="2147486040" r:id="rId6"/>
    <p:sldLayoutId id="2147486041" r:id="rId7"/>
    <p:sldLayoutId id="2147486042" r:id="rId8"/>
    <p:sldLayoutId id="2147486043" r:id="rId9"/>
    <p:sldLayoutId id="2147486044" r:id="rId10"/>
    <p:sldLayoutId id="2147486045" r:id="rId11"/>
  </p:sldLayoutIdLst>
  <p:transition>
    <p:zoom dir="in"/>
  </p:transition>
  <p:txStyles>
    <p:titleStyle>
      <a:lvl1pPr algn="l" rtl="0" eaLnBrk="0" fontAlgn="base" hangingPunct="0">
        <a:spcBef>
          <a:spcPct val="0"/>
        </a:spcBef>
        <a:spcAft>
          <a:spcPct val="0"/>
        </a:spcAft>
        <a:tabLst>
          <a:tab pos="0" algn="l"/>
        </a:tabLst>
        <a:defRPr sz="2000" b="1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tabLst>
          <a:tab pos="0" algn="l"/>
        </a:tabLst>
        <a:defRPr sz="2000" b="1">
          <a:solidFill>
            <a:schemeClr val="bg1"/>
          </a:solidFill>
          <a:latin typeface="GillSans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tabLst>
          <a:tab pos="0" algn="l"/>
        </a:tabLst>
        <a:defRPr sz="2000" b="1">
          <a:solidFill>
            <a:schemeClr val="bg1"/>
          </a:solidFill>
          <a:latin typeface="GillSans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tabLst>
          <a:tab pos="0" algn="l"/>
        </a:tabLst>
        <a:defRPr sz="2000" b="1">
          <a:solidFill>
            <a:schemeClr val="bg1"/>
          </a:solidFill>
          <a:latin typeface="GillSans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tabLst>
          <a:tab pos="0" algn="l"/>
        </a:tabLst>
        <a:defRPr sz="2000" b="1">
          <a:solidFill>
            <a:schemeClr val="bg1"/>
          </a:solidFill>
          <a:latin typeface="GillSans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tabLst>
          <a:tab pos="0" algn="l"/>
        </a:tabLst>
        <a:defRPr sz="2000" b="1">
          <a:solidFill>
            <a:schemeClr val="bg1"/>
          </a:solidFill>
          <a:latin typeface="GillSans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tabLst>
          <a:tab pos="0" algn="l"/>
        </a:tabLst>
        <a:defRPr sz="2000" b="1">
          <a:solidFill>
            <a:schemeClr val="bg1"/>
          </a:solidFill>
          <a:latin typeface="GillSans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tabLst>
          <a:tab pos="0" algn="l"/>
        </a:tabLst>
        <a:defRPr sz="2000" b="1">
          <a:solidFill>
            <a:schemeClr val="bg1"/>
          </a:solidFill>
          <a:latin typeface="GillSans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tabLst>
          <a:tab pos="0" algn="l"/>
        </a:tabLst>
        <a:defRPr sz="2000" b="1">
          <a:solidFill>
            <a:schemeClr val="bg1"/>
          </a:solidFill>
          <a:latin typeface="GillSans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Wingdings" panose="05000000000000000000" pitchFamily="2" charset="2"/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00025" algn="l" rtl="0" eaLnBrk="0" fontAlgn="base" hangingPunct="0">
        <a:spcBef>
          <a:spcPct val="20000"/>
        </a:spcBef>
        <a:spcAft>
          <a:spcPct val="0"/>
        </a:spcAft>
        <a:buFont typeface="Wingdings" panose="05000000000000000000" pitchFamily="2" charset="2"/>
        <a:defRPr sz="2000">
          <a:solidFill>
            <a:schemeClr val="tx1"/>
          </a:solidFill>
          <a:latin typeface="+mn-lt"/>
        </a:defRPr>
      </a:lvl2pPr>
      <a:lvl3pPr marL="1150938" indent="-228600" algn="l" rtl="0" eaLnBrk="0" fontAlgn="base" hangingPunct="0">
        <a:spcBef>
          <a:spcPct val="20000"/>
        </a:spcBef>
        <a:spcAft>
          <a:spcPct val="0"/>
        </a:spcAft>
        <a:buFont typeface="Wingdings" panose="05000000000000000000" pitchFamily="2" charset="2"/>
        <a:defRPr sz="2000" b="1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Wingdings" panose="05000000000000000000" pitchFamily="2" charset="2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" panose="05000000000000000000" pitchFamily="2" charset="2"/>
        <a:buChar char="§"/>
        <a:defRPr sz="2000">
          <a:solidFill>
            <a:schemeClr val="bg2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Font typeface="Wingdings" pitchFamily="2" charset="2"/>
        <a:buChar char="§"/>
        <a:defRPr sz="2000">
          <a:solidFill>
            <a:schemeClr val="bg2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Font typeface="Wingdings" pitchFamily="2" charset="2"/>
        <a:buChar char="§"/>
        <a:defRPr sz="2000">
          <a:solidFill>
            <a:schemeClr val="bg2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Font typeface="Wingdings" pitchFamily="2" charset="2"/>
        <a:buChar char="§"/>
        <a:defRPr sz="2000">
          <a:solidFill>
            <a:schemeClr val="bg2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Font typeface="Wingdings" pitchFamily="2" charset="2"/>
        <a:buChar char="§"/>
        <a:defRPr sz="2000">
          <a:solidFill>
            <a:schemeClr val="bg2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>
            <a:extLst>
              <a:ext uri="{FF2B5EF4-FFF2-40B4-BE49-F238E27FC236}">
                <a16:creationId xmlns:a16="http://schemas.microsoft.com/office/drawing/2014/main" id="{C6996EF6-9F26-2635-DF00-8F206A90A38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175" y="0"/>
            <a:ext cx="8024813" cy="107950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txBody>
          <a:bodyPr wrap="none" anchor="ctr"/>
          <a:lstStyle>
            <a:lvl1pPr eaLnBrk="0" hangingPunct="0">
              <a:defRPr sz="3400">
                <a:solidFill>
                  <a:schemeClr val="tx1"/>
                </a:solidFill>
                <a:latin typeface="Garamond" pitchFamily="18" charset="0"/>
              </a:defRPr>
            </a:lvl1pPr>
            <a:lvl2pPr marL="742950" indent="-285750" eaLnBrk="0" hangingPunct="0">
              <a:defRPr sz="3400">
                <a:solidFill>
                  <a:schemeClr val="tx1"/>
                </a:solidFill>
                <a:latin typeface="Garamond" pitchFamily="18" charset="0"/>
              </a:defRPr>
            </a:lvl2pPr>
            <a:lvl3pPr marL="1143000" indent="-228600" eaLnBrk="0" hangingPunct="0">
              <a:defRPr sz="3400">
                <a:solidFill>
                  <a:schemeClr val="tx1"/>
                </a:solidFill>
                <a:latin typeface="Garamond" pitchFamily="18" charset="0"/>
              </a:defRPr>
            </a:lvl3pPr>
            <a:lvl4pPr marL="1600200" indent="-228600" eaLnBrk="0" hangingPunct="0">
              <a:defRPr sz="3400">
                <a:solidFill>
                  <a:schemeClr val="tx1"/>
                </a:solidFill>
                <a:latin typeface="Garamond" pitchFamily="18" charset="0"/>
              </a:defRPr>
            </a:lvl4pPr>
            <a:lvl5pPr marL="2057400" indent="-228600" eaLnBrk="0" hangingPunct="0">
              <a:defRPr sz="3400">
                <a:solidFill>
                  <a:schemeClr val="tx1"/>
                </a:solidFill>
                <a:latin typeface="Garamond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1"/>
                </a:solidFill>
                <a:latin typeface="Garamond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1"/>
                </a:solidFill>
                <a:latin typeface="Garamond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1"/>
                </a:solidFill>
                <a:latin typeface="Garamond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1"/>
                </a:solidFill>
                <a:latin typeface="Garamond" pitchFamily="18" charset="0"/>
              </a:defRPr>
            </a:lvl9pPr>
          </a:lstStyle>
          <a:p>
            <a:pPr algn="ctr" eaLnBrk="1" hangingPunct="1">
              <a:defRPr/>
            </a:pPr>
            <a:endParaRPr lang="en-US" altLang="en-US" sz="1800">
              <a:solidFill>
                <a:schemeClr val="bg1"/>
              </a:solidFill>
            </a:endParaRPr>
          </a:p>
        </p:txBody>
      </p:sp>
      <p:sp>
        <p:nvSpPr>
          <p:cNvPr id="2051" name="Rectangle 4">
            <a:extLst>
              <a:ext uri="{FF2B5EF4-FFF2-40B4-BE49-F238E27FC236}">
                <a16:creationId xmlns:a16="http://schemas.microsoft.com/office/drawing/2014/main" id="{4350B28C-864A-22BE-4430-C9E7984D8B4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1233488" y="1989138"/>
            <a:ext cx="6794500" cy="2663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endParaRPr lang="cs-CZ" altLang="en-US"/>
          </a:p>
          <a:p>
            <a:pPr lvl="0"/>
            <a:r>
              <a:rPr lang="cs-CZ" altLang="en-US"/>
              <a:t>Název semináře</a:t>
            </a:r>
          </a:p>
          <a:p>
            <a:pPr lvl="0"/>
            <a:r>
              <a:rPr lang="cs-CZ" altLang="en-US"/>
              <a:t>Místo konání semináře</a:t>
            </a:r>
          </a:p>
          <a:p>
            <a:pPr lvl="0"/>
            <a:r>
              <a:rPr lang="cs-CZ" altLang="en-US"/>
              <a:t>Termín konání semináře</a:t>
            </a:r>
          </a:p>
          <a:p>
            <a:pPr lvl="0"/>
            <a:endParaRPr lang="cs-CZ" altLang="en-US"/>
          </a:p>
          <a:p>
            <a:pPr lvl="1"/>
            <a:r>
              <a:rPr lang="cs-CZ" altLang="en-US"/>
              <a:t>DRUHÁ ÚROVEŇ</a:t>
            </a:r>
          </a:p>
        </p:txBody>
      </p:sp>
      <p:sp>
        <p:nvSpPr>
          <p:cNvPr id="2052" name="Rectangle 8">
            <a:extLst>
              <a:ext uri="{FF2B5EF4-FFF2-40B4-BE49-F238E27FC236}">
                <a16:creationId xmlns:a16="http://schemas.microsoft.com/office/drawing/2014/main" id="{C322EE13-9251-A734-FD55-CE3A5EA7BAB6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28063" y="558800"/>
            <a:ext cx="522287" cy="522288"/>
          </a:xfrm>
          <a:prstGeom prst="rect">
            <a:avLst/>
          </a:prstGeom>
          <a:solidFill>
            <a:srgbClr val="D31145"/>
          </a:solidFill>
          <a:ln>
            <a:noFill/>
          </a:ln>
          <a:effectLst/>
        </p:spPr>
        <p:txBody>
          <a:bodyPr wrap="none" anchor="ctr"/>
          <a:lstStyle>
            <a:lvl1pPr eaLnBrk="0" hangingPunct="0">
              <a:defRPr sz="3400">
                <a:solidFill>
                  <a:schemeClr val="tx1"/>
                </a:solidFill>
                <a:latin typeface="Garamond" pitchFamily="18" charset="0"/>
              </a:defRPr>
            </a:lvl1pPr>
            <a:lvl2pPr marL="742950" indent="-285750" eaLnBrk="0" hangingPunct="0">
              <a:defRPr sz="3400">
                <a:solidFill>
                  <a:schemeClr val="tx1"/>
                </a:solidFill>
                <a:latin typeface="Garamond" pitchFamily="18" charset="0"/>
              </a:defRPr>
            </a:lvl2pPr>
            <a:lvl3pPr marL="1143000" indent="-228600" eaLnBrk="0" hangingPunct="0">
              <a:defRPr sz="3400">
                <a:solidFill>
                  <a:schemeClr val="tx1"/>
                </a:solidFill>
                <a:latin typeface="Garamond" pitchFamily="18" charset="0"/>
              </a:defRPr>
            </a:lvl3pPr>
            <a:lvl4pPr marL="1600200" indent="-228600" eaLnBrk="0" hangingPunct="0">
              <a:defRPr sz="3400">
                <a:solidFill>
                  <a:schemeClr val="tx1"/>
                </a:solidFill>
                <a:latin typeface="Garamond" pitchFamily="18" charset="0"/>
              </a:defRPr>
            </a:lvl4pPr>
            <a:lvl5pPr marL="2057400" indent="-228600" eaLnBrk="0" hangingPunct="0">
              <a:defRPr sz="3400">
                <a:solidFill>
                  <a:schemeClr val="tx1"/>
                </a:solidFill>
                <a:latin typeface="Garamond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1"/>
                </a:solidFill>
                <a:latin typeface="Garamond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1"/>
                </a:solidFill>
                <a:latin typeface="Garamond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1"/>
                </a:solidFill>
                <a:latin typeface="Garamond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1"/>
                </a:solidFill>
                <a:latin typeface="Garamond" pitchFamily="18" charset="0"/>
              </a:defRPr>
            </a:lvl9pPr>
          </a:lstStyle>
          <a:p>
            <a:pPr eaLnBrk="1" hangingPunct="1">
              <a:defRPr/>
            </a:pPr>
            <a:endParaRPr lang="en-US" altLang="en-US"/>
          </a:p>
        </p:txBody>
      </p:sp>
      <p:sp>
        <p:nvSpPr>
          <p:cNvPr id="2053" name="Rectangle 9">
            <a:extLst>
              <a:ext uri="{FF2B5EF4-FFF2-40B4-BE49-F238E27FC236}">
                <a16:creationId xmlns:a16="http://schemas.microsoft.com/office/drawing/2014/main" id="{172F5062-656B-B072-3D1D-EC0D36AF4374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21713" y="0"/>
            <a:ext cx="522287" cy="522288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txBody>
          <a:bodyPr wrap="none" anchor="ctr"/>
          <a:lstStyle>
            <a:lvl1pPr eaLnBrk="0" hangingPunct="0">
              <a:defRPr sz="3400">
                <a:solidFill>
                  <a:schemeClr val="tx1"/>
                </a:solidFill>
                <a:latin typeface="Garamond" pitchFamily="18" charset="0"/>
              </a:defRPr>
            </a:lvl1pPr>
            <a:lvl2pPr marL="742950" indent="-285750" eaLnBrk="0" hangingPunct="0">
              <a:defRPr sz="3400">
                <a:solidFill>
                  <a:schemeClr val="tx1"/>
                </a:solidFill>
                <a:latin typeface="Garamond" pitchFamily="18" charset="0"/>
              </a:defRPr>
            </a:lvl2pPr>
            <a:lvl3pPr marL="1143000" indent="-228600" eaLnBrk="0" hangingPunct="0">
              <a:defRPr sz="3400">
                <a:solidFill>
                  <a:schemeClr val="tx1"/>
                </a:solidFill>
                <a:latin typeface="Garamond" pitchFamily="18" charset="0"/>
              </a:defRPr>
            </a:lvl3pPr>
            <a:lvl4pPr marL="1600200" indent="-228600" eaLnBrk="0" hangingPunct="0">
              <a:defRPr sz="3400">
                <a:solidFill>
                  <a:schemeClr val="tx1"/>
                </a:solidFill>
                <a:latin typeface="Garamond" pitchFamily="18" charset="0"/>
              </a:defRPr>
            </a:lvl4pPr>
            <a:lvl5pPr marL="2057400" indent="-228600" eaLnBrk="0" hangingPunct="0">
              <a:defRPr sz="3400">
                <a:solidFill>
                  <a:schemeClr val="tx1"/>
                </a:solidFill>
                <a:latin typeface="Garamond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1"/>
                </a:solidFill>
                <a:latin typeface="Garamond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1"/>
                </a:solidFill>
                <a:latin typeface="Garamond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1"/>
                </a:solidFill>
                <a:latin typeface="Garamond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1"/>
                </a:solidFill>
                <a:latin typeface="Garamond" pitchFamily="18" charset="0"/>
              </a:defRPr>
            </a:lvl9pPr>
          </a:lstStyle>
          <a:p>
            <a:pPr eaLnBrk="1" hangingPunct="1">
              <a:defRPr/>
            </a:pPr>
            <a:endParaRPr lang="en-US" altLang="en-US"/>
          </a:p>
        </p:txBody>
      </p:sp>
      <p:sp>
        <p:nvSpPr>
          <p:cNvPr id="2054" name="Rectangle 10">
            <a:extLst>
              <a:ext uri="{FF2B5EF4-FFF2-40B4-BE49-F238E27FC236}">
                <a16:creationId xmlns:a16="http://schemas.microsoft.com/office/drawing/2014/main" id="{BAEF4433-8145-3728-D6F8-BD13DD0AEAC8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66088" y="558800"/>
            <a:ext cx="522287" cy="522288"/>
          </a:xfrm>
          <a:prstGeom prst="rect">
            <a:avLst/>
          </a:prstGeom>
          <a:solidFill>
            <a:schemeClr val="hlink"/>
          </a:solidFill>
          <a:ln>
            <a:noFill/>
          </a:ln>
          <a:effectLst/>
        </p:spPr>
        <p:txBody>
          <a:bodyPr wrap="none" anchor="ctr"/>
          <a:lstStyle>
            <a:lvl1pPr eaLnBrk="0" hangingPunct="0">
              <a:defRPr sz="3400">
                <a:solidFill>
                  <a:schemeClr val="tx1"/>
                </a:solidFill>
                <a:latin typeface="Garamond" pitchFamily="18" charset="0"/>
              </a:defRPr>
            </a:lvl1pPr>
            <a:lvl2pPr marL="742950" indent="-285750" eaLnBrk="0" hangingPunct="0">
              <a:defRPr sz="3400">
                <a:solidFill>
                  <a:schemeClr val="tx1"/>
                </a:solidFill>
                <a:latin typeface="Garamond" pitchFamily="18" charset="0"/>
              </a:defRPr>
            </a:lvl2pPr>
            <a:lvl3pPr marL="1143000" indent="-228600" eaLnBrk="0" hangingPunct="0">
              <a:defRPr sz="3400">
                <a:solidFill>
                  <a:schemeClr val="tx1"/>
                </a:solidFill>
                <a:latin typeface="Garamond" pitchFamily="18" charset="0"/>
              </a:defRPr>
            </a:lvl3pPr>
            <a:lvl4pPr marL="1600200" indent="-228600" eaLnBrk="0" hangingPunct="0">
              <a:defRPr sz="3400">
                <a:solidFill>
                  <a:schemeClr val="tx1"/>
                </a:solidFill>
                <a:latin typeface="Garamond" pitchFamily="18" charset="0"/>
              </a:defRPr>
            </a:lvl4pPr>
            <a:lvl5pPr marL="2057400" indent="-228600" eaLnBrk="0" hangingPunct="0">
              <a:defRPr sz="3400">
                <a:solidFill>
                  <a:schemeClr val="tx1"/>
                </a:solidFill>
                <a:latin typeface="Garamond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1"/>
                </a:solidFill>
                <a:latin typeface="Garamond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1"/>
                </a:solidFill>
                <a:latin typeface="Garamond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1"/>
                </a:solidFill>
                <a:latin typeface="Garamond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1"/>
                </a:solidFill>
                <a:latin typeface="Garamond" pitchFamily="18" charset="0"/>
              </a:defRPr>
            </a:lvl9pPr>
          </a:lstStyle>
          <a:p>
            <a:pPr eaLnBrk="1" hangingPunct="1">
              <a:defRPr/>
            </a:pPr>
            <a:endParaRPr lang="en-US" altLang="en-US"/>
          </a:p>
        </p:txBody>
      </p:sp>
      <p:sp>
        <p:nvSpPr>
          <p:cNvPr id="2055" name="Rectangle 11">
            <a:extLst>
              <a:ext uri="{FF2B5EF4-FFF2-40B4-BE49-F238E27FC236}">
                <a16:creationId xmlns:a16="http://schemas.microsoft.com/office/drawing/2014/main" id="{BB3A61CB-9082-0815-32FD-896C3AEFE36D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66088" y="0"/>
            <a:ext cx="522287" cy="52228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txBody>
          <a:bodyPr wrap="none" anchor="ctr"/>
          <a:lstStyle>
            <a:lvl1pPr eaLnBrk="0" hangingPunct="0">
              <a:defRPr sz="3400">
                <a:solidFill>
                  <a:schemeClr val="tx1"/>
                </a:solidFill>
                <a:latin typeface="Garamond" pitchFamily="18" charset="0"/>
              </a:defRPr>
            </a:lvl1pPr>
            <a:lvl2pPr marL="742950" indent="-285750" eaLnBrk="0" hangingPunct="0">
              <a:defRPr sz="3400">
                <a:solidFill>
                  <a:schemeClr val="tx1"/>
                </a:solidFill>
                <a:latin typeface="Garamond" pitchFamily="18" charset="0"/>
              </a:defRPr>
            </a:lvl2pPr>
            <a:lvl3pPr marL="1143000" indent="-228600" eaLnBrk="0" hangingPunct="0">
              <a:defRPr sz="3400">
                <a:solidFill>
                  <a:schemeClr val="tx1"/>
                </a:solidFill>
                <a:latin typeface="Garamond" pitchFamily="18" charset="0"/>
              </a:defRPr>
            </a:lvl3pPr>
            <a:lvl4pPr marL="1600200" indent="-228600" eaLnBrk="0" hangingPunct="0">
              <a:defRPr sz="3400">
                <a:solidFill>
                  <a:schemeClr val="tx1"/>
                </a:solidFill>
                <a:latin typeface="Garamond" pitchFamily="18" charset="0"/>
              </a:defRPr>
            </a:lvl4pPr>
            <a:lvl5pPr marL="2057400" indent="-228600" eaLnBrk="0" hangingPunct="0">
              <a:defRPr sz="3400">
                <a:solidFill>
                  <a:schemeClr val="tx1"/>
                </a:solidFill>
                <a:latin typeface="Garamond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1"/>
                </a:solidFill>
                <a:latin typeface="Garamond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1"/>
                </a:solidFill>
                <a:latin typeface="Garamond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1"/>
                </a:solidFill>
                <a:latin typeface="Garamond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1"/>
                </a:solidFill>
                <a:latin typeface="Garamond" pitchFamily="18" charset="0"/>
              </a:defRPr>
            </a:lvl9pPr>
          </a:lstStyle>
          <a:p>
            <a:pPr eaLnBrk="1" hangingPunct="1">
              <a:defRPr/>
            </a:pPr>
            <a:endParaRPr lang="en-US" altLang="en-US"/>
          </a:p>
        </p:txBody>
      </p:sp>
      <p:pic>
        <p:nvPicPr>
          <p:cNvPr id="2056" name="Picture 12" descr="pp_podtisk">
            <a:extLst>
              <a:ext uri="{FF2B5EF4-FFF2-40B4-BE49-F238E27FC236}">
                <a16:creationId xmlns:a16="http://schemas.microsoft.com/office/drawing/2014/main" id="{72807B79-86DE-A76B-C026-A0CEB54C100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41438"/>
            <a:ext cx="892175" cy="5516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7" name="Picture 13" descr="logo IOP + EU + text - 1">
            <a:extLst>
              <a:ext uri="{FF2B5EF4-FFF2-40B4-BE49-F238E27FC236}">
                <a16:creationId xmlns:a16="http://schemas.microsoft.com/office/drawing/2014/main" id="{C6D85893-BA22-33C4-09B8-75A9351605F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6013" y="5157788"/>
            <a:ext cx="5545137" cy="620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8" name="Picture 14">
            <a:extLst>
              <a:ext uri="{FF2B5EF4-FFF2-40B4-BE49-F238E27FC236}">
                <a16:creationId xmlns:a16="http://schemas.microsoft.com/office/drawing/2014/main" id="{65B03B9C-1B3E-1813-0972-33A701717A9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15138" y="5157788"/>
            <a:ext cx="1428750" cy="625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9" name="Rectangle 16">
            <a:extLst>
              <a:ext uri="{FF2B5EF4-FFF2-40B4-BE49-F238E27FC236}">
                <a16:creationId xmlns:a16="http://schemas.microsoft.com/office/drawing/2014/main" id="{58732DCC-1A6A-E808-2FC3-688694AE9EAC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124075" y="6140450"/>
            <a:ext cx="5256213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spAutoFit/>
          </a:bodyPr>
          <a:lstStyle>
            <a:lvl1pPr eaLnBrk="0" hangingPunct="0">
              <a:defRPr sz="3400">
                <a:solidFill>
                  <a:schemeClr val="tx1"/>
                </a:solidFill>
                <a:latin typeface="Garamond" pitchFamily="18" charset="0"/>
              </a:defRPr>
            </a:lvl1pPr>
            <a:lvl2pPr marL="742950" indent="-285750" eaLnBrk="0" hangingPunct="0">
              <a:defRPr sz="3400">
                <a:solidFill>
                  <a:schemeClr val="tx1"/>
                </a:solidFill>
                <a:latin typeface="Garamond" pitchFamily="18" charset="0"/>
              </a:defRPr>
            </a:lvl2pPr>
            <a:lvl3pPr marL="1143000" indent="-228600" eaLnBrk="0" hangingPunct="0">
              <a:defRPr sz="3400">
                <a:solidFill>
                  <a:schemeClr val="tx1"/>
                </a:solidFill>
                <a:latin typeface="Garamond" pitchFamily="18" charset="0"/>
              </a:defRPr>
            </a:lvl3pPr>
            <a:lvl4pPr marL="1600200" indent="-228600" eaLnBrk="0" hangingPunct="0">
              <a:defRPr sz="3400">
                <a:solidFill>
                  <a:schemeClr val="tx1"/>
                </a:solidFill>
                <a:latin typeface="Garamond" pitchFamily="18" charset="0"/>
              </a:defRPr>
            </a:lvl4pPr>
            <a:lvl5pPr marL="2057400" indent="-228600" eaLnBrk="0" hangingPunct="0">
              <a:defRPr sz="3400">
                <a:solidFill>
                  <a:schemeClr val="tx1"/>
                </a:solidFill>
                <a:latin typeface="Garamond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1"/>
                </a:solidFill>
                <a:latin typeface="Garamond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1"/>
                </a:solidFill>
                <a:latin typeface="Garamond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1"/>
                </a:solidFill>
                <a:latin typeface="Garamond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1"/>
                </a:solidFill>
                <a:latin typeface="Garamond" pitchFamily="18" charset="0"/>
              </a:defRPr>
            </a:lvl9pPr>
          </a:lstStyle>
          <a:p>
            <a:pPr algn="ctr" eaLnBrk="1" hangingPunct="1">
              <a:defRPr/>
            </a:pPr>
            <a:r>
              <a:rPr lang="cs-CZ" altLang="en-US" sz="1200" dirty="0">
                <a:latin typeface="GillSans" charset="0"/>
              </a:rPr>
              <a:t>Tento Projekt technické pomoci 6.1 Ministerstva zdravotnictví je spolufinancován Evropskou unií z Evropského fondu pro regionální rozvoj. </a:t>
            </a:r>
          </a:p>
        </p:txBody>
      </p:sp>
      <p:sp>
        <p:nvSpPr>
          <p:cNvPr id="2060" name="Rectangle 18">
            <a:extLst>
              <a:ext uri="{FF2B5EF4-FFF2-40B4-BE49-F238E27FC236}">
                <a16:creationId xmlns:a16="http://schemas.microsoft.com/office/drawing/2014/main" id="{B94ED7F6-B510-7D8D-FA78-2B975C2C671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1233488" y="0"/>
            <a:ext cx="6794500" cy="1052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cs-CZ" altLang="en-US"/>
              <a:t>Integrovaný operační program</a:t>
            </a:r>
            <a:br>
              <a:rPr lang="cs-CZ" altLang="en-US"/>
            </a:br>
            <a:r>
              <a:rPr lang="cs-CZ" altLang="en-US"/>
              <a:t>Oblast intervence 3.2 Služby v oblasti veřejného zdraví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046" r:id="rId1"/>
    <p:sldLayoutId id="2147486047" r:id="rId2"/>
    <p:sldLayoutId id="2147486048" r:id="rId3"/>
    <p:sldLayoutId id="2147486049" r:id="rId4"/>
    <p:sldLayoutId id="2147486050" r:id="rId5"/>
    <p:sldLayoutId id="2147486051" r:id="rId6"/>
    <p:sldLayoutId id="2147486052" r:id="rId7"/>
    <p:sldLayoutId id="2147486053" r:id="rId8"/>
    <p:sldLayoutId id="2147486054" r:id="rId9"/>
    <p:sldLayoutId id="2147486055" r:id="rId10"/>
    <p:sldLayoutId id="2147486056" r:id="rId11"/>
  </p:sldLayoutIdLst>
  <p:transition>
    <p:zoom dir="in"/>
  </p:transition>
  <p:txStyles>
    <p:titleStyle>
      <a:lvl1pPr algn="l" rtl="0" eaLnBrk="0" fontAlgn="base" hangingPunct="0">
        <a:spcBef>
          <a:spcPct val="0"/>
        </a:spcBef>
        <a:spcAft>
          <a:spcPct val="0"/>
        </a:spcAft>
        <a:tabLst>
          <a:tab pos="0" algn="l"/>
        </a:tabLst>
        <a:defRPr sz="2000" b="1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tabLst>
          <a:tab pos="0" algn="l"/>
        </a:tabLst>
        <a:defRPr sz="2000" b="1">
          <a:solidFill>
            <a:schemeClr val="bg1"/>
          </a:solidFill>
          <a:latin typeface="GillSans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tabLst>
          <a:tab pos="0" algn="l"/>
        </a:tabLst>
        <a:defRPr sz="2000" b="1">
          <a:solidFill>
            <a:schemeClr val="bg1"/>
          </a:solidFill>
          <a:latin typeface="GillSans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tabLst>
          <a:tab pos="0" algn="l"/>
        </a:tabLst>
        <a:defRPr sz="2000" b="1">
          <a:solidFill>
            <a:schemeClr val="bg1"/>
          </a:solidFill>
          <a:latin typeface="GillSans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tabLst>
          <a:tab pos="0" algn="l"/>
        </a:tabLst>
        <a:defRPr sz="2000" b="1">
          <a:solidFill>
            <a:schemeClr val="bg1"/>
          </a:solidFill>
          <a:latin typeface="GillSans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tabLst>
          <a:tab pos="0" algn="l"/>
        </a:tabLst>
        <a:defRPr sz="2000" b="1">
          <a:solidFill>
            <a:schemeClr val="bg1"/>
          </a:solidFill>
          <a:latin typeface="GillSans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tabLst>
          <a:tab pos="0" algn="l"/>
        </a:tabLst>
        <a:defRPr sz="2000" b="1">
          <a:solidFill>
            <a:schemeClr val="bg1"/>
          </a:solidFill>
          <a:latin typeface="GillSans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tabLst>
          <a:tab pos="0" algn="l"/>
        </a:tabLst>
        <a:defRPr sz="2000" b="1">
          <a:solidFill>
            <a:schemeClr val="bg1"/>
          </a:solidFill>
          <a:latin typeface="GillSans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tabLst>
          <a:tab pos="0" algn="l"/>
        </a:tabLst>
        <a:defRPr sz="2000" b="1">
          <a:solidFill>
            <a:schemeClr val="bg1"/>
          </a:solidFill>
          <a:latin typeface="GillSans" pitchFamily="34" charset="0"/>
        </a:defRPr>
      </a:lvl9pPr>
    </p:titleStyle>
    <p:bodyStyle>
      <a:lvl1pPr marL="342900" indent="-342900" algn="ctr" rtl="0" eaLnBrk="0" fontAlgn="base" hangingPunct="0">
        <a:spcBef>
          <a:spcPct val="20000"/>
        </a:spcBef>
        <a:spcAft>
          <a:spcPct val="0"/>
        </a:spcAft>
        <a:buFont typeface="Wingdings" panose="05000000000000000000" pitchFamily="2" charset="2"/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00025" algn="ctr" rtl="0" eaLnBrk="0" fontAlgn="base" hangingPunct="0">
        <a:spcBef>
          <a:spcPct val="20000"/>
        </a:spcBef>
        <a:spcAft>
          <a:spcPct val="0"/>
        </a:spcAft>
        <a:buFont typeface="Wingdings" panose="05000000000000000000" pitchFamily="2" charset="2"/>
        <a:defRPr sz="2000">
          <a:solidFill>
            <a:schemeClr val="tx1"/>
          </a:solidFill>
          <a:latin typeface="+mn-lt"/>
        </a:defRPr>
      </a:lvl2pPr>
      <a:lvl3pPr marL="1150938" indent="-228600" algn="ctr" rtl="0" eaLnBrk="0" fontAlgn="base" hangingPunct="0">
        <a:spcBef>
          <a:spcPct val="20000"/>
        </a:spcBef>
        <a:spcAft>
          <a:spcPct val="0"/>
        </a:spcAft>
        <a:buFont typeface="Wingdings" panose="05000000000000000000" pitchFamily="2" charset="2"/>
        <a:defRPr sz="2000" b="1">
          <a:solidFill>
            <a:schemeClr val="tx1"/>
          </a:solidFill>
          <a:latin typeface="+mn-lt"/>
        </a:defRPr>
      </a:lvl3pPr>
      <a:lvl4pPr marL="1600200" indent="-228600" algn="ctr" rtl="0" eaLnBrk="0" fontAlgn="base" hangingPunct="0">
        <a:spcBef>
          <a:spcPct val="20000"/>
        </a:spcBef>
        <a:spcAft>
          <a:spcPct val="0"/>
        </a:spcAft>
        <a:buFont typeface="Wingdings" panose="05000000000000000000" pitchFamily="2" charset="2"/>
        <a:defRPr sz="2000">
          <a:solidFill>
            <a:schemeClr val="tx1"/>
          </a:solidFill>
          <a:latin typeface="+mn-lt"/>
        </a:defRPr>
      </a:lvl4pPr>
      <a:lvl5pPr marL="2057400" indent="-228600" algn="ctr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" panose="05000000000000000000" pitchFamily="2" charset="2"/>
        <a:buChar char="§"/>
        <a:defRPr sz="2000">
          <a:solidFill>
            <a:schemeClr val="bg2"/>
          </a:solidFill>
          <a:latin typeface="+mn-lt"/>
        </a:defRPr>
      </a:lvl5pPr>
      <a:lvl6pPr marL="2514600" indent="-228600" algn="ctr" rtl="0" fontAlgn="base">
        <a:spcBef>
          <a:spcPct val="20000"/>
        </a:spcBef>
        <a:spcAft>
          <a:spcPct val="0"/>
        </a:spcAft>
        <a:buClr>
          <a:schemeClr val="tx1"/>
        </a:buClr>
        <a:buFont typeface="Wingdings" pitchFamily="2" charset="2"/>
        <a:buChar char="§"/>
        <a:defRPr sz="2000">
          <a:solidFill>
            <a:schemeClr val="bg2"/>
          </a:solidFill>
          <a:latin typeface="+mn-lt"/>
        </a:defRPr>
      </a:lvl6pPr>
      <a:lvl7pPr marL="2971800" indent="-228600" algn="ctr" rtl="0" fontAlgn="base">
        <a:spcBef>
          <a:spcPct val="20000"/>
        </a:spcBef>
        <a:spcAft>
          <a:spcPct val="0"/>
        </a:spcAft>
        <a:buClr>
          <a:schemeClr val="tx1"/>
        </a:buClr>
        <a:buFont typeface="Wingdings" pitchFamily="2" charset="2"/>
        <a:buChar char="§"/>
        <a:defRPr sz="2000">
          <a:solidFill>
            <a:schemeClr val="bg2"/>
          </a:solidFill>
          <a:latin typeface="+mn-lt"/>
        </a:defRPr>
      </a:lvl7pPr>
      <a:lvl8pPr marL="3429000" indent="-228600" algn="ctr" rtl="0" fontAlgn="base">
        <a:spcBef>
          <a:spcPct val="20000"/>
        </a:spcBef>
        <a:spcAft>
          <a:spcPct val="0"/>
        </a:spcAft>
        <a:buClr>
          <a:schemeClr val="tx1"/>
        </a:buClr>
        <a:buFont typeface="Wingdings" pitchFamily="2" charset="2"/>
        <a:buChar char="§"/>
        <a:defRPr sz="2000">
          <a:solidFill>
            <a:schemeClr val="bg2"/>
          </a:solidFill>
          <a:latin typeface="+mn-lt"/>
        </a:defRPr>
      </a:lvl8pPr>
      <a:lvl9pPr marL="3886200" indent="-228600" algn="ctr" rtl="0" fontAlgn="base">
        <a:spcBef>
          <a:spcPct val="20000"/>
        </a:spcBef>
        <a:spcAft>
          <a:spcPct val="0"/>
        </a:spcAft>
        <a:buClr>
          <a:schemeClr val="tx1"/>
        </a:buClr>
        <a:buFont typeface="Wingdings" pitchFamily="2" charset="2"/>
        <a:buChar char="§"/>
        <a:defRPr sz="2000">
          <a:solidFill>
            <a:schemeClr val="bg2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4">
            <a:extLst>
              <a:ext uri="{FF2B5EF4-FFF2-40B4-BE49-F238E27FC236}">
                <a16:creationId xmlns:a16="http://schemas.microsoft.com/office/drawing/2014/main" id="{19EC28A3-9222-A454-D055-39C5B64B5BC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87450" y="-130175"/>
            <a:ext cx="6794500" cy="1052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Wingdings" panose="05000000000000000000" pitchFamily="2" charset="2"/>
              <a:tabLst>
                <a:tab pos="0" algn="l"/>
              </a:tabLst>
              <a:defRPr sz="2000" b="1">
                <a:solidFill>
                  <a:schemeClr val="tx1"/>
                </a:solidFill>
                <a:latin typeface="GillSans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tabLst>
                <a:tab pos="0" algn="l"/>
              </a:tabLst>
              <a:defRPr sz="2000">
                <a:solidFill>
                  <a:schemeClr val="tx1"/>
                </a:solidFill>
                <a:latin typeface="GillSans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tabLst>
                <a:tab pos="0" algn="l"/>
              </a:tabLst>
              <a:defRPr sz="2000" b="1">
                <a:solidFill>
                  <a:schemeClr val="tx1"/>
                </a:solidFill>
                <a:latin typeface="GillSans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tabLst>
                <a:tab pos="0" algn="l"/>
              </a:tabLst>
              <a:defRPr sz="2000">
                <a:solidFill>
                  <a:schemeClr val="tx1"/>
                </a:solidFill>
                <a:latin typeface="GillSans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Font typeface="Wingdings" panose="05000000000000000000" pitchFamily="2" charset="2"/>
              <a:buChar char="§"/>
              <a:tabLst>
                <a:tab pos="0" algn="l"/>
              </a:tabLst>
              <a:defRPr sz="2000">
                <a:solidFill>
                  <a:schemeClr val="bg2"/>
                </a:solidFill>
                <a:latin typeface="GillSans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" panose="05000000000000000000" pitchFamily="2" charset="2"/>
              <a:buChar char="§"/>
              <a:tabLst>
                <a:tab pos="0" algn="l"/>
              </a:tabLst>
              <a:defRPr sz="2000">
                <a:solidFill>
                  <a:schemeClr val="bg2"/>
                </a:solidFill>
                <a:latin typeface="GillSans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" panose="05000000000000000000" pitchFamily="2" charset="2"/>
              <a:buChar char="§"/>
              <a:tabLst>
                <a:tab pos="0" algn="l"/>
              </a:tabLst>
              <a:defRPr sz="2000">
                <a:solidFill>
                  <a:schemeClr val="bg2"/>
                </a:solidFill>
                <a:latin typeface="GillSans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" panose="05000000000000000000" pitchFamily="2" charset="2"/>
              <a:buChar char="§"/>
              <a:tabLst>
                <a:tab pos="0" algn="l"/>
              </a:tabLst>
              <a:defRPr sz="2000">
                <a:solidFill>
                  <a:schemeClr val="bg2"/>
                </a:solidFill>
                <a:latin typeface="GillSans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" panose="05000000000000000000" pitchFamily="2" charset="2"/>
              <a:buChar char="§"/>
              <a:tabLst>
                <a:tab pos="0" algn="l"/>
              </a:tabLst>
              <a:defRPr sz="2000">
                <a:solidFill>
                  <a:schemeClr val="bg2"/>
                </a:solidFill>
                <a:latin typeface="GillSans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>
              <a:solidFill>
                <a:schemeClr val="bg1"/>
              </a:solidFill>
            </a:endParaRPr>
          </a:p>
        </p:txBody>
      </p:sp>
      <p:sp>
        <p:nvSpPr>
          <p:cNvPr id="6147" name="Rectangle 5">
            <a:extLst>
              <a:ext uri="{FF2B5EF4-FFF2-40B4-BE49-F238E27FC236}">
                <a16:creationId xmlns:a16="http://schemas.microsoft.com/office/drawing/2014/main" id="{EB5416C0-A431-7B92-AC37-636E199E2BD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1042988" y="3213100"/>
            <a:ext cx="6337300" cy="1150938"/>
          </a:xfrm>
          <a:noFill/>
        </p:spPr>
        <p:txBody>
          <a:bodyPr/>
          <a:lstStyle/>
          <a:p>
            <a:pPr marL="0" indent="0" eaLnBrk="1" hangingPunct="1">
              <a:lnSpc>
                <a:spcPct val="90000"/>
              </a:lnSpc>
            </a:pPr>
            <a:endParaRPr lang="cs-CZ" altLang="en-US" sz="1800"/>
          </a:p>
          <a:p>
            <a:pPr marL="0" indent="0" eaLnBrk="1" hangingPunct="1">
              <a:lnSpc>
                <a:spcPct val="90000"/>
              </a:lnSpc>
            </a:pPr>
            <a:endParaRPr lang="cs-CZ" altLang="en-US">
              <a:solidFill>
                <a:srgbClr val="D31145"/>
              </a:solidFill>
            </a:endParaRPr>
          </a:p>
          <a:p>
            <a:pPr marL="0" indent="0" eaLnBrk="1" hangingPunct="1">
              <a:lnSpc>
                <a:spcPct val="90000"/>
              </a:lnSpc>
            </a:pPr>
            <a:r>
              <a:rPr lang="cs-CZ" altLang="en-US"/>
              <a:t>  </a:t>
            </a:r>
            <a:br>
              <a:rPr lang="cs-CZ" altLang="en-US"/>
            </a:br>
            <a:endParaRPr lang="cs-CZ" altLang="en-US"/>
          </a:p>
        </p:txBody>
      </p:sp>
      <p:sp>
        <p:nvSpPr>
          <p:cNvPr id="6148" name="Rectangle 5">
            <a:extLst>
              <a:ext uri="{FF2B5EF4-FFF2-40B4-BE49-F238E27FC236}">
                <a16:creationId xmlns:a16="http://schemas.microsoft.com/office/drawing/2014/main" id="{034D447A-75E7-2304-E9A0-8EA80BD3B58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55650" y="1341438"/>
            <a:ext cx="7524750" cy="52562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20000"/>
              </a:spcBef>
              <a:buFont typeface="Wingdings" panose="05000000000000000000" pitchFamily="2" charset="2"/>
              <a:defRPr sz="2000" b="1">
                <a:solidFill>
                  <a:schemeClr val="tx1"/>
                </a:solidFill>
                <a:latin typeface="GillSans" charset="0"/>
              </a:defRPr>
            </a:lvl1pPr>
            <a:lvl2pPr marL="742950" indent="-200025">
              <a:spcBef>
                <a:spcPct val="20000"/>
              </a:spcBef>
              <a:buFont typeface="Wingdings" panose="05000000000000000000" pitchFamily="2" charset="2"/>
              <a:defRPr sz="2000">
                <a:solidFill>
                  <a:schemeClr val="tx1"/>
                </a:solidFill>
                <a:latin typeface="GillSans" charset="0"/>
              </a:defRPr>
            </a:lvl2pPr>
            <a:lvl3pPr marL="1150938" indent="-228600">
              <a:spcBef>
                <a:spcPct val="20000"/>
              </a:spcBef>
              <a:buFont typeface="Wingdings" panose="05000000000000000000" pitchFamily="2" charset="2"/>
              <a:defRPr sz="2000" b="1">
                <a:solidFill>
                  <a:schemeClr val="tx1"/>
                </a:solidFill>
                <a:latin typeface="GillSans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defRPr sz="2000">
                <a:solidFill>
                  <a:schemeClr val="tx1"/>
                </a:solidFill>
                <a:latin typeface="GillSans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Font typeface="Wingdings" panose="05000000000000000000" pitchFamily="2" charset="2"/>
              <a:buChar char="§"/>
              <a:defRPr sz="2000">
                <a:solidFill>
                  <a:schemeClr val="bg2"/>
                </a:solidFill>
                <a:latin typeface="GillSans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" panose="05000000000000000000" pitchFamily="2" charset="2"/>
              <a:buChar char="§"/>
              <a:defRPr sz="2000">
                <a:solidFill>
                  <a:schemeClr val="bg2"/>
                </a:solidFill>
                <a:latin typeface="GillSans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" panose="05000000000000000000" pitchFamily="2" charset="2"/>
              <a:buChar char="§"/>
              <a:defRPr sz="2000">
                <a:solidFill>
                  <a:schemeClr val="bg2"/>
                </a:solidFill>
                <a:latin typeface="GillSans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" panose="05000000000000000000" pitchFamily="2" charset="2"/>
              <a:buChar char="§"/>
              <a:defRPr sz="2000">
                <a:solidFill>
                  <a:schemeClr val="bg2"/>
                </a:solidFill>
                <a:latin typeface="GillSans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" panose="05000000000000000000" pitchFamily="2" charset="2"/>
              <a:buChar char="§"/>
              <a:defRPr sz="2000">
                <a:solidFill>
                  <a:schemeClr val="bg2"/>
                </a:solidFill>
                <a:latin typeface="GillSans" charset="0"/>
              </a:defRPr>
            </a:lvl9pPr>
          </a:lstStyle>
          <a:p>
            <a:pPr algn="ctr" eaLnBrk="1" hangingPunct="1"/>
            <a:endParaRPr lang="cs-CZ" altLang="cs-CZ" sz="3200" dirty="0"/>
          </a:p>
          <a:p>
            <a:pPr algn="ctr" eaLnBrk="1" hangingPunct="1"/>
            <a:r>
              <a:rPr lang="cs-CZ" altLang="cs-CZ" sz="3200" dirty="0"/>
              <a:t>Aktuality v oblasti strukturálních fondů, nový příkaz ministra pro realizaci projektů PO MZ</a:t>
            </a:r>
            <a:endParaRPr lang="cs-CZ" altLang="cs-CZ" sz="1800" dirty="0"/>
          </a:p>
          <a:p>
            <a:pPr algn="ctr" eaLnBrk="1" hangingPunct="1"/>
            <a:endParaRPr lang="cs-CZ" altLang="cs-CZ" sz="1800" dirty="0"/>
          </a:p>
          <a:p>
            <a:pPr algn="ctr" eaLnBrk="1" hangingPunct="1"/>
            <a:endParaRPr lang="cs-CZ" altLang="cs-CZ" sz="2400" dirty="0"/>
          </a:p>
          <a:p>
            <a:pPr algn="ctr" eaLnBrk="1" hangingPunct="1"/>
            <a:r>
              <a:rPr lang="cs-CZ" altLang="cs-CZ" sz="2400" dirty="0"/>
              <a:t>21. listopadu 2024</a:t>
            </a:r>
          </a:p>
          <a:p>
            <a:pPr algn="ctr" eaLnBrk="1" hangingPunct="1"/>
            <a:endParaRPr lang="cs-CZ" altLang="cs-CZ" sz="2400" dirty="0"/>
          </a:p>
          <a:p>
            <a:pPr algn="ctr" eaLnBrk="1" hangingPunct="1"/>
            <a:endParaRPr lang="cs-CZ" altLang="cs-CZ" sz="2400" dirty="0"/>
          </a:p>
          <a:p>
            <a:pPr algn="ctr" eaLnBrk="1" hangingPunct="1"/>
            <a:endParaRPr lang="cs-CZ" altLang="cs-CZ" sz="1800" dirty="0"/>
          </a:p>
        </p:txBody>
      </p:sp>
      <p:pic>
        <p:nvPicPr>
          <p:cNvPr id="2" name="Obrázek 2" descr="Obsah obrázku snímek obrazovky, Písmo, Elektricky modrá, Grafika&#10;&#10;Popis byl vytvořen automaticky">
            <a:extLst>
              <a:ext uri="{FF2B5EF4-FFF2-40B4-BE49-F238E27FC236}">
                <a16:creationId xmlns:a16="http://schemas.microsoft.com/office/drawing/2014/main" id="{25F4FC43-5B10-1ED8-5B6A-683E5DF4A50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5361103"/>
            <a:ext cx="4176440" cy="10836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zoom dir="in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Nadpis 1">
            <a:extLst>
              <a:ext uri="{FF2B5EF4-FFF2-40B4-BE49-F238E27FC236}">
                <a16:creationId xmlns:a16="http://schemas.microsoft.com/office/drawing/2014/main" id="{5862013A-C883-3187-EB2B-03F91B7698E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042988" y="0"/>
            <a:ext cx="6794500" cy="1052513"/>
          </a:xfrm>
        </p:spPr>
        <p:txBody>
          <a:bodyPr/>
          <a:lstStyle/>
          <a:p>
            <a:r>
              <a:rPr lang="cs-CZ" altLang="cs-CZ" dirty="0"/>
              <a:t>Výzvy č. 31 (méně rozvinuté regiony) a č. 32 </a:t>
            </a:r>
            <a:r>
              <a:rPr lang="cs-CZ" sz="2000" dirty="0"/>
              <a:t>(přechodové regiony)</a:t>
            </a:r>
            <a:br>
              <a:rPr lang="cs-CZ" sz="2000" dirty="0"/>
            </a:br>
            <a:endParaRPr lang="cs-CZ" altLang="cs-CZ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A75B648C-3CE0-2796-0230-D82C7273F7A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00113" y="1341438"/>
            <a:ext cx="7632700" cy="5111750"/>
          </a:xfrm>
        </p:spPr>
        <p:txBody>
          <a:bodyPr/>
          <a:lstStyle/>
          <a:p>
            <a:pPr algn="ctr">
              <a:defRPr/>
            </a:pPr>
            <a:r>
              <a:rPr lang="cs-CZ" sz="1800" cap="all" dirty="0">
                <a:solidFill>
                  <a:srgbClr val="FFC000"/>
                </a:solidFill>
                <a:latin typeface="Arial" panose="020B0604020202020204" pitchFamily="34" charset="0"/>
                <a:ea typeface="SimSun" panose="02010600030101010101" pitchFamily="2" charset="-122"/>
              </a:rPr>
              <a:t>Podpora ROZVOJE A DOSTUPNOSTI ZDRAVOTNÍ NÁSLEDNÉ PÉČE </a:t>
            </a:r>
            <a:endParaRPr lang="cs-CZ" sz="1800" cap="all" dirty="0">
              <a:latin typeface="Arial" panose="020B0604020202020204" pitchFamily="34" charset="0"/>
              <a:ea typeface="SimSun" panose="02010600030101010101" pitchFamily="2" charset="-122"/>
            </a:endParaRP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cs-CZ" sz="1800" b="0" dirty="0"/>
              <a:t>Termín vyhlášení výzvy: </a:t>
            </a:r>
            <a:r>
              <a:rPr lang="cs-CZ" sz="1800" dirty="0"/>
              <a:t>29. 11. 2022, </a:t>
            </a:r>
            <a:r>
              <a:rPr lang="cs-CZ" sz="1800" b="0" dirty="0"/>
              <a:t>významná revize: </a:t>
            </a:r>
            <a:r>
              <a:rPr lang="cs-CZ" sz="1800" dirty="0"/>
              <a:t>21.10.2024 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cs-CZ" sz="1800" b="0" dirty="0"/>
              <a:t>Nově termín ukončení příjmu žádostí o podporu: </a:t>
            </a:r>
            <a:r>
              <a:rPr lang="cs-CZ" sz="1800" dirty="0"/>
              <a:t>31. 10. 2025</a:t>
            </a:r>
          </a:p>
          <a:p>
            <a:pPr marL="0" indent="0">
              <a:defRPr/>
            </a:pPr>
            <a:r>
              <a:rPr lang="cs-CZ" sz="1800" dirty="0"/>
              <a:t>Původní aktivity: </a:t>
            </a:r>
          </a:p>
          <a:p>
            <a:pPr algn="just">
              <a:buFont typeface="Arial" panose="020B0604020202020204" pitchFamily="34" charset="0"/>
              <a:buChar char="•"/>
              <a:defRPr/>
            </a:pPr>
            <a:r>
              <a:rPr lang="cs-CZ" sz="1800" dirty="0">
                <a:solidFill>
                  <a:srgbClr val="92D050"/>
                </a:solidFill>
              </a:rPr>
              <a:t>Aktivita A</a:t>
            </a:r>
            <a:r>
              <a:rPr lang="cs-CZ" sz="1800" b="0" dirty="0">
                <a:solidFill>
                  <a:srgbClr val="92D050"/>
                </a:solidFill>
              </a:rPr>
              <a:t> </a:t>
            </a:r>
            <a:r>
              <a:rPr lang="cs-CZ" sz="1800" b="0" dirty="0"/>
              <a:t>– </a:t>
            </a:r>
            <a:r>
              <a:rPr lang="cs-CZ" sz="1800" dirty="0"/>
              <a:t>Zvýšení kvality a rozšíření spektra poskytované následné lůžkové péče</a:t>
            </a:r>
          </a:p>
          <a:p>
            <a:pPr algn="just">
              <a:buFont typeface="Arial" panose="020B0604020202020204" pitchFamily="34" charset="0"/>
              <a:buChar char="•"/>
              <a:defRPr/>
            </a:pPr>
            <a:r>
              <a:rPr lang="cs-CZ" sz="1800" dirty="0">
                <a:solidFill>
                  <a:srgbClr val="92D050"/>
                </a:solidFill>
              </a:rPr>
              <a:t>Aktivita B</a:t>
            </a:r>
            <a:r>
              <a:rPr lang="cs-CZ" sz="1800" b="0" dirty="0">
                <a:solidFill>
                  <a:srgbClr val="92D050"/>
                </a:solidFill>
              </a:rPr>
              <a:t> </a:t>
            </a:r>
            <a:r>
              <a:rPr lang="cs-CZ" sz="1800" b="0" dirty="0"/>
              <a:t>– </a:t>
            </a:r>
            <a:r>
              <a:rPr lang="cs-CZ" sz="1800" dirty="0"/>
              <a:t>Zvýšení dostupnosti následné lůžkové péče v regionech s nedostatečným pokrytím </a:t>
            </a:r>
            <a:r>
              <a:rPr lang="cs-CZ" sz="1800" b="0" dirty="0"/>
              <a:t>– až 80 mil. Kč pro nové poskytovatele – platí pro kraje Karlovarský, Liberecký, Ústecký, Zlínský, Jihočeský a Kraj Vysočina</a:t>
            </a:r>
          </a:p>
          <a:p>
            <a:pPr marL="0" indent="0" algn="just">
              <a:defRPr/>
            </a:pPr>
            <a:endParaRPr lang="cs-CZ" sz="1800" b="0" dirty="0"/>
          </a:p>
          <a:p>
            <a:pPr algn="just">
              <a:buFont typeface="Arial" panose="020B0604020202020204" pitchFamily="34" charset="0"/>
              <a:buChar char="•"/>
              <a:defRPr/>
            </a:pPr>
            <a:r>
              <a:rPr lang="cs-CZ" sz="1800" b="0" dirty="0"/>
              <a:t>OD: </a:t>
            </a:r>
            <a:r>
              <a:rPr lang="cs-CZ" sz="1600" b="0" dirty="0"/>
              <a:t>rehabilitační následná péče 00022, pneumologická a ftizeologická následná péče 00023, následná dětská rehabilitační péče 00027, následná dětská pneumologická péče 00028, následná dětská ostatní péče 00029 </a:t>
            </a:r>
            <a:endParaRPr lang="cs-CZ" sz="1800" b="0" dirty="0"/>
          </a:p>
          <a:p>
            <a:pPr marL="0" indent="0" algn="just">
              <a:defRPr/>
            </a:pPr>
            <a:r>
              <a:rPr lang="cs-CZ" sz="1800" b="0" dirty="0"/>
              <a:t>Realizovány projekty RÚ Hrabyně - 2, Hamzovy léčebny, Léčebny tuberkulózy a respiračních onemocnění Janov a Fakultní nemocnice u sv. Anny </a:t>
            </a:r>
          </a:p>
        </p:txBody>
      </p:sp>
    </p:spTree>
  </p:cSld>
  <p:clrMapOvr>
    <a:masterClrMapping/>
  </p:clrMapOvr>
  <p:transition>
    <p:zoom dir="in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Nadpis 1">
            <a:extLst>
              <a:ext uri="{FF2B5EF4-FFF2-40B4-BE49-F238E27FC236}">
                <a16:creationId xmlns:a16="http://schemas.microsoft.com/office/drawing/2014/main" id="{5862013A-C883-3187-EB2B-03F91B7698E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042988" y="0"/>
            <a:ext cx="6794500" cy="1052513"/>
          </a:xfrm>
        </p:spPr>
        <p:txBody>
          <a:bodyPr/>
          <a:lstStyle/>
          <a:p>
            <a:r>
              <a:rPr lang="cs-CZ" altLang="cs-CZ" dirty="0"/>
              <a:t>Výzvy č. 31 (méně rozvinuté regiony) a č. 32 </a:t>
            </a:r>
            <a:r>
              <a:rPr lang="cs-CZ" sz="2000" dirty="0"/>
              <a:t>(přechodové regiony)</a:t>
            </a:r>
            <a:br>
              <a:rPr lang="cs-CZ" sz="2000" dirty="0"/>
            </a:br>
            <a:endParaRPr lang="cs-CZ" altLang="cs-CZ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A75B648C-3CE0-2796-0230-D82C7273F7A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00113" y="1341438"/>
            <a:ext cx="7632700" cy="5111750"/>
          </a:xfrm>
        </p:spPr>
        <p:txBody>
          <a:bodyPr/>
          <a:lstStyle/>
          <a:p>
            <a:pPr algn="ctr">
              <a:defRPr/>
            </a:pPr>
            <a:r>
              <a:rPr lang="cs-CZ" sz="1800" cap="all" dirty="0">
                <a:solidFill>
                  <a:srgbClr val="FFC000"/>
                </a:solidFill>
                <a:latin typeface="Arial" panose="020B0604020202020204" pitchFamily="34" charset="0"/>
                <a:ea typeface="SimSun" panose="02010600030101010101" pitchFamily="2" charset="-122"/>
              </a:rPr>
              <a:t>Podpora ROZVOJE A DOSTUPNOSTI ZDRAVOTNÍ NÁSLEDNÉ PÉČE </a:t>
            </a:r>
            <a:endParaRPr lang="cs-CZ" sz="1800" cap="all" dirty="0">
              <a:latin typeface="Arial" panose="020B0604020202020204" pitchFamily="34" charset="0"/>
              <a:ea typeface="SimSun" panose="02010600030101010101" pitchFamily="2" charset="-122"/>
            </a:endParaRPr>
          </a:p>
          <a:p>
            <a:pPr algn="just">
              <a:buFont typeface="Arial" panose="020B0604020202020204" pitchFamily="34" charset="0"/>
              <a:buChar char="•"/>
              <a:defRPr/>
            </a:pPr>
            <a:r>
              <a:rPr lang="cs-CZ" sz="1800" dirty="0">
                <a:solidFill>
                  <a:srgbClr val="C00000"/>
                </a:solidFill>
              </a:rPr>
              <a:t>Aktivita C </a:t>
            </a:r>
            <a:r>
              <a:rPr lang="cs-CZ" sz="1800" b="0" dirty="0"/>
              <a:t>- </a:t>
            </a:r>
            <a:r>
              <a:rPr lang="cs-CZ" sz="1800" dirty="0"/>
              <a:t>Zvýšení dostupnosti následné lůžkové geriatrické péče formou transformace akutních lůžek </a:t>
            </a:r>
            <a:r>
              <a:rPr lang="cs-CZ" sz="1800" b="0" dirty="0"/>
              <a:t>– v případě transformace 20 akutních lůžek na 20 následných v OD 00024 následná péče, zahrnující péči geriatrickou a ostatní následnou péči, není možné ale využít v nemocnicích s urgentním příjmem I. typu </a:t>
            </a:r>
          </a:p>
          <a:p>
            <a:pPr marL="0" indent="0" algn="just">
              <a:defRPr/>
            </a:pPr>
            <a:endParaRPr lang="cs-CZ" sz="1800" b="0" dirty="0"/>
          </a:p>
          <a:p>
            <a:pPr algn="just">
              <a:buFont typeface="Arial" panose="020B0604020202020204" pitchFamily="34" charset="0"/>
              <a:buChar char="•"/>
              <a:defRPr/>
            </a:pPr>
            <a:r>
              <a:rPr lang="cs-CZ" sz="1800" dirty="0">
                <a:solidFill>
                  <a:srgbClr val="C00000"/>
                </a:solidFill>
              </a:rPr>
              <a:t>Aktivita D </a:t>
            </a:r>
            <a:r>
              <a:rPr lang="cs-CZ" sz="1800" b="0" dirty="0"/>
              <a:t>- </a:t>
            </a:r>
            <a:r>
              <a:rPr lang="cs-CZ" sz="1800" dirty="0"/>
              <a:t>Zvýšení dostupnosti ambulantní geriatrické péče </a:t>
            </a:r>
            <a:r>
              <a:rPr lang="cs-CZ" sz="1800" b="0" dirty="0"/>
              <a:t>– podpora vzniku geriatrické ambulance a/nebo geriatrického stacionáře u poskytovatele následné lůžkové péče v OD 00024 – max. 3 mil. Kč na novou ambulanci a 5 mil. Kč na nový geriatrický stacionář </a:t>
            </a:r>
          </a:p>
          <a:p>
            <a:pPr marL="0" indent="0" algn="just">
              <a:defRPr/>
            </a:pPr>
            <a:endParaRPr lang="cs-CZ" sz="1800" b="0" dirty="0"/>
          </a:p>
        </p:txBody>
      </p:sp>
    </p:spTree>
    <p:extLst>
      <p:ext uri="{BB962C8B-B14F-4D97-AF65-F5344CB8AC3E}">
        <p14:creationId xmlns:p14="http://schemas.microsoft.com/office/powerpoint/2010/main" val="1497130226"/>
      </p:ext>
    </p:extLst>
  </p:cSld>
  <p:clrMapOvr>
    <a:masterClrMapping/>
  </p:clrMapOvr>
  <p:transition>
    <p:zoom dir="in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Nadpis 1">
            <a:extLst>
              <a:ext uri="{FF2B5EF4-FFF2-40B4-BE49-F238E27FC236}">
                <a16:creationId xmlns:a16="http://schemas.microsoft.com/office/drawing/2014/main" id="{CD40DE61-D7E2-5525-CDEF-9E9BA3BD5CB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042988" y="0"/>
            <a:ext cx="6794500" cy="1052513"/>
          </a:xfrm>
        </p:spPr>
        <p:txBody>
          <a:bodyPr/>
          <a:lstStyle/>
          <a:p>
            <a:r>
              <a:rPr lang="cs-CZ" sz="2000" dirty="0"/>
              <a:t>Výzvy č. 71 (méně rozvinuté regiony) a č. 72 (přechodové regiony)</a:t>
            </a:r>
            <a:br>
              <a:rPr lang="cs-CZ" sz="2000" dirty="0"/>
            </a:br>
            <a:endParaRPr lang="cs-CZ" altLang="cs-CZ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38F9A607-3742-AFD4-12ED-8EC797B831D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00113" y="1052513"/>
            <a:ext cx="7704137" cy="5545137"/>
          </a:xfrm>
        </p:spPr>
        <p:txBody>
          <a:bodyPr/>
          <a:lstStyle/>
          <a:p>
            <a:pPr algn="ctr">
              <a:defRPr/>
            </a:pPr>
            <a:r>
              <a:rPr lang="cs-CZ" sz="1800" cap="all" dirty="0">
                <a:solidFill>
                  <a:srgbClr val="FFC000"/>
                </a:solidFill>
                <a:latin typeface="Arial" panose="020B0604020202020204" pitchFamily="34" charset="0"/>
                <a:ea typeface="SimSun" panose="02010600030101010101" pitchFamily="2" charset="-122"/>
              </a:rPr>
              <a:t>Podpora rozvoje a dostupnosti paliativní péče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cs-CZ" sz="1800" b="0" dirty="0"/>
              <a:t>Termín vyhlášení výzvy: </a:t>
            </a:r>
            <a:r>
              <a:rPr lang="cs-CZ" sz="1800" dirty="0"/>
              <a:t>16. 2. 2023, </a:t>
            </a:r>
            <a:r>
              <a:rPr lang="cs-CZ" sz="1800" b="0" dirty="0"/>
              <a:t>významná revize: </a:t>
            </a:r>
            <a:r>
              <a:rPr lang="cs-CZ" sz="1800" dirty="0"/>
              <a:t>7.3.2024 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cs-CZ" sz="1800" b="0" dirty="0"/>
              <a:t>Termín ukončení příjmu žádostí o podporu: </a:t>
            </a:r>
            <a:r>
              <a:rPr lang="cs-CZ" sz="1800" dirty="0"/>
              <a:t>28. 2. 2025</a:t>
            </a:r>
          </a:p>
          <a:p>
            <a:pPr marL="0" indent="0">
              <a:defRPr/>
            </a:pPr>
            <a:r>
              <a:rPr lang="cs-CZ" sz="1800" dirty="0"/>
              <a:t>Stávající aktivity: </a:t>
            </a:r>
          </a:p>
          <a:p>
            <a:pPr algn="just">
              <a:buFont typeface="Arial" panose="020B0604020202020204" pitchFamily="34" charset="0"/>
              <a:buChar char="•"/>
              <a:defRPr/>
            </a:pPr>
            <a:r>
              <a:rPr lang="cs-CZ" sz="1800" dirty="0">
                <a:solidFill>
                  <a:srgbClr val="92D050"/>
                </a:solidFill>
              </a:rPr>
              <a:t>Aktivita A</a:t>
            </a:r>
            <a:r>
              <a:rPr lang="cs-CZ" sz="1800" b="0" dirty="0">
                <a:solidFill>
                  <a:srgbClr val="92D050"/>
                </a:solidFill>
              </a:rPr>
              <a:t> </a:t>
            </a:r>
            <a:r>
              <a:rPr lang="cs-CZ" sz="1800" dirty="0">
                <a:solidFill>
                  <a:srgbClr val="92D050"/>
                </a:solidFill>
              </a:rPr>
              <a:t>– Zvýšení kvality a dostupnosti péče poskytované stávajícími nebo nově vznikajícími konziliárními paliativními týmy v nemocnicích </a:t>
            </a:r>
          </a:p>
          <a:p>
            <a:pPr marL="0" indent="0" algn="just">
              <a:defRPr/>
            </a:pPr>
            <a:r>
              <a:rPr lang="cs-CZ" sz="1800" b="0" dirty="0">
                <a:solidFill>
                  <a:schemeClr val="accent4">
                    <a:lumMod val="90000"/>
                    <a:lumOff val="10000"/>
                  </a:schemeClr>
                </a:solidFill>
              </a:rPr>
              <a:t>	</a:t>
            </a:r>
            <a:r>
              <a:rPr lang="cs-CZ" sz="1800" b="0" dirty="0"/>
              <a:t>Výše dotace – min. 0,5 mil. Kč, </a:t>
            </a:r>
            <a:r>
              <a:rPr lang="cs-CZ" sz="1800" b="0" dirty="0">
                <a:solidFill>
                  <a:srgbClr val="C00000"/>
                </a:solidFill>
              </a:rPr>
              <a:t>max. u nových 1,5 mil. Kč, u stávajících 	1,0 mil. Kč (v méně rozvinutých regionech) / 0,8 mil. Kč (v 	přechodových  regionech) </a:t>
            </a:r>
          </a:p>
          <a:p>
            <a:pPr marL="0" indent="0" algn="just">
              <a:defRPr/>
            </a:pPr>
            <a:r>
              <a:rPr lang="cs-CZ" sz="1800" b="0" dirty="0"/>
              <a:t>	Způsobilé výdaje – stavby/rekonstrukce zázemí pro nemocniční 	paliativní tým a nákup ultrazvukového přístroje </a:t>
            </a:r>
          </a:p>
          <a:p>
            <a:pPr marL="0" indent="0" algn="just">
              <a:defRPr/>
            </a:pPr>
            <a:r>
              <a:rPr lang="cs-CZ" sz="1800" b="0" dirty="0"/>
              <a:t>	Oprávnění „noví“ žadatelé – oprávnění pro obor paliativní medicína, 	souhlas VZP a druhé „nejsilnější“ pojišťovny v kraji se záměrem </a:t>
            </a:r>
          </a:p>
          <a:p>
            <a:pPr algn="just">
              <a:buFont typeface="Arial" panose="020B0604020202020204" pitchFamily="34" charset="0"/>
              <a:buChar char="•"/>
              <a:defRPr/>
            </a:pPr>
            <a:r>
              <a:rPr lang="cs-CZ" sz="1800" dirty="0">
                <a:solidFill>
                  <a:srgbClr val="92D050"/>
                </a:solidFill>
              </a:rPr>
              <a:t>Aktivita B</a:t>
            </a:r>
            <a:r>
              <a:rPr lang="cs-CZ" sz="1800" b="0" dirty="0">
                <a:solidFill>
                  <a:srgbClr val="92D050"/>
                </a:solidFill>
              </a:rPr>
              <a:t> </a:t>
            </a:r>
            <a:r>
              <a:rPr lang="cs-CZ" sz="1800" b="0" dirty="0"/>
              <a:t>– Zvýšení kvality a dostupnosti paliativní péče ve vlastním sociálním prostředí pacienta prostřednictvím stávajících nebo nově vznikajících poskytovatelů mobilní specializované paliativní péče – v případě vzniku nového týmu – až 15 mil Kč </a:t>
            </a:r>
          </a:p>
          <a:p>
            <a:pPr marL="0" indent="0">
              <a:defRPr/>
            </a:pPr>
            <a:endParaRPr lang="cs-CZ" sz="1800" cap="all" dirty="0">
              <a:latin typeface="Arial" panose="020B0604020202020204" pitchFamily="34" charset="0"/>
              <a:ea typeface="SimSun" panose="02010600030101010101" pitchFamily="2" charset="-122"/>
            </a:endParaRPr>
          </a:p>
        </p:txBody>
      </p:sp>
    </p:spTree>
  </p:cSld>
  <p:clrMapOvr>
    <a:masterClrMapping/>
  </p:clrMapOvr>
  <p:transition>
    <p:zoom dir="in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Nadpis 1">
            <a:extLst>
              <a:ext uri="{FF2B5EF4-FFF2-40B4-BE49-F238E27FC236}">
                <a16:creationId xmlns:a16="http://schemas.microsoft.com/office/drawing/2014/main" id="{CD40DE61-D7E2-5525-CDEF-9E9BA3BD5CB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042988" y="0"/>
            <a:ext cx="6794500" cy="1052513"/>
          </a:xfrm>
        </p:spPr>
        <p:txBody>
          <a:bodyPr/>
          <a:lstStyle/>
          <a:p>
            <a:r>
              <a:rPr lang="cs-CZ" sz="2000" dirty="0"/>
              <a:t>Výzvy č. 71 (méně rozvinuté regiony) a č. 72 (přechodové regiony)</a:t>
            </a:r>
            <a:br>
              <a:rPr lang="cs-CZ" sz="2000" dirty="0"/>
            </a:br>
            <a:endParaRPr lang="cs-CZ" altLang="cs-CZ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38F9A607-3742-AFD4-12ED-8EC797B831D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00113" y="1052513"/>
            <a:ext cx="7704137" cy="5545137"/>
          </a:xfrm>
        </p:spPr>
        <p:txBody>
          <a:bodyPr/>
          <a:lstStyle/>
          <a:p>
            <a:pPr algn="ctr">
              <a:defRPr/>
            </a:pPr>
            <a:r>
              <a:rPr lang="cs-CZ" cap="all" dirty="0">
                <a:solidFill>
                  <a:srgbClr val="FFC000"/>
                </a:solidFill>
                <a:latin typeface="Arial" panose="020B0604020202020204" pitchFamily="34" charset="0"/>
                <a:ea typeface="SimSun" panose="02010600030101010101" pitchFamily="2" charset="-122"/>
              </a:rPr>
              <a:t>Podpora rozvoje a dostupnosti paliativní péče</a:t>
            </a:r>
          </a:p>
          <a:p>
            <a:pPr marL="0" indent="0">
              <a:defRPr/>
            </a:pPr>
            <a:endParaRPr lang="cs-CZ" dirty="0"/>
          </a:p>
          <a:p>
            <a:pPr marL="285750" indent="-285750" algn="just">
              <a:buFont typeface="Arial" panose="020B0604020202020204" pitchFamily="34" charset="0"/>
              <a:buChar char="•"/>
              <a:defRPr/>
            </a:pPr>
            <a:r>
              <a:rPr lang="cs-CZ" dirty="0">
                <a:solidFill>
                  <a:srgbClr val="92D050"/>
                </a:solidFill>
              </a:rPr>
              <a:t>Aktivita C </a:t>
            </a:r>
            <a:r>
              <a:rPr lang="cs-CZ" dirty="0"/>
              <a:t>– </a:t>
            </a:r>
            <a:r>
              <a:rPr lang="cs-CZ" b="0" dirty="0"/>
              <a:t>Zvýšení kvality a dostupnosti lůžkové paliativní a hospicové péče prostřednictvím stávajících nebo nově vznikajících poskytovatelů</a:t>
            </a:r>
          </a:p>
          <a:p>
            <a:pPr marL="0" indent="0" algn="just">
              <a:defRPr/>
            </a:pPr>
            <a:endParaRPr lang="cs-CZ" dirty="0"/>
          </a:p>
          <a:p>
            <a:pPr marL="0" indent="0" algn="just">
              <a:defRPr/>
            </a:pPr>
            <a:r>
              <a:rPr lang="cs-CZ" dirty="0"/>
              <a:t>Nové aktivity: </a:t>
            </a:r>
          </a:p>
          <a:p>
            <a:pPr algn="just">
              <a:buFont typeface="Arial" panose="020B0604020202020204" pitchFamily="34" charset="0"/>
              <a:buChar char="•"/>
              <a:defRPr/>
            </a:pPr>
            <a:r>
              <a:rPr lang="cs-CZ" dirty="0">
                <a:solidFill>
                  <a:srgbClr val="92D050"/>
                </a:solidFill>
              </a:rPr>
              <a:t>Aktivita D – Zvýšení kvality a dostupnosti ambulancí paliativní medicíny navázaných na ostatní formy paliativní péče </a:t>
            </a:r>
            <a:r>
              <a:rPr lang="cs-CZ" b="0" dirty="0">
                <a:solidFill>
                  <a:schemeClr val="accent4">
                    <a:lumMod val="90000"/>
                    <a:lumOff val="10000"/>
                  </a:schemeClr>
                </a:solidFill>
              </a:rPr>
              <a:t>	- až 1,5 mil. Kč na novou ambulanci </a:t>
            </a:r>
          </a:p>
          <a:p>
            <a:pPr marL="0" indent="0" algn="just">
              <a:defRPr/>
            </a:pPr>
            <a:endParaRPr lang="cs-CZ" b="0" dirty="0">
              <a:solidFill>
                <a:schemeClr val="accent4">
                  <a:lumMod val="90000"/>
                  <a:lumOff val="10000"/>
                </a:schemeClr>
              </a:solidFill>
            </a:endParaRPr>
          </a:p>
          <a:p>
            <a:pPr algn="just">
              <a:buFont typeface="Arial" panose="020B0604020202020204" pitchFamily="34" charset="0"/>
              <a:buChar char="•"/>
              <a:defRPr/>
            </a:pPr>
            <a:r>
              <a:rPr lang="cs-CZ" dirty="0">
                <a:solidFill>
                  <a:srgbClr val="92D050"/>
                </a:solidFill>
              </a:rPr>
              <a:t>Aktivita E</a:t>
            </a:r>
            <a:r>
              <a:rPr lang="cs-CZ" b="0" dirty="0"/>
              <a:t> </a:t>
            </a:r>
            <a:r>
              <a:rPr lang="cs-CZ" b="0" dirty="0">
                <a:solidFill>
                  <a:srgbClr val="92D050"/>
                </a:solidFill>
              </a:rPr>
              <a:t>-</a:t>
            </a:r>
            <a:r>
              <a:rPr lang="cs-CZ" dirty="0">
                <a:solidFill>
                  <a:srgbClr val="92D050"/>
                </a:solidFill>
              </a:rPr>
              <a:t> Zvýšení kvality a dostupnosti komplexní paliativní péče </a:t>
            </a:r>
            <a:r>
              <a:rPr lang="cs-CZ" dirty="0"/>
              <a:t>– </a:t>
            </a:r>
            <a:r>
              <a:rPr lang="cs-CZ" b="0" dirty="0"/>
              <a:t>až 31,8 mil. Kč na nového „komplexního“ poskytovatele  </a:t>
            </a:r>
          </a:p>
          <a:p>
            <a:pPr algn="just">
              <a:buFont typeface="Arial" panose="020B0604020202020204" pitchFamily="34" charset="0"/>
              <a:buChar char="•"/>
              <a:defRPr/>
            </a:pPr>
            <a:endParaRPr lang="cs-CZ" sz="1800" cap="all" dirty="0">
              <a:solidFill>
                <a:srgbClr val="92D050"/>
              </a:solidFill>
              <a:latin typeface="Arial" panose="020B0604020202020204" pitchFamily="34" charset="0"/>
              <a:ea typeface="SimSun" panose="02010600030101010101" pitchFamily="2" charset="-122"/>
            </a:endParaRPr>
          </a:p>
          <a:p>
            <a:pPr algn="just">
              <a:buFont typeface="Arial" panose="020B0604020202020204" pitchFamily="34" charset="0"/>
              <a:buChar char="•"/>
              <a:defRPr/>
            </a:pPr>
            <a:endParaRPr lang="cs-CZ" sz="1800" cap="all" dirty="0">
              <a:solidFill>
                <a:srgbClr val="92D050"/>
              </a:solidFill>
              <a:latin typeface="Arial" panose="020B0604020202020204" pitchFamily="34" charset="0"/>
              <a:ea typeface="SimSun" panose="02010600030101010101" pitchFamily="2" charset="-122"/>
            </a:endParaRPr>
          </a:p>
          <a:p>
            <a:pPr marL="0" indent="0" algn="just">
              <a:defRPr/>
            </a:pPr>
            <a:endParaRPr lang="cs-CZ" sz="1800" cap="all" dirty="0">
              <a:solidFill>
                <a:srgbClr val="92D050"/>
              </a:solidFill>
              <a:latin typeface="Arial" panose="020B0604020202020204" pitchFamily="34" charset="0"/>
              <a:ea typeface="SimSun" panose="02010600030101010101" pitchFamily="2" charset="-122"/>
            </a:endParaRPr>
          </a:p>
          <a:p>
            <a:pPr algn="just">
              <a:buFont typeface="Arial" panose="020B0604020202020204" pitchFamily="34" charset="0"/>
              <a:buChar char="•"/>
              <a:defRPr/>
            </a:pPr>
            <a:endParaRPr lang="cs-CZ" sz="1800" cap="all" dirty="0">
              <a:solidFill>
                <a:srgbClr val="92D050"/>
              </a:solidFill>
              <a:latin typeface="Arial" panose="020B0604020202020204" pitchFamily="34" charset="0"/>
              <a:ea typeface="SimSun" panose="02010600030101010101" pitchFamily="2" charset="-122"/>
            </a:endParaRPr>
          </a:p>
          <a:p>
            <a:pPr algn="just">
              <a:buFont typeface="Arial" panose="020B0604020202020204" pitchFamily="34" charset="0"/>
              <a:buChar char="•"/>
              <a:defRPr/>
            </a:pPr>
            <a:endParaRPr lang="cs-CZ" sz="1800" cap="all" dirty="0">
              <a:solidFill>
                <a:srgbClr val="92D050"/>
              </a:solidFill>
              <a:latin typeface="Arial" panose="020B0604020202020204" pitchFamily="34" charset="0"/>
              <a:ea typeface="SimSun" panose="02010600030101010101" pitchFamily="2" charset="-122"/>
            </a:endParaRPr>
          </a:p>
          <a:p>
            <a:pPr algn="just">
              <a:buFont typeface="Arial" panose="020B0604020202020204" pitchFamily="34" charset="0"/>
              <a:buChar char="•"/>
              <a:defRPr/>
            </a:pPr>
            <a:endParaRPr lang="cs-CZ" sz="1800" cap="all" dirty="0">
              <a:solidFill>
                <a:srgbClr val="92D050"/>
              </a:solidFill>
              <a:latin typeface="Arial" panose="020B0604020202020204" pitchFamily="34" charset="0"/>
              <a:ea typeface="SimSun" panose="02010600030101010101" pitchFamily="2" charset="-122"/>
            </a:endParaRPr>
          </a:p>
          <a:p>
            <a:pPr marL="0" indent="0" algn="just">
              <a:defRPr/>
            </a:pPr>
            <a:r>
              <a:rPr lang="cs-CZ" sz="1800" b="0" dirty="0"/>
              <a:t>Realizován projekt Fakultní nemocnice u sv. Anny  </a:t>
            </a:r>
          </a:p>
          <a:p>
            <a:pPr algn="just">
              <a:buFont typeface="Arial" panose="020B0604020202020204" pitchFamily="34" charset="0"/>
              <a:buChar char="•"/>
              <a:defRPr/>
            </a:pPr>
            <a:endParaRPr lang="cs-CZ" sz="1800" cap="all" dirty="0">
              <a:latin typeface="Arial" panose="020B0604020202020204" pitchFamily="34" charset="0"/>
              <a:ea typeface="SimSun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378947232"/>
      </p:ext>
    </p:extLst>
  </p:cSld>
  <p:clrMapOvr>
    <a:masterClrMapping/>
  </p:clrMapOvr>
  <p:transition>
    <p:zoom dir="in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23D61BAF-C7A9-A70F-9C4F-5ED06E7720C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00113" y="1196975"/>
            <a:ext cx="8064500" cy="5976938"/>
          </a:xfrm>
        </p:spPr>
        <p:txBody>
          <a:bodyPr/>
          <a:lstStyle/>
          <a:p>
            <a:pPr algn="ctr">
              <a:defRPr/>
            </a:pPr>
            <a:r>
              <a:rPr lang="cs-CZ" sz="1800" cap="all" dirty="0">
                <a:solidFill>
                  <a:srgbClr val="FFC000"/>
                </a:solidFill>
                <a:latin typeface="Arial" panose="020B0604020202020204" pitchFamily="34" charset="0"/>
                <a:ea typeface="SimSun" panose="02010600030101010101" pitchFamily="2" charset="-122"/>
              </a:rPr>
              <a:t>Podpora Akutní a specializované lůžkové </a:t>
            </a:r>
            <a:br>
              <a:rPr lang="cs-CZ" sz="1800" cap="all" dirty="0">
                <a:solidFill>
                  <a:srgbClr val="FFC000"/>
                </a:solidFill>
                <a:latin typeface="Arial" panose="020B0604020202020204" pitchFamily="34" charset="0"/>
                <a:ea typeface="SimSun" panose="02010600030101010101" pitchFamily="2" charset="-122"/>
              </a:rPr>
            </a:br>
            <a:r>
              <a:rPr lang="cs-CZ" sz="1800" cap="all" dirty="0">
                <a:solidFill>
                  <a:srgbClr val="FFC000"/>
                </a:solidFill>
                <a:latin typeface="Arial" panose="020B0604020202020204" pitchFamily="34" charset="0"/>
                <a:ea typeface="SimSun" panose="02010600030101010101" pitchFamily="2" charset="-122"/>
              </a:rPr>
              <a:t>psychiatrické péče</a:t>
            </a:r>
          </a:p>
          <a:p>
            <a:pPr>
              <a:defRPr/>
            </a:pPr>
            <a:endParaRPr lang="cs-CZ" sz="1200" cap="all" dirty="0">
              <a:latin typeface="Arial" panose="020B0604020202020204" pitchFamily="34" charset="0"/>
              <a:ea typeface="SimSun" panose="02010600030101010101" pitchFamily="2" charset="-122"/>
            </a:endParaRPr>
          </a:p>
          <a:p>
            <a:pPr>
              <a:buFont typeface="Arial" panose="020B0604020202020204" pitchFamily="34" charset="0"/>
              <a:buChar char="•"/>
              <a:defRPr/>
            </a:pPr>
            <a:r>
              <a:rPr lang="cs-CZ" b="0" dirty="0"/>
              <a:t>Termín vyhlášení výzvy: </a:t>
            </a:r>
            <a:r>
              <a:rPr lang="cs-CZ" dirty="0"/>
              <a:t>29. 3. 2023, </a:t>
            </a:r>
            <a:r>
              <a:rPr lang="cs-CZ" b="0" dirty="0"/>
              <a:t>významná revize:  </a:t>
            </a:r>
            <a:r>
              <a:rPr lang="cs-CZ" dirty="0"/>
              <a:t>30.10.2024 </a:t>
            </a:r>
          </a:p>
          <a:p>
            <a:pPr>
              <a:buFont typeface="Arial" panose="020B0604020202020204" pitchFamily="34" charset="0"/>
              <a:buChar char="•"/>
              <a:defRPr/>
            </a:pPr>
            <a:r>
              <a:rPr lang="cs-CZ" b="0" dirty="0"/>
              <a:t>Ukončení příjmu žádostí: </a:t>
            </a:r>
            <a:r>
              <a:rPr lang="cs-CZ" dirty="0"/>
              <a:t>17.10.2025</a:t>
            </a:r>
          </a:p>
          <a:p>
            <a:pPr>
              <a:buFont typeface="Arial" panose="020B0604020202020204" pitchFamily="34" charset="0"/>
              <a:buChar char="•"/>
              <a:defRPr/>
            </a:pPr>
            <a:r>
              <a:rPr lang="cs-CZ" dirty="0"/>
              <a:t>Výzva č. 56: + cca 340 mil. Kč celkem </a:t>
            </a:r>
            <a:r>
              <a:rPr lang="cs-CZ" b="0" dirty="0"/>
              <a:t>(EU i národní spolufinancování) </a:t>
            </a:r>
          </a:p>
          <a:p>
            <a:pPr>
              <a:buFont typeface="Arial" panose="020B0604020202020204" pitchFamily="34" charset="0"/>
              <a:buChar char="•"/>
              <a:defRPr/>
            </a:pPr>
            <a:r>
              <a:rPr lang="cs-CZ" dirty="0"/>
              <a:t>Výzva č. 57: + cca 220 mil. Kč celkem </a:t>
            </a:r>
            <a:r>
              <a:rPr lang="cs-CZ" b="0" dirty="0"/>
              <a:t>(EU i národní spolufinancování) </a:t>
            </a:r>
          </a:p>
          <a:p>
            <a:pPr marL="0" indent="0">
              <a:defRPr/>
            </a:pPr>
            <a:endParaRPr lang="cs-CZ" dirty="0"/>
          </a:p>
          <a:p>
            <a:pPr algn="just">
              <a:buFont typeface="Arial" panose="020B0604020202020204" pitchFamily="34" charset="0"/>
              <a:buChar char="•"/>
              <a:defRPr/>
            </a:pPr>
            <a:r>
              <a:rPr lang="cs-CZ" dirty="0">
                <a:solidFill>
                  <a:srgbClr val="92D050"/>
                </a:solidFill>
              </a:rPr>
              <a:t>Aktivita A</a:t>
            </a:r>
            <a:r>
              <a:rPr lang="cs-CZ" b="0" dirty="0">
                <a:solidFill>
                  <a:srgbClr val="92D050"/>
                </a:solidFill>
              </a:rPr>
              <a:t> </a:t>
            </a:r>
            <a:r>
              <a:rPr lang="cs-CZ" b="0" dirty="0"/>
              <a:t>– </a:t>
            </a:r>
            <a:r>
              <a:rPr lang="cs-CZ" dirty="0"/>
              <a:t>Podpora rozvoje a dostupnosti dětské akutní lůžkové psychiatrické péče </a:t>
            </a:r>
            <a:r>
              <a:rPr lang="cs-CZ" b="0" dirty="0"/>
              <a:t>– podmínkou vznik min. 10 nových lůžek akutní péče v oboru dětská a dorostová psychiatrie</a:t>
            </a:r>
          </a:p>
          <a:p>
            <a:pPr lvl="1" algn="just">
              <a:buFont typeface="Arial" panose="020B0604020202020204" pitchFamily="34" charset="0"/>
              <a:buChar char="•"/>
              <a:defRPr/>
            </a:pPr>
            <a:r>
              <a:rPr lang="cs-CZ" b="0" dirty="0"/>
              <a:t>Max. výše celkových způsobilých výdajů: 150 mil. Kč – stavební projekty</a:t>
            </a:r>
          </a:p>
          <a:p>
            <a:pPr lvl="1" algn="just">
              <a:buFont typeface="Arial" panose="020B0604020202020204" pitchFamily="34" charset="0"/>
              <a:buChar char="•"/>
              <a:defRPr/>
            </a:pPr>
            <a:r>
              <a:rPr lang="cs-CZ" b="0" dirty="0"/>
              <a:t>Max. výše celkových způsobilých výdajů: 30 mil. Kč – ostatní projekty</a:t>
            </a:r>
          </a:p>
          <a:p>
            <a:pPr marL="0" indent="0" algn="just">
              <a:defRPr/>
            </a:pPr>
            <a:endParaRPr lang="cs-CZ" sz="1700" b="0" dirty="0"/>
          </a:p>
        </p:txBody>
      </p:sp>
      <p:sp>
        <p:nvSpPr>
          <p:cNvPr id="2" name="Nadpis 1">
            <a:extLst>
              <a:ext uri="{FF2B5EF4-FFF2-40B4-BE49-F238E27FC236}">
                <a16:creationId xmlns:a16="http://schemas.microsoft.com/office/drawing/2014/main" id="{848F3738-526B-7E13-C737-B4FB755285E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42988" y="0"/>
            <a:ext cx="6794500" cy="1052513"/>
          </a:xfrm>
          <a:prstGeom prst="rect">
            <a:avLst/>
          </a:prstGeom>
          <a:noFill/>
          <a:ln>
            <a:noFill/>
          </a:ln>
          <a:effectLst/>
        </p:spPr>
        <p:txBody>
          <a:bodyPr anchor="ctr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</a:tabLst>
              <a:defRPr sz="20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</a:tabLst>
              <a:defRPr sz="2000" b="1">
                <a:solidFill>
                  <a:schemeClr val="bg1"/>
                </a:solidFill>
                <a:latin typeface="GillSans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</a:tabLst>
              <a:defRPr sz="2000" b="1">
                <a:solidFill>
                  <a:schemeClr val="bg1"/>
                </a:solidFill>
                <a:latin typeface="GillSans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</a:tabLst>
              <a:defRPr sz="2000" b="1">
                <a:solidFill>
                  <a:schemeClr val="bg1"/>
                </a:solidFill>
                <a:latin typeface="GillSans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</a:tabLst>
              <a:defRPr sz="2000" b="1">
                <a:solidFill>
                  <a:schemeClr val="bg1"/>
                </a:solidFill>
                <a:latin typeface="GillSans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tabLst>
                <a:tab pos="0" algn="l"/>
              </a:tabLst>
              <a:defRPr sz="2000" b="1">
                <a:solidFill>
                  <a:schemeClr val="bg1"/>
                </a:solidFill>
                <a:latin typeface="GillSans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tabLst>
                <a:tab pos="0" algn="l"/>
              </a:tabLst>
              <a:defRPr sz="2000" b="1">
                <a:solidFill>
                  <a:schemeClr val="bg1"/>
                </a:solidFill>
                <a:latin typeface="GillSans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tabLst>
                <a:tab pos="0" algn="l"/>
              </a:tabLst>
              <a:defRPr sz="2000" b="1">
                <a:solidFill>
                  <a:schemeClr val="bg1"/>
                </a:solidFill>
                <a:latin typeface="GillSans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tabLst>
                <a:tab pos="0" algn="l"/>
              </a:tabLst>
              <a:defRPr sz="2000" b="1">
                <a:solidFill>
                  <a:schemeClr val="bg1"/>
                </a:solidFill>
                <a:latin typeface="GillSans" pitchFamily="34" charset="0"/>
              </a:defRPr>
            </a:lvl9pPr>
          </a:lstStyle>
          <a:p>
            <a:pPr>
              <a:defRPr/>
            </a:pPr>
            <a:r>
              <a:rPr lang="cs-CZ" sz="2000" dirty="0"/>
              <a:t>Výzvy č. 56 (méně rozvinuté regiony) a č. 57 (přechodové regiony)</a:t>
            </a:r>
          </a:p>
        </p:txBody>
      </p:sp>
    </p:spTree>
  </p:cSld>
  <p:clrMapOvr>
    <a:masterClrMapping/>
  </p:clrMapOvr>
  <p:transition>
    <p:zoom dir="in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23D61BAF-C7A9-A70F-9C4F-5ED06E7720C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99592" y="1052513"/>
            <a:ext cx="8064500" cy="5976938"/>
          </a:xfrm>
        </p:spPr>
        <p:txBody>
          <a:bodyPr/>
          <a:lstStyle/>
          <a:p>
            <a:pPr algn="ctr">
              <a:defRPr/>
            </a:pPr>
            <a:r>
              <a:rPr lang="cs-CZ" sz="1800" cap="all" dirty="0">
                <a:solidFill>
                  <a:srgbClr val="FFC000"/>
                </a:solidFill>
                <a:latin typeface="Arial" panose="020B0604020202020204" pitchFamily="34" charset="0"/>
                <a:ea typeface="SimSun" panose="02010600030101010101" pitchFamily="2" charset="-122"/>
              </a:rPr>
              <a:t>Podpora Akutní a specializované lůžkové </a:t>
            </a:r>
          </a:p>
          <a:p>
            <a:pPr algn="ctr">
              <a:defRPr/>
            </a:pPr>
            <a:r>
              <a:rPr lang="cs-CZ" sz="1800" cap="all" dirty="0">
                <a:solidFill>
                  <a:srgbClr val="FFC000"/>
                </a:solidFill>
                <a:latin typeface="Arial" panose="020B0604020202020204" pitchFamily="34" charset="0"/>
                <a:ea typeface="SimSun" panose="02010600030101010101" pitchFamily="2" charset="-122"/>
              </a:rPr>
              <a:t>psychiatrické péče</a:t>
            </a:r>
          </a:p>
          <a:p>
            <a:pPr algn="ctr">
              <a:defRPr/>
            </a:pPr>
            <a:endParaRPr lang="cs-CZ" sz="1800" cap="all" dirty="0">
              <a:solidFill>
                <a:srgbClr val="FFC000"/>
              </a:solidFill>
              <a:latin typeface="Arial" panose="020B0604020202020204" pitchFamily="34" charset="0"/>
              <a:ea typeface="SimSun" panose="02010600030101010101" pitchFamily="2" charset="-122"/>
            </a:endParaRPr>
          </a:p>
          <a:p>
            <a:pPr algn="just">
              <a:buFont typeface="Arial" panose="020B0604020202020204" pitchFamily="34" charset="0"/>
              <a:buChar char="•"/>
              <a:defRPr/>
            </a:pPr>
            <a:r>
              <a:rPr lang="cs-CZ" dirty="0">
                <a:solidFill>
                  <a:srgbClr val="92D050"/>
                </a:solidFill>
              </a:rPr>
              <a:t>Aktivita B</a:t>
            </a:r>
            <a:r>
              <a:rPr lang="cs-CZ" b="0" dirty="0">
                <a:solidFill>
                  <a:srgbClr val="92D050"/>
                </a:solidFill>
              </a:rPr>
              <a:t> </a:t>
            </a:r>
            <a:r>
              <a:rPr lang="cs-CZ" b="0" dirty="0"/>
              <a:t>– </a:t>
            </a:r>
            <a:r>
              <a:rPr lang="cs-CZ" dirty="0"/>
              <a:t>Podpora rozvoje a dostupnosti akutní lůžkové psychiatrické péče </a:t>
            </a:r>
            <a:r>
              <a:rPr lang="cs-CZ" b="0" dirty="0"/>
              <a:t>- podmínkou vznik min. 20 nových lůžek akutní psychiatrické péče </a:t>
            </a:r>
          </a:p>
          <a:p>
            <a:pPr lvl="1" algn="just">
              <a:buFont typeface="Arial" panose="020B0604020202020204" pitchFamily="34" charset="0"/>
              <a:buChar char="•"/>
              <a:defRPr/>
            </a:pPr>
            <a:r>
              <a:rPr lang="cs-CZ" b="0" dirty="0"/>
              <a:t>Max. výše celkových způsobilých výdajů: 80 mil. Kč – stavební projekty</a:t>
            </a:r>
          </a:p>
          <a:p>
            <a:pPr lvl="1" algn="just">
              <a:buFont typeface="Arial" panose="020B0604020202020204" pitchFamily="34" charset="0"/>
              <a:buChar char="•"/>
              <a:defRPr/>
            </a:pPr>
            <a:r>
              <a:rPr lang="cs-CZ" b="0" dirty="0"/>
              <a:t>Max. výše celkových způsobilých výdajů: 30 mil. Kč – ostatní projekty</a:t>
            </a:r>
          </a:p>
          <a:p>
            <a:pPr marL="0" indent="0" algn="just">
              <a:defRPr/>
            </a:pPr>
            <a:endParaRPr lang="cs-CZ" b="0" dirty="0"/>
          </a:p>
          <a:p>
            <a:pPr algn="just">
              <a:buFont typeface="Arial" panose="020B0604020202020204" pitchFamily="34" charset="0"/>
              <a:buChar char="•"/>
              <a:defRPr/>
            </a:pPr>
            <a:r>
              <a:rPr lang="cs-CZ" dirty="0">
                <a:solidFill>
                  <a:srgbClr val="92D050"/>
                </a:solidFill>
              </a:rPr>
              <a:t>Aktivita C </a:t>
            </a:r>
            <a:r>
              <a:rPr lang="cs-CZ" b="0" dirty="0"/>
              <a:t>– </a:t>
            </a:r>
            <a:r>
              <a:rPr lang="cs-CZ" dirty="0"/>
              <a:t>Podpora rozvoje a dostupnosti ochranného léčení se střední úrovní dohledu</a:t>
            </a:r>
          </a:p>
          <a:p>
            <a:pPr lvl="1" algn="just">
              <a:buFont typeface="Arial" panose="020B0604020202020204" pitchFamily="34" charset="0"/>
              <a:buChar char="•"/>
              <a:defRPr/>
            </a:pPr>
            <a:r>
              <a:rPr lang="cs-CZ" b="0" dirty="0"/>
              <a:t>Max. výše celkových způsobilých výdajů: 80 mil. Kč – stavební projekty</a:t>
            </a:r>
          </a:p>
          <a:p>
            <a:pPr lvl="1" algn="just">
              <a:buFont typeface="Arial" panose="020B0604020202020204" pitchFamily="34" charset="0"/>
              <a:buChar char="•"/>
              <a:defRPr/>
            </a:pPr>
            <a:r>
              <a:rPr lang="cs-CZ" b="0" dirty="0"/>
              <a:t>Max. výše celkových způsobilých výdajů: 30 mil. Kč – ostatní projekty</a:t>
            </a:r>
          </a:p>
          <a:p>
            <a:pPr lvl="1" algn="just">
              <a:buFont typeface="Arial" panose="020B0604020202020204" pitchFamily="34" charset="0"/>
              <a:buChar char="•"/>
              <a:defRPr/>
            </a:pPr>
            <a:endParaRPr lang="cs-CZ" dirty="0"/>
          </a:p>
          <a:p>
            <a:pPr marL="142875" indent="0" algn="just">
              <a:defRPr/>
            </a:pPr>
            <a:r>
              <a:rPr lang="cs-CZ" b="0" dirty="0"/>
              <a:t>Realizovány projekty PN Opava, PN Jihlava a Národního ústavu pro duševní zdraví,  dále podány projekty FN Olomouc, PN Kroměříž </a:t>
            </a:r>
          </a:p>
          <a:p>
            <a:pPr lvl="1" algn="just">
              <a:buFont typeface="Arial" panose="020B0604020202020204" pitchFamily="34" charset="0"/>
              <a:buChar char="•"/>
              <a:defRPr/>
            </a:pPr>
            <a:endParaRPr lang="cs-CZ" sz="1700" b="0" dirty="0"/>
          </a:p>
          <a:p>
            <a:pPr algn="just">
              <a:buFont typeface="Arial" panose="020B0604020202020204" pitchFamily="34" charset="0"/>
              <a:buChar char="•"/>
              <a:defRPr/>
            </a:pPr>
            <a:endParaRPr lang="cs-CZ" sz="1700" cap="all" dirty="0">
              <a:latin typeface="Arial" panose="020B0604020202020204" pitchFamily="34" charset="0"/>
              <a:ea typeface="SimSun" panose="02010600030101010101" pitchFamily="2" charset="-122"/>
            </a:endParaRPr>
          </a:p>
        </p:txBody>
      </p:sp>
      <p:sp>
        <p:nvSpPr>
          <p:cNvPr id="2" name="Nadpis 1">
            <a:extLst>
              <a:ext uri="{FF2B5EF4-FFF2-40B4-BE49-F238E27FC236}">
                <a16:creationId xmlns:a16="http://schemas.microsoft.com/office/drawing/2014/main" id="{848F3738-526B-7E13-C737-B4FB755285E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42988" y="0"/>
            <a:ext cx="6794500" cy="1052513"/>
          </a:xfrm>
          <a:prstGeom prst="rect">
            <a:avLst/>
          </a:prstGeom>
          <a:noFill/>
          <a:ln>
            <a:noFill/>
          </a:ln>
          <a:effectLst/>
        </p:spPr>
        <p:txBody>
          <a:bodyPr anchor="ctr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</a:tabLst>
              <a:defRPr sz="20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</a:tabLst>
              <a:defRPr sz="2000" b="1">
                <a:solidFill>
                  <a:schemeClr val="bg1"/>
                </a:solidFill>
                <a:latin typeface="GillSans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</a:tabLst>
              <a:defRPr sz="2000" b="1">
                <a:solidFill>
                  <a:schemeClr val="bg1"/>
                </a:solidFill>
                <a:latin typeface="GillSans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</a:tabLst>
              <a:defRPr sz="2000" b="1">
                <a:solidFill>
                  <a:schemeClr val="bg1"/>
                </a:solidFill>
                <a:latin typeface="GillSans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</a:tabLst>
              <a:defRPr sz="2000" b="1">
                <a:solidFill>
                  <a:schemeClr val="bg1"/>
                </a:solidFill>
                <a:latin typeface="GillSans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tabLst>
                <a:tab pos="0" algn="l"/>
              </a:tabLst>
              <a:defRPr sz="2000" b="1">
                <a:solidFill>
                  <a:schemeClr val="bg1"/>
                </a:solidFill>
                <a:latin typeface="GillSans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tabLst>
                <a:tab pos="0" algn="l"/>
              </a:tabLst>
              <a:defRPr sz="2000" b="1">
                <a:solidFill>
                  <a:schemeClr val="bg1"/>
                </a:solidFill>
                <a:latin typeface="GillSans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tabLst>
                <a:tab pos="0" algn="l"/>
              </a:tabLst>
              <a:defRPr sz="2000" b="1">
                <a:solidFill>
                  <a:schemeClr val="bg1"/>
                </a:solidFill>
                <a:latin typeface="GillSans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tabLst>
                <a:tab pos="0" algn="l"/>
              </a:tabLst>
              <a:defRPr sz="2000" b="1">
                <a:solidFill>
                  <a:schemeClr val="bg1"/>
                </a:solidFill>
                <a:latin typeface="GillSans" pitchFamily="34" charset="0"/>
              </a:defRPr>
            </a:lvl9pPr>
          </a:lstStyle>
          <a:p>
            <a:pPr>
              <a:defRPr/>
            </a:pPr>
            <a:r>
              <a:rPr lang="cs-CZ" sz="2000" dirty="0"/>
              <a:t>Výzvy č. 56 (méně rozvinuté regiony) a č. 57 (přechodové regiony)</a:t>
            </a:r>
          </a:p>
        </p:txBody>
      </p:sp>
    </p:spTree>
    <p:extLst>
      <p:ext uri="{BB962C8B-B14F-4D97-AF65-F5344CB8AC3E}">
        <p14:creationId xmlns:p14="http://schemas.microsoft.com/office/powerpoint/2010/main" val="213108228"/>
      </p:ext>
    </p:extLst>
  </p:cSld>
  <p:clrMapOvr>
    <a:masterClrMapping/>
  </p:clrMapOvr>
  <p:transition>
    <p:zoom dir="in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Nadpis 1">
            <a:extLst>
              <a:ext uri="{FF2B5EF4-FFF2-40B4-BE49-F238E27FC236}">
                <a16:creationId xmlns:a16="http://schemas.microsoft.com/office/drawing/2014/main" id="{CD40DE61-D7E2-5525-CDEF-9E9BA3BD5CB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042988" y="0"/>
            <a:ext cx="6794500" cy="1052513"/>
          </a:xfrm>
        </p:spPr>
        <p:txBody>
          <a:bodyPr/>
          <a:lstStyle/>
          <a:p>
            <a:r>
              <a:rPr lang="cs-CZ" sz="2000" dirty="0"/>
              <a:t>Výzvy č. 91 (méně rozvinuté regiony), 92 (přechodové regiony) a 93 (ČR) </a:t>
            </a:r>
            <a:br>
              <a:rPr lang="cs-CZ" sz="2000" dirty="0"/>
            </a:br>
            <a:endParaRPr lang="cs-CZ" altLang="cs-CZ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38F9A607-3742-AFD4-12ED-8EC797B831D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00113" y="1052513"/>
            <a:ext cx="7704137" cy="5545137"/>
          </a:xfrm>
        </p:spPr>
        <p:txBody>
          <a:bodyPr/>
          <a:lstStyle/>
          <a:p>
            <a:pPr algn="ctr">
              <a:defRPr/>
            </a:pPr>
            <a:endParaRPr lang="cs-CZ" sz="1800" cap="all" dirty="0">
              <a:solidFill>
                <a:srgbClr val="FFC000"/>
              </a:solidFill>
              <a:latin typeface="Arial" panose="020B0604020202020204" pitchFamily="34" charset="0"/>
              <a:ea typeface="SimSun" panose="02010600030101010101" pitchFamily="2" charset="-122"/>
            </a:endParaRPr>
          </a:p>
          <a:p>
            <a:pPr algn="ctr">
              <a:defRPr/>
            </a:pPr>
            <a:r>
              <a:rPr lang="cs-CZ" sz="1800" cap="all" dirty="0">
                <a:solidFill>
                  <a:srgbClr val="FFC000"/>
                </a:solidFill>
                <a:latin typeface="Arial" panose="020B0604020202020204" pitchFamily="34" charset="0"/>
                <a:ea typeface="SimSun" panose="02010600030101010101" pitchFamily="2" charset="-122"/>
              </a:rPr>
              <a:t>Podpora vzniku základní sítě infekčních klinik a oddělení</a:t>
            </a:r>
          </a:p>
          <a:p>
            <a:pPr algn="ctr">
              <a:defRPr/>
            </a:pPr>
            <a:endParaRPr lang="cs-CZ" sz="1800" cap="all" dirty="0">
              <a:solidFill>
                <a:srgbClr val="FFC000"/>
              </a:solidFill>
              <a:latin typeface="Arial" panose="020B0604020202020204" pitchFamily="34" charset="0"/>
              <a:ea typeface="SimSun" panose="02010600030101010101" pitchFamily="2" charset="-122"/>
            </a:endParaRPr>
          </a:p>
          <a:p>
            <a:pPr algn="ctr">
              <a:defRPr/>
            </a:pPr>
            <a:endParaRPr lang="cs-CZ" sz="1800" cap="all" dirty="0">
              <a:solidFill>
                <a:srgbClr val="FFC000"/>
              </a:solidFill>
              <a:latin typeface="Arial" panose="020B0604020202020204" pitchFamily="34" charset="0"/>
              <a:ea typeface="SimSun" panose="02010600030101010101" pitchFamily="2" charset="-122"/>
            </a:endParaRP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cs-CZ" b="0" dirty="0"/>
              <a:t>Termín vyhlášení výzvy: </a:t>
            </a:r>
            <a:r>
              <a:rPr lang="cs-CZ" dirty="0"/>
              <a:t>15. 2. 2023 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cs-CZ" b="0" dirty="0"/>
              <a:t>Termín ukončení příjmu žádostí o podporu: </a:t>
            </a:r>
            <a:r>
              <a:rPr lang="cs-CZ" dirty="0">
                <a:solidFill>
                  <a:srgbClr val="C00000"/>
                </a:solidFill>
              </a:rPr>
              <a:t>24. 4. 2025</a:t>
            </a:r>
          </a:p>
          <a:p>
            <a:pPr marL="0" indent="0">
              <a:defRPr/>
            </a:pPr>
            <a:endParaRPr lang="cs-CZ" dirty="0">
              <a:solidFill>
                <a:srgbClr val="C00000"/>
              </a:solidFill>
            </a:endParaRPr>
          </a:p>
          <a:p>
            <a:pPr>
              <a:buFont typeface="Arial" panose="020B0604020202020204" pitchFamily="34" charset="0"/>
              <a:buChar char="•"/>
              <a:defRPr/>
            </a:pPr>
            <a:r>
              <a:rPr lang="cs-CZ" dirty="0">
                <a:ea typeface="SimSun" panose="02010600030101010101" pitchFamily="2" charset="-122"/>
              </a:rPr>
              <a:t>Oprávnění žadatelé z řad PŘO: </a:t>
            </a:r>
          </a:p>
          <a:p>
            <a:pPr lvl="1">
              <a:buFont typeface="Arial" panose="020B0604020202020204" pitchFamily="34" charset="0"/>
              <a:buChar char="•"/>
              <a:defRPr/>
            </a:pPr>
            <a:r>
              <a:rPr lang="cs-CZ" dirty="0">
                <a:ea typeface="SimSun" panose="02010600030101010101" pitchFamily="2" charset="-122"/>
              </a:rPr>
              <a:t>FN Hradec Králová</a:t>
            </a:r>
          </a:p>
          <a:p>
            <a:pPr lvl="1">
              <a:buFont typeface="Arial" panose="020B0604020202020204" pitchFamily="34" charset="0"/>
              <a:buChar char="•"/>
              <a:defRPr/>
            </a:pPr>
            <a:r>
              <a:rPr lang="cs-CZ" dirty="0">
                <a:ea typeface="SimSun" panose="02010600030101010101" pitchFamily="2" charset="-122"/>
              </a:rPr>
              <a:t>FN Ostrava</a:t>
            </a:r>
          </a:p>
          <a:p>
            <a:pPr lvl="1">
              <a:buFont typeface="Arial" panose="020B0604020202020204" pitchFamily="34" charset="0"/>
              <a:buChar char="•"/>
              <a:defRPr/>
            </a:pPr>
            <a:r>
              <a:rPr lang="cs-CZ" dirty="0">
                <a:ea typeface="SimSun" panose="02010600030101010101" pitchFamily="2" charset="-122"/>
              </a:rPr>
              <a:t>FN Brno</a:t>
            </a:r>
          </a:p>
          <a:p>
            <a:pPr lvl="1">
              <a:buFont typeface="Arial" panose="020B0604020202020204" pitchFamily="34" charset="0"/>
              <a:buChar char="•"/>
              <a:defRPr/>
            </a:pPr>
            <a:r>
              <a:rPr lang="cs-CZ" dirty="0">
                <a:ea typeface="SimSun" panose="02010600030101010101" pitchFamily="2" charset="-122"/>
              </a:rPr>
              <a:t>FN Plzeň </a:t>
            </a:r>
          </a:p>
          <a:p>
            <a:pPr lvl="1">
              <a:buFont typeface="Arial" panose="020B0604020202020204" pitchFamily="34" charset="0"/>
              <a:buChar char="•"/>
              <a:defRPr/>
            </a:pPr>
            <a:r>
              <a:rPr lang="cs-CZ" dirty="0">
                <a:ea typeface="SimSun" panose="02010600030101010101" pitchFamily="2" charset="-122"/>
              </a:rPr>
              <a:t>Fakultní nemocnice Bulovka</a:t>
            </a:r>
          </a:p>
          <a:p>
            <a:pPr lvl="1">
              <a:buFont typeface="Arial" panose="020B0604020202020204" pitchFamily="34" charset="0"/>
              <a:buChar char="•"/>
              <a:defRPr/>
            </a:pPr>
            <a:endParaRPr lang="cs-CZ" sz="1800" dirty="0">
              <a:latin typeface="Arial" panose="020B0604020202020204" pitchFamily="34" charset="0"/>
              <a:ea typeface="SimSun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612360412"/>
      </p:ext>
    </p:extLst>
  </p:cSld>
  <p:clrMapOvr>
    <a:masterClrMapping/>
  </p:clrMapOvr>
  <p:transition>
    <p:zoom dir="in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23D61BAF-C7A9-A70F-9C4F-5ED06E7720C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00113" y="1196975"/>
            <a:ext cx="8064500" cy="5976938"/>
          </a:xfrm>
        </p:spPr>
        <p:txBody>
          <a:bodyPr/>
          <a:lstStyle/>
          <a:p>
            <a:pPr algn="ctr">
              <a:defRPr/>
            </a:pPr>
            <a:r>
              <a:rPr lang="pl-PL" sz="1800" cap="all" dirty="0">
                <a:solidFill>
                  <a:srgbClr val="FFC000"/>
                </a:solidFill>
                <a:latin typeface="Arial" panose="020B0604020202020204" pitchFamily="34" charset="0"/>
                <a:ea typeface="SimSun" panose="02010600030101010101" pitchFamily="2" charset="-122"/>
              </a:rPr>
              <a:t>Podpora rozvoje a dostupnosti komunitní psychiatrické péče</a:t>
            </a:r>
            <a:endParaRPr lang="cs-CZ" sz="1800" cap="all" dirty="0">
              <a:solidFill>
                <a:srgbClr val="FFC000"/>
              </a:solidFill>
              <a:latin typeface="Arial" panose="020B0604020202020204" pitchFamily="34" charset="0"/>
              <a:ea typeface="SimSun" panose="02010600030101010101" pitchFamily="2" charset="-122"/>
            </a:endParaRPr>
          </a:p>
          <a:p>
            <a:pPr>
              <a:buFont typeface="Arial" panose="020B0604020202020204" pitchFamily="34" charset="0"/>
              <a:buChar char="•"/>
              <a:defRPr/>
            </a:pPr>
            <a:r>
              <a:rPr lang="cs-CZ" b="0" dirty="0"/>
              <a:t>Termín vyhlášení výzvy: </a:t>
            </a:r>
            <a:r>
              <a:rPr lang="cs-CZ" dirty="0"/>
              <a:t>29. 5. 2024</a:t>
            </a:r>
          </a:p>
          <a:p>
            <a:pPr>
              <a:buFont typeface="Arial" panose="020B0604020202020204" pitchFamily="34" charset="0"/>
              <a:buChar char="•"/>
              <a:defRPr/>
            </a:pPr>
            <a:r>
              <a:rPr lang="cs-CZ" b="0" dirty="0"/>
              <a:t>Ukončení příjmu žádostí: </a:t>
            </a:r>
            <a:r>
              <a:rPr lang="cs-CZ" dirty="0"/>
              <a:t>17.12.2025</a:t>
            </a:r>
          </a:p>
          <a:p>
            <a:pPr marL="0" indent="0">
              <a:defRPr/>
            </a:pPr>
            <a:endParaRPr lang="cs-CZ" dirty="0"/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cs-CZ" dirty="0">
                <a:solidFill>
                  <a:srgbClr val="92D050"/>
                </a:solidFill>
              </a:rPr>
              <a:t>Aktivita A </a:t>
            </a:r>
            <a:r>
              <a:rPr lang="cs-CZ" dirty="0"/>
              <a:t>– Podpora rozvoje stávajících CDZ1 pro SMI – max. 10 mil. Kč </a:t>
            </a:r>
          </a:p>
          <a:p>
            <a:pPr marL="685800" lvl="1" indent="-285750">
              <a:buFont typeface="Arial" panose="020B0604020202020204" pitchFamily="34" charset="0"/>
              <a:buChar char="•"/>
              <a:defRPr/>
            </a:pPr>
            <a:r>
              <a:rPr lang="cs-CZ" dirty="0" err="1"/>
              <a:t>Podaktivita</a:t>
            </a:r>
            <a:r>
              <a:rPr lang="cs-CZ" dirty="0"/>
              <a:t> A1 - rozvoj stávajících služeb za účelem dosažení podmínek Standardu pro CDZ-A </a:t>
            </a:r>
          </a:p>
          <a:p>
            <a:pPr marL="685800" lvl="1" indent="-285750">
              <a:buFont typeface="Arial" panose="020B0604020202020204" pitchFamily="34" charset="0"/>
              <a:buChar char="•"/>
              <a:defRPr/>
            </a:pPr>
            <a:r>
              <a:rPr lang="cs-CZ" dirty="0" err="1"/>
              <a:t>Podaktivita</a:t>
            </a:r>
            <a:r>
              <a:rPr lang="cs-CZ" dirty="0"/>
              <a:t> A2 - rozšiřování služeb do nového regionu </a:t>
            </a:r>
          </a:p>
          <a:p>
            <a:pPr marL="400050" lvl="1" indent="0">
              <a:defRPr/>
            </a:pPr>
            <a:endParaRPr lang="cs-CZ" dirty="0"/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cs-CZ" dirty="0">
                <a:solidFill>
                  <a:srgbClr val="92D050"/>
                </a:solidFill>
              </a:rPr>
              <a:t>Aktivita B </a:t>
            </a:r>
            <a:r>
              <a:rPr lang="cs-CZ" dirty="0"/>
              <a:t>– Podpora vzniku nových CDZ pro SMI – max. 15 mil. Kč </a:t>
            </a:r>
          </a:p>
          <a:p>
            <a:pPr marL="0" indent="0">
              <a:defRPr/>
            </a:pPr>
            <a:endParaRPr lang="cs-CZ" sz="1700" dirty="0"/>
          </a:p>
          <a:p>
            <a:pPr marL="0" indent="0" algn="just">
              <a:defRPr/>
            </a:pPr>
            <a:endParaRPr lang="cs-CZ" sz="1700" b="0" dirty="0"/>
          </a:p>
        </p:txBody>
      </p:sp>
      <p:sp>
        <p:nvSpPr>
          <p:cNvPr id="2" name="Nadpis 1">
            <a:extLst>
              <a:ext uri="{FF2B5EF4-FFF2-40B4-BE49-F238E27FC236}">
                <a16:creationId xmlns:a16="http://schemas.microsoft.com/office/drawing/2014/main" id="{848F3738-526B-7E13-C737-B4FB755285E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42988" y="0"/>
            <a:ext cx="6794500" cy="1052513"/>
          </a:xfrm>
          <a:prstGeom prst="rect">
            <a:avLst/>
          </a:prstGeom>
          <a:noFill/>
          <a:ln>
            <a:noFill/>
          </a:ln>
          <a:effectLst/>
        </p:spPr>
        <p:txBody>
          <a:bodyPr anchor="ctr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</a:tabLst>
              <a:defRPr sz="20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</a:tabLst>
              <a:defRPr sz="2000" b="1">
                <a:solidFill>
                  <a:schemeClr val="bg1"/>
                </a:solidFill>
                <a:latin typeface="GillSans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</a:tabLst>
              <a:defRPr sz="2000" b="1">
                <a:solidFill>
                  <a:schemeClr val="bg1"/>
                </a:solidFill>
                <a:latin typeface="GillSans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</a:tabLst>
              <a:defRPr sz="2000" b="1">
                <a:solidFill>
                  <a:schemeClr val="bg1"/>
                </a:solidFill>
                <a:latin typeface="GillSans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</a:tabLst>
              <a:defRPr sz="2000" b="1">
                <a:solidFill>
                  <a:schemeClr val="bg1"/>
                </a:solidFill>
                <a:latin typeface="GillSans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tabLst>
                <a:tab pos="0" algn="l"/>
              </a:tabLst>
              <a:defRPr sz="2000" b="1">
                <a:solidFill>
                  <a:schemeClr val="bg1"/>
                </a:solidFill>
                <a:latin typeface="GillSans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tabLst>
                <a:tab pos="0" algn="l"/>
              </a:tabLst>
              <a:defRPr sz="2000" b="1">
                <a:solidFill>
                  <a:schemeClr val="bg1"/>
                </a:solidFill>
                <a:latin typeface="GillSans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tabLst>
                <a:tab pos="0" algn="l"/>
              </a:tabLst>
              <a:defRPr sz="2000" b="1">
                <a:solidFill>
                  <a:schemeClr val="bg1"/>
                </a:solidFill>
                <a:latin typeface="GillSans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tabLst>
                <a:tab pos="0" algn="l"/>
              </a:tabLst>
              <a:defRPr sz="2000" b="1">
                <a:solidFill>
                  <a:schemeClr val="bg1"/>
                </a:solidFill>
                <a:latin typeface="GillSans" pitchFamily="34" charset="0"/>
              </a:defRPr>
            </a:lvl9pPr>
          </a:lstStyle>
          <a:p>
            <a:pPr>
              <a:defRPr/>
            </a:pPr>
            <a:r>
              <a:rPr lang="cs-CZ" sz="2000" dirty="0"/>
              <a:t>Výzvy č. 97 (méně rozvinuté regiony) a č. 98 (přechodové regiony)</a:t>
            </a:r>
          </a:p>
        </p:txBody>
      </p:sp>
    </p:spTree>
    <p:extLst>
      <p:ext uri="{BB962C8B-B14F-4D97-AF65-F5344CB8AC3E}">
        <p14:creationId xmlns:p14="http://schemas.microsoft.com/office/powerpoint/2010/main" val="1590096974"/>
      </p:ext>
    </p:extLst>
  </p:cSld>
  <p:clrMapOvr>
    <a:masterClrMapping/>
  </p:clrMapOvr>
  <p:transition>
    <p:zoom dir="in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23D61BAF-C7A9-A70F-9C4F-5ED06E7720C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00113" y="1196975"/>
            <a:ext cx="8064500" cy="5976938"/>
          </a:xfrm>
        </p:spPr>
        <p:txBody>
          <a:bodyPr/>
          <a:lstStyle/>
          <a:p>
            <a:pPr algn="ctr">
              <a:defRPr/>
            </a:pPr>
            <a:r>
              <a:rPr lang="pl-PL" sz="1800" cap="all" dirty="0">
                <a:solidFill>
                  <a:srgbClr val="FFC000"/>
                </a:solidFill>
                <a:latin typeface="Arial" panose="020B0604020202020204" pitchFamily="34" charset="0"/>
                <a:ea typeface="SimSun" panose="02010600030101010101" pitchFamily="2" charset="-122"/>
              </a:rPr>
              <a:t>Podpora rozvoje a dostupnosti komunitní psychiatrické péče</a:t>
            </a:r>
            <a:endParaRPr lang="cs-CZ" sz="1800" cap="all" dirty="0">
              <a:solidFill>
                <a:srgbClr val="FFC000"/>
              </a:solidFill>
              <a:latin typeface="Arial" panose="020B0604020202020204" pitchFamily="34" charset="0"/>
              <a:ea typeface="SimSun" panose="02010600030101010101" pitchFamily="2" charset="-122"/>
            </a:endParaRP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cs-CZ" dirty="0">
                <a:solidFill>
                  <a:srgbClr val="92D050"/>
                </a:solidFill>
              </a:rPr>
              <a:t>Aktivita C </a:t>
            </a:r>
            <a:r>
              <a:rPr lang="cs-CZ" b="0" dirty="0"/>
              <a:t>– </a:t>
            </a:r>
            <a:r>
              <a:rPr lang="cs-CZ" dirty="0"/>
              <a:t>Podpora rozvoje stávajících CDZ3 pro další cílové skupiny </a:t>
            </a:r>
            <a:r>
              <a:rPr lang="cs-CZ" b="0" dirty="0"/>
              <a:t>– max. 10 mil. Kč </a:t>
            </a:r>
          </a:p>
          <a:p>
            <a:pPr marL="685800" lvl="1" indent="-285750">
              <a:buFont typeface="Arial" panose="020B0604020202020204" pitchFamily="34" charset="0"/>
              <a:buChar char="•"/>
              <a:defRPr/>
            </a:pPr>
            <a:r>
              <a:rPr lang="cs-CZ" dirty="0" err="1"/>
              <a:t>Podaktivita</a:t>
            </a:r>
            <a:r>
              <a:rPr lang="cs-CZ" dirty="0"/>
              <a:t> C1 – rozšiřování služeb formou zvýšení personální kapacity týmu</a:t>
            </a:r>
          </a:p>
          <a:p>
            <a:pPr marL="685800" lvl="1" indent="-285750">
              <a:buFont typeface="Arial" panose="020B0604020202020204" pitchFamily="34" charset="0"/>
              <a:buChar char="•"/>
              <a:defRPr/>
            </a:pPr>
            <a:r>
              <a:rPr lang="cs-CZ" dirty="0" err="1"/>
              <a:t>Podaktivita</a:t>
            </a:r>
            <a:r>
              <a:rPr lang="cs-CZ" dirty="0"/>
              <a:t> C2 – rozšiřování služeb do nového regionu </a:t>
            </a:r>
          </a:p>
          <a:p>
            <a:pPr marL="400050" lvl="1" indent="0">
              <a:defRPr/>
            </a:pPr>
            <a:endParaRPr lang="cs-CZ" dirty="0"/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cs-CZ" dirty="0">
                <a:solidFill>
                  <a:srgbClr val="92D050"/>
                </a:solidFill>
              </a:rPr>
              <a:t>Aktivita D </a:t>
            </a:r>
            <a:r>
              <a:rPr lang="cs-CZ" b="0" dirty="0"/>
              <a:t>– </a:t>
            </a:r>
            <a:r>
              <a:rPr lang="cs-CZ" dirty="0"/>
              <a:t>Podpora vzniku nových CDZ pro další cílové skupiny</a:t>
            </a:r>
            <a:r>
              <a:rPr lang="cs-CZ" b="0" dirty="0"/>
              <a:t> – max. 15 mil. Kč </a:t>
            </a:r>
          </a:p>
          <a:p>
            <a:pPr marL="0" indent="0">
              <a:defRPr/>
            </a:pPr>
            <a:endParaRPr lang="cs-CZ" b="0" dirty="0"/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cs-CZ" dirty="0">
                <a:solidFill>
                  <a:srgbClr val="92D050"/>
                </a:solidFill>
              </a:rPr>
              <a:t>Aktivita E </a:t>
            </a:r>
            <a:r>
              <a:rPr lang="cs-CZ" b="0" dirty="0"/>
              <a:t>– </a:t>
            </a:r>
            <a:r>
              <a:rPr lang="cs-CZ" dirty="0"/>
              <a:t>Podpora vzniku nových psychiatrických stacionářů pro dospělé</a:t>
            </a:r>
            <a:r>
              <a:rPr lang="cs-CZ" b="0" dirty="0"/>
              <a:t> – max. 20 mil. Kč </a:t>
            </a:r>
          </a:p>
          <a:p>
            <a:pPr marL="0" indent="0">
              <a:defRPr/>
            </a:pPr>
            <a:endParaRPr lang="cs-CZ" b="0" dirty="0"/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cs-CZ" dirty="0">
                <a:solidFill>
                  <a:srgbClr val="92D050"/>
                </a:solidFill>
              </a:rPr>
              <a:t>Aktivita F </a:t>
            </a:r>
            <a:r>
              <a:rPr lang="cs-CZ" b="0" dirty="0"/>
              <a:t>– </a:t>
            </a:r>
            <a:r>
              <a:rPr lang="cs-CZ" dirty="0"/>
              <a:t>Podpora vzniku nových psychiatrických stacionářů pro děti a/nebo dorost </a:t>
            </a:r>
            <a:r>
              <a:rPr lang="cs-CZ" b="0" dirty="0"/>
              <a:t>– max. 25 mil. Kč </a:t>
            </a:r>
          </a:p>
          <a:p>
            <a:pPr marL="0" indent="0">
              <a:defRPr/>
            </a:pPr>
            <a:endParaRPr lang="cs-CZ" sz="1700" dirty="0"/>
          </a:p>
          <a:p>
            <a:pPr marL="0" indent="0" algn="just">
              <a:defRPr/>
            </a:pPr>
            <a:endParaRPr lang="cs-CZ" sz="1700" b="0" dirty="0"/>
          </a:p>
        </p:txBody>
      </p:sp>
      <p:sp>
        <p:nvSpPr>
          <p:cNvPr id="2" name="Nadpis 1">
            <a:extLst>
              <a:ext uri="{FF2B5EF4-FFF2-40B4-BE49-F238E27FC236}">
                <a16:creationId xmlns:a16="http://schemas.microsoft.com/office/drawing/2014/main" id="{848F3738-526B-7E13-C737-B4FB755285E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42988" y="0"/>
            <a:ext cx="6794500" cy="1052513"/>
          </a:xfrm>
          <a:prstGeom prst="rect">
            <a:avLst/>
          </a:prstGeom>
          <a:noFill/>
          <a:ln>
            <a:noFill/>
          </a:ln>
          <a:effectLst/>
        </p:spPr>
        <p:txBody>
          <a:bodyPr anchor="ctr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</a:tabLst>
              <a:defRPr sz="20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</a:tabLst>
              <a:defRPr sz="2000" b="1">
                <a:solidFill>
                  <a:schemeClr val="bg1"/>
                </a:solidFill>
                <a:latin typeface="GillSans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</a:tabLst>
              <a:defRPr sz="2000" b="1">
                <a:solidFill>
                  <a:schemeClr val="bg1"/>
                </a:solidFill>
                <a:latin typeface="GillSans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</a:tabLst>
              <a:defRPr sz="2000" b="1">
                <a:solidFill>
                  <a:schemeClr val="bg1"/>
                </a:solidFill>
                <a:latin typeface="GillSans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</a:tabLst>
              <a:defRPr sz="2000" b="1">
                <a:solidFill>
                  <a:schemeClr val="bg1"/>
                </a:solidFill>
                <a:latin typeface="GillSans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tabLst>
                <a:tab pos="0" algn="l"/>
              </a:tabLst>
              <a:defRPr sz="2000" b="1">
                <a:solidFill>
                  <a:schemeClr val="bg1"/>
                </a:solidFill>
                <a:latin typeface="GillSans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tabLst>
                <a:tab pos="0" algn="l"/>
              </a:tabLst>
              <a:defRPr sz="2000" b="1">
                <a:solidFill>
                  <a:schemeClr val="bg1"/>
                </a:solidFill>
                <a:latin typeface="GillSans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tabLst>
                <a:tab pos="0" algn="l"/>
              </a:tabLst>
              <a:defRPr sz="2000" b="1">
                <a:solidFill>
                  <a:schemeClr val="bg1"/>
                </a:solidFill>
                <a:latin typeface="GillSans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tabLst>
                <a:tab pos="0" algn="l"/>
              </a:tabLst>
              <a:defRPr sz="2000" b="1">
                <a:solidFill>
                  <a:schemeClr val="bg1"/>
                </a:solidFill>
                <a:latin typeface="GillSans" pitchFamily="34" charset="0"/>
              </a:defRPr>
            </a:lvl9pPr>
          </a:lstStyle>
          <a:p>
            <a:pPr>
              <a:defRPr/>
            </a:pPr>
            <a:r>
              <a:rPr lang="cs-CZ" sz="2000" dirty="0"/>
              <a:t>Výzvy č. 97 (méně rozvinuté regiony) a č. 98 (přechodové regiony)</a:t>
            </a:r>
          </a:p>
        </p:txBody>
      </p:sp>
    </p:spTree>
    <p:extLst>
      <p:ext uri="{BB962C8B-B14F-4D97-AF65-F5344CB8AC3E}">
        <p14:creationId xmlns:p14="http://schemas.microsoft.com/office/powerpoint/2010/main" val="781721685"/>
      </p:ext>
    </p:extLst>
  </p:cSld>
  <p:clrMapOvr>
    <a:masterClrMapping/>
  </p:clrMapOvr>
  <p:transition>
    <p:zoom dir="in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Nadpis 1">
            <a:extLst>
              <a:ext uri="{FF2B5EF4-FFF2-40B4-BE49-F238E27FC236}">
                <a16:creationId xmlns:a16="http://schemas.microsoft.com/office/drawing/2014/main" id="{CD40DE61-D7E2-5525-CDEF-9E9BA3BD5CB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042988" y="0"/>
            <a:ext cx="6794500" cy="1052513"/>
          </a:xfrm>
        </p:spPr>
        <p:txBody>
          <a:bodyPr/>
          <a:lstStyle/>
          <a:p>
            <a:r>
              <a:rPr lang="cs-CZ" sz="2000" dirty="0"/>
              <a:t>Výzvy č. </a:t>
            </a:r>
            <a:r>
              <a:rPr lang="cs-CZ" dirty="0"/>
              <a:t>83</a:t>
            </a:r>
            <a:r>
              <a:rPr lang="cs-CZ" sz="2000" dirty="0"/>
              <a:t> (méně rozvinuté regiony), </a:t>
            </a:r>
            <a:r>
              <a:rPr lang="cs-CZ" dirty="0"/>
              <a:t>84</a:t>
            </a:r>
            <a:r>
              <a:rPr lang="cs-CZ" sz="2000" dirty="0"/>
              <a:t> (přechodové regiony) a </a:t>
            </a:r>
            <a:r>
              <a:rPr lang="cs-CZ" dirty="0"/>
              <a:t>85</a:t>
            </a:r>
            <a:r>
              <a:rPr lang="cs-CZ" sz="2000" dirty="0"/>
              <a:t> (ČR) </a:t>
            </a:r>
            <a:br>
              <a:rPr lang="cs-CZ" sz="2000" dirty="0"/>
            </a:br>
            <a:endParaRPr lang="cs-CZ" altLang="cs-CZ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38F9A607-3742-AFD4-12ED-8EC797B831D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00113" y="1052513"/>
            <a:ext cx="7704137" cy="5545137"/>
          </a:xfrm>
        </p:spPr>
        <p:txBody>
          <a:bodyPr/>
          <a:lstStyle/>
          <a:p>
            <a:pPr algn="ctr">
              <a:defRPr/>
            </a:pPr>
            <a:endParaRPr lang="cs-CZ" sz="1800" cap="all" dirty="0">
              <a:solidFill>
                <a:srgbClr val="FFC000"/>
              </a:solidFill>
              <a:latin typeface="Arial" panose="020B0604020202020204" pitchFamily="34" charset="0"/>
              <a:ea typeface="SimSun" panose="02010600030101010101" pitchFamily="2" charset="-122"/>
            </a:endParaRPr>
          </a:p>
          <a:p>
            <a:pPr algn="ctr">
              <a:defRPr/>
            </a:pPr>
            <a:r>
              <a:rPr lang="cs-CZ" sz="1800" cap="all" dirty="0">
                <a:solidFill>
                  <a:srgbClr val="FFC000"/>
                </a:solidFill>
                <a:latin typeface="Arial" panose="020B0604020202020204" pitchFamily="34" charset="0"/>
                <a:ea typeface="SimSun" panose="02010600030101010101" pitchFamily="2" charset="-122"/>
              </a:rPr>
              <a:t>Podpora ochrany veřejného zdraví</a:t>
            </a:r>
          </a:p>
          <a:p>
            <a:pPr algn="ctr">
              <a:defRPr/>
            </a:pPr>
            <a:endParaRPr lang="cs-CZ" sz="1800" cap="all" dirty="0">
              <a:solidFill>
                <a:srgbClr val="FFC000"/>
              </a:solidFill>
              <a:latin typeface="Arial" panose="020B0604020202020204" pitchFamily="34" charset="0"/>
              <a:ea typeface="SimSun" panose="02010600030101010101" pitchFamily="2" charset="-122"/>
            </a:endParaRPr>
          </a:p>
          <a:p>
            <a:pPr algn="ctr">
              <a:defRPr/>
            </a:pPr>
            <a:endParaRPr lang="cs-CZ" sz="1800" cap="all" dirty="0">
              <a:solidFill>
                <a:srgbClr val="FFC000"/>
              </a:solidFill>
              <a:latin typeface="Arial" panose="020B0604020202020204" pitchFamily="34" charset="0"/>
              <a:ea typeface="SimSun" panose="02010600030101010101" pitchFamily="2" charset="-122"/>
            </a:endParaRP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cs-CZ" b="0" dirty="0"/>
              <a:t>Termín vyhlášení výzvy: </a:t>
            </a:r>
            <a:r>
              <a:rPr lang="cs-CZ" dirty="0"/>
              <a:t>30. 9. 2024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cs-CZ" b="0" dirty="0"/>
              <a:t>Termín ukončení příjmu žádostí o podporu: </a:t>
            </a:r>
            <a:r>
              <a:rPr lang="cs-CZ" dirty="0"/>
              <a:t>31. 10. 2025 </a:t>
            </a:r>
            <a:endParaRPr lang="cs-CZ" dirty="0">
              <a:solidFill>
                <a:srgbClr val="C00000"/>
              </a:solidFill>
            </a:endParaRPr>
          </a:p>
          <a:p>
            <a:pPr marL="0" indent="0">
              <a:defRPr/>
            </a:pPr>
            <a:endParaRPr lang="cs-CZ" dirty="0">
              <a:solidFill>
                <a:srgbClr val="C00000"/>
              </a:solidFill>
            </a:endParaRPr>
          </a:p>
          <a:p>
            <a:pPr>
              <a:buFont typeface="Arial" panose="020B0604020202020204" pitchFamily="34" charset="0"/>
              <a:buChar char="•"/>
              <a:defRPr/>
            </a:pPr>
            <a:r>
              <a:rPr lang="cs-CZ" dirty="0">
                <a:ea typeface="SimSun" panose="02010600030101010101" pitchFamily="2" charset="-122"/>
              </a:rPr>
              <a:t>Oprávnění žadatelé: krajské hygienické stanice a Státní zdravotní ústav </a:t>
            </a:r>
          </a:p>
          <a:p>
            <a:pPr>
              <a:buFont typeface="Arial" panose="020B0604020202020204" pitchFamily="34" charset="0"/>
              <a:buChar char="•"/>
              <a:defRPr/>
            </a:pPr>
            <a:r>
              <a:rPr lang="cs-CZ" dirty="0">
                <a:ea typeface="SimSun" panose="02010600030101010101" pitchFamily="2" charset="-122"/>
              </a:rPr>
              <a:t>Max. celkové výdaje projektů: </a:t>
            </a:r>
          </a:p>
          <a:p>
            <a:pPr lvl="1">
              <a:buFont typeface="Arial" panose="020B0604020202020204" pitchFamily="34" charset="0"/>
              <a:buChar char="•"/>
              <a:defRPr/>
            </a:pPr>
            <a:r>
              <a:rPr lang="cs-CZ" dirty="0">
                <a:ea typeface="SimSun" panose="02010600030101010101" pitchFamily="2" charset="-122"/>
              </a:rPr>
              <a:t>KHS: 20 mil. Kč </a:t>
            </a:r>
          </a:p>
          <a:p>
            <a:pPr lvl="1">
              <a:buFont typeface="Arial" panose="020B0604020202020204" pitchFamily="34" charset="0"/>
              <a:buChar char="•"/>
              <a:defRPr/>
            </a:pPr>
            <a:r>
              <a:rPr lang="cs-CZ" dirty="0">
                <a:ea typeface="SimSun" panose="02010600030101010101" pitchFamily="2" charset="-122"/>
              </a:rPr>
              <a:t>SZÚ: 120 mil. Kč </a:t>
            </a:r>
          </a:p>
          <a:p>
            <a:pPr>
              <a:buFont typeface="Arial" panose="020B0604020202020204" pitchFamily="34" charset="0"/>
              <a:buChar char="•"/>
              <a:defRPr/>
            </a:pPr>
            <a:r>
              <a:rPr lang="cs-CZ" dirty="0">
                <a:ea typeface="SimSun" panose="02010600030101010101" pitchFamily="2" charset="-122"/>
              </a:rPr>
              <a:t>Důraz na specifická kritéria přijatelnosti </a:t>
            </a:r>
          </a:p>
          <a:p>
            <a:pPr marL="542925" lvl="1" indent="0">
              <a:defRPr/>
            </a:pPr>
            <a:endParaRPr lang="cs-CZ" dirty="0">
              <a:ea typeface="SimSun" panose="02010600030101010101" pitchFamily="2" charset="-122"/>
            </a:endParaRPr>
          </a:p>
          <a:p>
            <a:pPr lvl="1">
              <a:buFont typeface="Arial" panose="020B0604020202020204" pitchFamily="34" charset="0"/>
              <a:buChar char="•"/>
              <a:defRPr/>
            </a:pPr>
            <a:endParaRPr lang="cs-CZ" sz="1800" dirty="0">
              <a:latin typeface="Arial" panose="020B0604020202020204" pitchFamily="34" charset="0"/>
              <a:ea typeface="SimSun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49307762"/>
      </p:ext>
    </p:extLst>
  </p:cSld>
  <p:clrMapOvr>
    <a:masterClrMapping/>
  </p:clrMapOvr>
  <p:transition>
    <p:zoom dir="in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60F378A8-3A82-E509-3D8A-D1C8E42B0E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Program 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3A6288DC-A7FD-FA89-16BD-6AAB6984A85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AutoNum type="arabicPeriod"/>
            </a:pPr>
            <a:r>
              <a:rPr lang="cs-CZ" altLang="cs-CZ" sz="2000" dirty="0">
                <a:highlight>
                  <a:srgbClr val="FFFFFF"/>
                </a:highlight>
              </a:rPr>
              <a:t>Nový příkaz ministra č. 39 /2024 - </a:t>
            </a:r>
            <a:r>
              <a:rPr lang="cs-CZ" dirty="0"/>
              <a:t> postupy pro PŘO – Mgr. Kateřina Dimitrovová </a:t>
            </a:r>
          </a:p>
          <a:p>
            <a:pPr marL="457200" indent="-457200">
              <a:buAutoNum type="arabicPeriod"/>
            </a:pPr>
            <a:endParaRPr lang="cs-CZ" dirty="0"/>
          </a:p>
          <a:p>
            <a:pPr marL="457200" indent="-457200">
              <a:buAutoNum type="arabicPeriod"/>
            </a:pPr>
            <a:r>
              <a:rPr lang="cs-CZ" dirty="0"/>
              <a:t>Metodika „Příprava a realizace projektů EPC PO MZ“ – Ing. Kateřina Nečasová </a:t>
            </a:r>
          </a:p>
          <a:p>
            <a:pPr marL="457200" indent="-457200">
              <a:buAutoNum type="arabicPeriod"/>
            </a:pPr>
            <a:endParaRPr lang="cs-CZ" dirty="0"/>
          </a:p>
          <a:p>
            <a:pPr marL="457200" indent="-457200">
              <a:buAutoNum type="arabicPeriod"/>
            </a:pPr>
            <a:r>
              <a:rPr lang="cs-CZ" dirty="0"/>
              <a:t>Informace z oblasti financování – Ing. Věra Galuszková</a:t>
            </a:r>
          </a:p>
          <a:p>
            <a:pPr marL="457200" indent="-457200">
              <a:buAutoNum type="arabicPeriod"/>
            </a:pPr>
            <a:endParaRPr lang="cs-CZ" dirty="0"/>
          </a:p>
          <a:p>
            <a:pPr marL="457200" indent="-457200">
              <a:buAutoNum type="arabicPeriod"/>
            </a:pPr>
            <a:r>
              <a:rPr lang="cs-CZ" dirty="0"/>
              <a:t>Aktuality z oblasti EU fondů – Mgr. Kateřina Dimitrovová </a:t>
            </a:r>
          </a:p>
          <a:p>
            <a:pPr marL="457200" indent="-457200">
              <a:buAutoNum type="arabicPeriod"/>
            </a:pPr>
            <a:endParaRPr lang="cs-CZ" dirty="0"/>
          </a:p>
          <a:p>
            <a:pPr marL="457200" indent="-457200">
              <a:buAutoNum type="arabicPeriod"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948966030"/>
      </p:ext>
    </p:extLst>
  </p:cSld>
  <p:clrMapOvr>
    <a:masterClrMapping/>
  </p:clrMapOvr>
  <p:transition>
    <p:zoom dir="in"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Nadpis 1">
            <a:extLst>
              <a:ext uri="{FF2B5EF4-FFF2-40B4-BE49-F238E27FC236}">
                <a16:creationId xmlns:a16="http://schemas.microsoft.com/office/drawing/2014/main" id="{CD40DE61-D7E2-5525-CDEF-9E9BA3BD5CB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042988" y="0"/>
            <a:ext cx="6794500" cy="1052513"/>
          </a:xfrm>
        </p:spPr>
        <p:txBody>
          <a:bodyPr/>
          <a:lstStyle/>
          <a:p>
            <a:r>
              <a:rPr lang="cs-CZ" sz="2000" dirty="0"/>
              <a:t>Výzvy č. 103 (méně rozvinuté regiony), 104 (přechodové regiony) a 105 (ČR) </a:t>
            </a:r>
            <a:br>
              <a:rPr lang="cs-CZ" sz="2000" dirty="0"/>
            </a:br>
            <a:endParaRPr lang="cs-CZ" altLang="cs-CZ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38F9A607-3742-AFD4-12ED-8EC797B831D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00113" y="1052513"/>
            <a:ext cx="7704137" cy="5545137"/>
          </a:xfrm>
        </p:spPr>
        <p:txBody>
          <a:bodyPr/>
          <a:lstStyle/>
          <a:p>
            <a:pPr algn="ctr">
              <a:defRPr/>
            </a:pPr>
            <a:endParaRPr lang="cs-CZ" sz="1800" cap="all" dirty="0">
              <a:solidFill>
                <a:srgbClr val="FFC000"/>
              </a:solidFill>
              <a:latin typeface="Arial" panose="020B0604020202020204" pitchFamily="34" charset="0"/>
              <a:ea typeface="SimSun" panose="02010600030101010101" pitchFamily="2" charset="-122"/>
            </a:endParaRPr>
          </a:p>
          <a:p>
            <a:pPr algn="ctr">
              <a:defRPr/>
            </a:pPr>
            <a:r>
              <a:rPr lang="cs-CZ" sz="1800" cap="all" dirty="0">
                <a:solidFill>
                  <a:srgbClr val="FFC000"/>
                </a:solidFill>
                <a:latin typeface="Arial" panose="020B0604020202020204" pitchFamily="34" charset="0"/>
                <a:ea typeface="SimSun" panose="02010600030101010101" pitchFamily="2" charset="-122"/>
              </a:rPr>
              <a:t>Vznik a modernizace urgentních příjmů</a:t>
            </a:r>
          </a:p>
          <a:p>
            <a:pPr algn="ctr">
              <a:defRPr/>
            </a:pPr>
            <a:endParaRPr lang="cs-CZ" sz="1800" cap="all" dirty="0">
              <a:solidFill>
                <a:srgbClr val="FFC000"/>
              </a:solidFill>
              <a:latin typeface="Arial" panose="020B0604020202020204" pitchFamily="34" charset="0"/>
              <a:ea typeface="SimSun" panose="02010600030101010101" pitchFamily="2" charset="-122"/>
            </a:endParaRPr>
          </a:p>
          <a:p>
            <a:pPr marL="285750" indent="-285750" algn="just">
              <a:buFont typeface="Arial" panose="020B0604020202020204" pitchFamily="34" charset="0"/>
              <a:buChar char="•"/>
              <a:defRPr/>
            </a:pPr>
            <a:r>
              <a:rPr lang="cs-CZ" sz="2400" b="0" dirty="0"/>
              <a:t>Předpokládaný termín vyhlášení výzvy: </a:t>
            </a:r>
            <a:r>
              <a:rPr lang="cs-CZ" sz="2400" dirty="0"/>
              <a:t>pol. prosince 2024</a:t>
            </a:r>
          </a:p>
          <a:p>
            <a:pPr marL="285750" indent="-285750" algn="just">
              <a:buFont typeface="Arial" panose="020B0604020202020204" pitchFamily="34" charset="0"/>
              <a:buChar char="•"/>
              <a:defRPr/>
            </a:pPr>
            <a:r>
              <a:rPr lang="cs-CZ" sz="2400" b="0" dirty="0"/>
              <a:t>Předpokládaný termín ukončení příjmu žádostí o podporu: </a:t>
            </a:r>
            <a:r>
              <a:rPr lang="cs-CZ" sz="2400" dirty="0"/>
              <a:t>pol. ledna 2026 </a:t>
            </a:r>
          </a:p>
          <a:p>
            <a:pPr marL="285750" indent="-285750" algn="just">
              <a:buFont typeface="Arial" panose="020B0604020202020204" pitchFamily="34" charset="0"/>
              <a:buChar char="•"/>
              <a:defRPr/>
            </a:pPr>
            <a:r>
              <a:rPr lang="cs-CZ" sz="2400" b="0" dirty="0"/>
              <a:t>Nejzazší termín pro ukončení projektu: </a:t>
            </a:r>
            <a:r>
              <a:rPr lang="cs-CZ" sz="2400" dirty="0"/>
              <a:t>30.6.2029</a:t>
            </a:r>
            <a:r>
              <a:rPr lang="cs-CZ" sz="2400" b="0" dirty="0"/>
              <a:t> </a:t>
            </a:r>
          </a:p>
          <a:p>
            <a:pPr marL="285750" indent="-285750" algn="just">
              <a:buFont typeface="Arial" panose="020B0604020202020204" pitchFamily="34" charset="0"/>
              <a:buChar char="•"/>
              <a:defRPr/>
            </a:pPr>
            <a:r>
              <a:rPr lang="cs-CZ" sz="2400" b="0" dirty="0"/>
              <a:t>Max. částka celkových způsobilých výdajů nebude rozdělena na žadatele, ale na zřizovatele / zakladatele daného poskytovatele péče – ten bude mít pravomoc ji rozdělit na základě reálných potřeb svých nemocnic</a:t>
            </a:r>
            <a:endParaRPr lang="cs-CZ" sz="2400" dirty="0">
              <a:solidFill>
                <a:srgbClr val="C00000"/>
              </a:solidFill>
            </a:endParaRPr>
          </a:p>
          <a:p>
            <a:pPr marL="0" indent="0">
              <a:defRPr/>
            </a:pPr>
            <a:endParaRPr lang="cs-CZ" dirty="0">
              <a:solidFill>
                <a:srgbClr val="C00000"/>
              </a:solidFill>
            </a:endParaRPr>
          </a:p>
          <a:p>
            <a:pPr marL="0" indent="0">
              <a:defRPr/>
            </a:pPr>
            <a:endParaRPr lang="cs-CZ" dirty="0">
              <a:ea typeface="SimSun" panose="02010600030101010101" pitchFamily="2" charset="-122"/>
            </a:endParaRPr>
          </a:p>
          <a:p>
            <a:pPr marL="542925" lvl="1" indent="0">
              <a:defRPr/>
            </a:pPr>
            <a:endParaRPr lang="cs-CZ" dirty="0">
              <a:ea typeface="SimSun" panose="02010600030101010101" pitchFamily="2" charset="-122"/>
            </a:endParaRPr>
          </a:p>
          <a:p>
            <a:pPr lvl="1">
              <a:buFont typeface="Arial" panose="020B0604020202020204" pitchFamily="34" charset="0"/>
              <a:buChar char="•"/>
              <a:defRPr/>
            </a:pPr>
            <a:endParaRPr lang="cs-CZ" sz="1800" dirty="0">
              <a:latin typeface="Arial" panose="020B0604020202020204" pitchFamily="34" charset="0"/>
              <a:ea typeface="SimSun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677936220"/>
      </p:ext>
    </p:extLst>
  </p:cSld>
  <p:clrMapOvr>
    <a:masterClrMapping/>
  </p:clrMapOvr>
  <p:transition>
    <p:zoom dir="in"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Nadpis 1">
            <a:extLst>
              <a:ext uri="{FF2B5EF4-FFF2-40B4-BE49-F238E27FC236}">
                <a16:creationId xmlns:a16="http://schemas.microsoft.com/office/drawing/2014/main" id="{574DCB8F-7EC8-963D-DE53-9D3D83D0ADF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s-CZ" altLang="cs-CZ"/>
              <a:t>Integrovaný regionální operační program 2021-2027 - specifický cíl 1.1 eGovernment a kyberbezpečnost </a:t>
            </a:r>
            <a:br>
              <a:rPr lang="cs-CZ" altLang="cs-CZ"/>
            </a:br>
            <a:endParaRPr lang="cs-CZ" altLang="cs-CZ"/>
          </a:p>
        </p:txBody>
      </p:sp>
      <p:sp>
        <p:nvSpPr>
          <p:cNvPr id="20483" name="Zástupný obsah 2">
            <a:extLst>
              <a:ext uri="{FF2B5EF4-FFF2-40B4-BE49-F238E27FC236}">
                <a16:creationId xmlns:a16="http://schemas.microsoft.com/office/drawing/2014/main" id="{F4248679-B598-A7B6-36F2-52C12B6A1978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1219200" y="1165225"/>
            <a:ext cx="6794500" cy="4525963"/>
          </a:xfrm>
        </p:spPr>
        <p:txBody>
          <a:bodyPr/>
          <a:lstStyle/>
          <a:p>
            <a:pPr algn="just">
              <a:buFont typeface="Arial" panose="020B0604020202020204" pitchFamily="34" charset="0"/>
              <a:buChar char="•"/>
              <a:defRPr/>
            </a:pPr>
            <a:r>
              <a:rPr lang="cs-CZ" altLang="cs-CZ" b="0" dirty="0"/>
              <a:t>Ukončené výzvy č. 3, 4 a 5 Kyberbezpečnost – ze strany MZ vydáno Rozhodnutí o poskytnutí dotace pro 15 projektů </a:t>
            </a:r>
          </a:p>
          <a:p>
            <a:pPr algn="just">
              <a:buFont typeface="Arial" panose="020B0604020202020204" pitchFamily="34" charset="0"/>
              <a:buChar char="•"/>
              <a:defRPr/>
            </a:pPr>
            <a:endParaRPr lang="cs-CZ" altLang="cs-CZ" b="0" dirty="0"/>
          </a:p>
          <a:p>
            <a:pPr algn="just">
              <a:buFont typeface="Arial" panose="020B0604020202020204" pitchFamily="34" charset="0"/>
              <a:buChar char="•"/>
              <a:defRPr/>
            </a:pPr>
            <a:r>
              <a:rPr lang="cs-CZ" altLang="cs-CZ" b="0" dirty="0"/>
              <a:t>Výzva č. 9 – eGovernment – ze strany MZ vydáno Rozhodnutí o poskytnutí dotace pro Národní ústav duševního zdraví </a:t>
            </a:r>
          </a:p>
          <a:p>
            <a:pPr marL="0" indent="0" algn="just">
              <a:defRPr/>
            </a:pPr>
            <a:endParaRPr lang="cs-CZ" altLang="cs-CZ" b="0" dirty="0"/>
          </a:p>
          <a:p>
            <a:pPr algn="just">
              <a:buFont typeface="Arial" panose="020B0604020202020204" pitchFamily="34" charset="0"/>
              <a:buChar char="•"/>
              <a:defRPr/>
            </a:pPr>
            <a:r>
              <a:rPr lang="cs-CZ" altLang="cs-CZ" b="0" dirty="0"/>
              <a:t>Výzvy č. 78, 79 a 80 – </a:t>
            </a:r>
            <a:r>
              <a:rPr lang="cs-CZ" altLang="cs-CZ" b="0" dirty="0" err="1"/>
              <a:t>eHealth</a:t>
            </a:r>
            <a:r>
              <a:rPr lang="cs-CZ" altLang="cs-CZ" b="0" dirty="0"/>
              <a:t> – posun termínu pro předložení žádosti o rok do </a:t>
            </a:r>
            <a:r>
              <a:rPr lang="cs-CZ" altLang="cs-CZ" dirty="0">
                <a:solidFill>
                  <a:srgbClr val="C00000"/>
                </a:solidFill>
              </a:rPr>
              <a:t>28.11.2025</a:t>
            </a:r>
          </a:p>
          <a:p>
            <a:pPr marL="0" indent="0">
              <a:defRPr/>
            </a:pPr>
            <a:endParaRPr lang="cs-CZ" sz="1600" b="0" i="0" dirty="0">
              <a:solidFill>
                <a:srgbClr val="555555"/>
              </a:solidFill>
              <a:effectLst/>
              <a:latin typeface="Titillium Web" panose="00000500000000000000" pitchFamily="2" charset="-18"/>
            </a:endParaRPr>
          </a:p>
          <a:p>
            <a:pPr>
              <a:buFontTx/>
              <a:buChar char="-"/>
              <a:defRPr/>
            </a:pPr>
            <a:endParaRPr lang="cs-CZ" altLang="cs-CZ" sz="1700" b="0" dirty="0"/>
          </a:p>
        </p:txBody>
      </p:sp>
    </p:spTree>
  </p:cSld>
  <p:clrMapOvr>
    <a:masterClrMapping/>
  </p:clrMapOvr>
  <p:transition>
    <p:zoom dir="in"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Nadpis 1">
            <a:extLst>
              <a:ext uri="{FF2B5EF4-FFF2-40B4-BE49-F238E27FC236}">
                <a16:creationId xmlns:a16="http://schemas.microsoft.com/office/drawing/2014/main" id="{ECD7E0A2-50FE-8B1B-6A7C-BAD3649C12D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s-CZ" altLang="cs-CZ" dirty="0"/>
              <a:t>Operační program Zaměstnanost plus </a:t>
            </a:r>
          </a:p>
        </p:txBody>
      </p:sp>
      <p:sp>
        <p:nvSpPr>
          <p:cNvPr id="23555" name="Zástupný obsah 2">
            <a:extLst>
              <a:ext uri="{FF2B5EF4-FFF2-40B4-BE49-F238E27FC236}">
                <a16:creationId xmlns:a16="http://schemas.microsoft.com/office/drawing/2014/main" id="{2C4F9876-5130-B3E5-22FA-669B92E40686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755576" y="1196752"/>
            <a:ext cx="7992814" cy="5473700"/>
          </a:xfrm>
        </p:spPr>
        <p:txBody>
          <a:bodyPr/>
          <a:lstStyle/>
          <a:p>
            <a:pPr algn="just">
              <a:buFont typeface="Arial" panose="020B0604020202020204" pitchFamily="34" charset="0"/>
              <a:buChar char="•"/>
            </a:pPr>
            <a:r>
              <a:rPr lang="cs-CZ" altLang="cs-CZ" sz="1600" dirty="0">
                <a:solidFill>
                  <a:srgbClr val="92D050"/>
                </a:solidFill>
              </a:rPr>
              <a:t>Specifický cíl 2.2: k) </a:t>
            </a:r>
            <a:r>
              <a:rPr lang="cs-CZ" altLang="cs-CZ" sz="1600" dirty="0"/>
              <a:t>zvyšovat rovný a včasný přístup ke kvalitním, udržitelným a cenově dostupným službám, včetně služeb, které podporují přístup k bydlení a individuální péči, včetně zdravotní péče; modernizovat systémy sociální ochrany včetně prosazování přístupu k sociální ochraně se zvláštním důrazem na děti a znevýhodněné skupiny; </a:t>
            </a:r>
            <a:r>
              <a:rPr lang="cs-CZ" altLang="cs-CZ" sz="1600" dirty="0">
                <a:solidFill>
                  <a:srgbClr val="92D050"/>
                </a:solidFill>
              </a:rPr>
              <a:t>zlepšovat přístupnost, i pro osoby se zdravotním postižením, účinnost a odolnost systémů zdravotní péče a služeb dlouhodobé péče </a:t>
            </a:r>
          </a:p>
          <a:p>
            <a:pPr algn="just">
              <a:buFont typeface="Arial" panose="020B0604020202020204" pitchFamily="34" charset="0"/>
              <a:buChar char="•"/>
            </a:pPr>
            <a:endParaRPr lang="cs-CZ" altLang="cs-CZ" sz="1800" dirty="0"/>
          </a:p>
          <a:p>
            <a:pPr algn="just">
              <a:buFont typeface="Arial" panose="020B0604020202020204" pitchFamily="34" charset="0"/>
              <a:buChar char="•"/>
            </a:pPr>
            <a:endParaRPr lang="cs-CZ" altLang="cs-CZ" dirty="0"/>
          </a:p>
        </p:txBody>
      </p:sp>
      <p:pic>
        <p:nvPicPr>
          <p:cNvPr id="23556" name="Obrázek 2">
            <a:extLst>
              <a:ext uri="{FF2B5EF4-FFF2-40B4-BE49-F238E27FC236}">
                <a16:creationId xmlns:a16="http://schemas.microsoft.com/office/drawing/2014/main" id="{D609B0A4-DED7-BBEF-DAA0-714745EC89D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4200" y="3213100"/>
            <a:ext cx="5553075" cy="3327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zoom dir="in"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Nadpis 1">
            <a:extLst>
              <a:ext uri="{FF2B5EF4-FFF2-40B4-BE49-F238E27FC236}">
                <a16:creationId xmlns:a16="http://schemas.microsoft.com/office/drawing/2014/main" id="{1F058A8F-CB78-46C6-7F3E-FA7278A622D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s-CZ" altLang="cs-CZ"/>
              <a:t>Operační program Zaměstnanost plus </a:t>
            </a:r>
          </a:p>
        </p:txBody>
      </p:sp>
      <p:sp>
        <p:nvSpPr>
          <p:cNvPr id="12291" name="Zástupný obsah 2">
            <a:extLst>
              <a:ext uri="{FF2B5EF4-FFF2-40B4-BE49-F238E27FC236}">
                <a16:creationId xmlns:a16="http://schemas.microsoft.com/office/drawing/2014/main" id="{B7E340E4-09CE-93F7-8BC9-86BDF6DE2B44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467544" y="1165225"/>
            <a:ext cx="8136904" cy="4525963"/>
          </a:xfrm>
        </p:spPr>
        <p:txBody>
          <a:bodyPr/>
          <a:lstStyle/>
          <a:p>
            <a:pPr algn="just"/>
            <a:endParaRPr lang="cs-CZ" altLang="cs-CZ" sz="1800" dirty="0">
              <a:solidFill>
                <a:srgbClr val="92D050"/>
              </a:solidFill>
            </a:endParaRPr>
          </a:p>
          <a:p>
            <a:pPr algn="just">
              <a:buFont typeface="Arial" panose="020B0604020202020204" pitchFamily="34" charset="0"/>
              <a:buChar char="•"/>
            </a:pPr>
            <a:r>
              <a:rPr lang="cs-CZ" altLang="cs-CZ" dirty="0"/>
              <a:t>Alokace:</a:t>
            </a:r>
            <a:r>
              <a:rPr lang="cs-CZ" altLang="cs-CZ" dirty="0">
                <a:solidFill>
                  <a:srgbClr val="002060"/>
                </a:solidFill>
              </a:rPr>
              <a:t> </a:t>
            </a:r>
            <a:r>
              <a:rPr lang="cs-CZ" altLang="cs-CZ" dirty="0">
                <a:solidFill>
                  <a:srgbClr val="92D050"/>
                </a:solidFill>
              </a:rPr>
              <a:t>původně cca 2,7 mld. Kč pro systémové projekty MZ a přímo řízené organizace </a:t>
            </a:r>
            <a:endParaRPr lang="cs-CZ" altLang="cs-CZ" dirty="0"/>
          </a:p>
          <a:p>
            <a:pPr marL="0" indent="0" algn="just"/>
            <a:endParaRPr lang="cs-CZ" altLang="cs-CZ" sz="1800" dirty="0"/>
          </a:p>
          <a:p>
            <a:pPr algn="just"/>
            <a:endParaRPr lang="cs-CZ" altLang="cs-CZ" dirty="0">
              <a:solidFill>
                <a:srgbClr val="92D050"/>
              </a:solidFill>
            </a:endParaRPr>
          </a:p>
          <a:p>
            <a:pPr algn="just"/>
            <a:endParaRPr lang="cs-CZ" altLang="cs-CZ" dirty="0">
              <a:solidFill>
                <a:srgbClr val="92D050"/>
              </a:solidFill>
            </a:endParaRPr>
          </a:p>
          <a:p>
            <a:pPr algn="just"/>
            <a:endParaRPr lang="cs-CZ" altLang="cs-CZ" dirty="0">
              <a:solidFill>
                <a:srgbClr val="92D050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cs-CZ" altLang="cs-CZ" b="0" dirty="0"/>
              <a:t>Počet předložených projektů: 47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cs-CZ" altLang="cs-CZ" b="0" dirty="0"/>
              <a:t>Počet schválených projektů: 35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cs-CZ" altLang="cs-CZ" b="0" dirty="0"/>
              <a:t>Počet projektů v hodnocení: 1</a:t>
            </a:r>
          </a:p>
        </p:txBody>
      </p:sp>
      <p:pic>
        <p:nvPicPr>
          <p:cNvPr id="12292" name="Obrázek 2">
            <a:extLst>
              <a:ext uri="{FF2B5EF4-FFF2-40B4-BE49-F238E27FC236}">
                <a16:creationId xmlns:a16="http://schemas.microsoft.com/office/drawing/2014/main" id="{962AA8CF-658A-F02D-F2AD-FC00373EC12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8175" y="5876925"/>
            <a:ext cx="6183313" cy="852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2" name="Tabulka 1">
            <a:extLst>
              <a:ext uri="{FF2B5EF4-FFF2-40B4-BE49-F238E27FC236}">
                <a16:creationId xmlns:a16="http://schemas.microsoft.com/office/drawing/2014/main" id="{C51ABC86-6083-A407-FCCD-42FDF75ED40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05351532"/>
              </p:ext>
            </p:extLst>
          </p:nvPr>
        </p:nvGraphicFramePr>
        <p:xfrm>
          <a:off x="1319113" y="2348880"/>
          <a:ext cx="6794501" cy="903758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3124045">
                  <a:extLst>
                    <a:ext uri="{9D8B030D-6E8A-4147-A177-3AD203B41FA5}">
                      <a16:colId xmlns:a16="http://schemas.microsoft.com/office/drawing/2014/main" val="3895558854"/>
                    </a:ext>
                  </a:extLst>
                </a:gridCol>
                <a:gridCol w="1259121">
                  <a:extLst>
                    <a:ext uri="{9D8B030D-6E8A-4147-A177-3AD203B41FA5}">
                      <a16:colId xmlns:a16="http://schemas.microsoft.com/office/drawing/2014/main" val="3034113176"/>
                    </a:ext>
                  </a:extLst>
                </a:gridCol>
                <a:gridCol w="1259121">
                  <a:extLst>
                    <a:ext uri="{9D8B030D-6E8A-4147-A177-3AD203B41FA5}">
                      <a16:colId xmlns:a16="http://schemas.microsoft.com/office/drawing/2014/main" val="852653973"/>
                    </a:ext>
                  </a:extLst>
                </a:gridCol>
                <a:gridCol w="1152214">
                  <a:extLst>
                    <a:ext uri="{9D8B030D-6E8A-4147-A177-3AD203B41FA5}">
                      <a16:colId xmlns:a16="http://schemas.microsoft.com/office/drawing/2014/main" val="1397864978"/>
                    </a:ext>
                  </a:extLst>
                </a:gridCol>
              </a:tblGrid>
              <a:tr h="172238">
                <a:tc>
                  <a:txBody>
                    <a:bodyPr/>
                    <a:lstStyle/>
                    <a:p>
                      <a:pPr algn="l" fontAlgn="b"/>
                      <a:endParaRPr lang="cs-CZ" sz="10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000" u="none" strike="noStrike">
                          <a:effectLst/>
                        </a:rPr>
                        <a:t>Celkem</a:t>
                      </a:r>
                      <a:endParaRPr lang="cs-CZ" sz="10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000" u="none" strike="noStrike">
                          <a:effectLst/>
                        </a:rPr>
                        <a:t>Příspěvek EU</a:t>
                      </a:r>
                      <a:endParaRPr lang="cs-CZ" sz="10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000" u="none" strike="noStrike">
                          <a:effectLst/>
                        </a:rPr>
                        <a:t>Příspěvek SR</a:t>
                      </a:r>
                      <a:endParaRPr lang="cs-CZ" sz="10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3365683279"/>
                  </a:ext>
                </a:extLst>
              </a:tr>
              <a:tr h="172238">
                <a:tc>
                  <a:txBody>
                    <a:bodyPr/>
                    <a:lstStyle/>
                    <a:p>
                      <a:pPr algn="l" fontAlgn="b"/>
                      <a:r>
                        <a:rPr lang="cs-CZ" sz="1000" u="none" strike="noStrike">
                          <a:effectLst/>
                        </a:rPr>
                        <a:t>Alokace vyhlášených výzev</a:t>
                      </a:r>
                      <a:endParaRPr lang="cs-CZ" sz="10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200" u="none" strike="noStrike" dirty="0">
                          <a:effectLst/>
                        </a:rPr>
                        <a:t>1 450 000 000 Kč</a:t>
                      </a:r>
                      <a:endParaRPr lang="cs-CZ" sz="12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200" u="none" strike="noStrike">
                          <a:effectLst/>
                        </a:rPr>
                        <a:t>1 112 657 500 Kč</a:t>
                      </a:r>
                      <a:endParaRPr lang="cs-CZ" sz="12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200" u="none" strike="noStrike">
                          <a:effectLst/>
                        </a:rPr>
                        <a:t>337 342 500 Kč</a:t>
                      </a:r>
                      <a:endParaRPr lang="cs-CZ" sz="12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706773231"/>
                  </a:ext>
                </a:extLst>
              </a:tr>
              <a:tr h="172238">
                <a:tc>
                  <a:txBody>
                    <a:bodyPr/>
                    <a:lstStyle/>
                    <a:p>
                      <a:pPr algn="l" fontAlgn="b"/>
                      <a:r>
                        <a:rPr lang="cs-CZ" sz="1000" u="none" strike="noStrike" dirty="0">
                          <a:effectLst/>
                        </a:rPr>
                        <a:t>Objem prostředků v právních aktech</a:t>
                      </a:r>
                      <a:endParaRPr lang="cs-CZ" sz="10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200" u="none" strike="noStrike">
                          <a:effectLst/>
                        </a:rPr>
                        <a:t>1 064 018 280 Kč</a:t>
                      </a:r>
                      <a:endParaRPr lang="cs-CZ" sz="12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200" u="none" strike="noStrike" dirty="0">
                          <a:effectLst/>
                        </a:rPr>
                        <a:t>816 474 427 Kč</a:t>
                      </a:r>
                      <a:endParaRPr lang="cs-CZ" sz="12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200" u="none" strike="noStrike" dirty="0">
                          <a:effectLst/>
                        </a:rPr>
                        <a:t>247 543 853 Kč</a:t>
                      </a:r>
                      <a:endParaRPr lang="cs-CZ" sz="12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8719954"/>
                  </a:ext>
                </a:extLst>
              </a:tr>
              <a:tr h="172238">
                <a:tc>
                  <a:txBody>
                    <a:bodyPr/>
                    <a:lstStyle/>
                    <a:p>
                      <a:pPr algn="l" fontAlgn="b"/>
                      <a:r>
                        <a:rPr lang="cs-CZ" sz="1000" u="none" strike="noStrike">
                          <a:effectLst/>
                        </a:rPr>
                        <a:t>Objem prostředků v předložených žádostech o platbu</a:t>
                      </a:r>
                      <a:endParaRPr lang="cs-CZ" sz="10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200" u="none" strike="noStrike">
                          <a:effectLst/>
                        </a:rPr>
                        <a:t>124 782 792 Kč</a:t>
                      </a:r>
                      <a:endParaRPr lang="cs-CZ" sz="12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200" u="none" strike="noStrike">
                          <a:effectLst/>
                        </a:rPr>
                        <a:t>95 752 075 Kč</a:t>
                      </a:r>
                      <a:endParaRPr lang="cs-CZ" sz="12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200" u="none" strike="noStrike" dirty="0">
                          <a:effectLst/>
                        </a:rPr>
                        <a:t>29 030 717 Kč</a:t>
                      </a:r>
                      <a:endParaRPr lang="cs-CZ" sz="12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3535734368"/>
                  </a:ext>
                </a:extLst>
              </a:tr>
              <a:tr h="172238">
                <a:tc>
                  <a:txBody>
                    <a:bodyPr/>
                    <a:lstStyle/>
                    <a:p>
                      <a:pPr algn="l" fontAlgn="b"/>
                      <a:r>
                        <a:rPr lang="cs-CZ" sz="1000" u="none" strike="noStrike">
                          <a:effectLst/>
                        </a:rPr>
                        <a:t>Objem prostředků ve schválených žádostech o platbu</a:t>
                      </a:r>
                      <a:endParaRPr lang="cs-CZ" sz="10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200" u="none" strike="noStrike">
                          <a:effectLst/>
                        </a:rPr>
                        <a:t>109 395 280 Kč</a:t>
                      </a:r>
                      <a:endParaRPr lang="cs-CZ" sz="12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200" u="none" strike="noStrike">
                          <a:effectLst/>
                        </a:rPr>
                        <a:t>83 944 468 Kč</a:t>
                      </a:r>
                      <a:endParaRPr lang="cs-CZ" sz="12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200" u="none" strike="noStrike" dirty="0">
                          <a:effectLst/>
                        </a:rPr>
                        <a:t>25 450 812 Kč</a:t>
                      </a:r>
                      <a:endParaRPr lang="cs-CZ" sz="12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393158334"/>
                  </a:ext>
                </a:extLst>
              </a:tr>
            </a:tbl>
          </a:graphicData>
        </a:graphic>
      </p:graphicFrame>
    </p:spTree>
  </p:cSld>
  <p:clrMapOvr>
    <a:masterClrMapping/>
  </p:clrMapOvr>
  <p:transition>
    <p:zoom dir="in"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Nadpis 1">
            <a:extLst>
              <a:ext uri="{FF2B5EF4-FFF2-40B4-BE49-F238E27FC236}">
                <a16:creationId xmlns:a16="http://schemas.microsoft.com/office/drawing/2014/main" id="{E35FF90F-3E27-D115-D95A-917CD5C2C27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s-CZ" altLang="cs-CZ"/>
              <a:t>Operační program Zaměstnanost plus – příklady podpořených projektů  </a:t>
            </a:r>
          </a:p>
        </p:txBody>
      </p:sp>
      <p:sp>
        <p:nvSpPr>
          <p:cNvPr id="13315" name="Zástupný obsah 2">
            <a:extLst>
              <a:ext uri="{FF2B5EF4-FFF2-40B4-BE49-F238E27FC236}">
                <a16:creationId xmlns:a16="http://schemas.microsoft.com/office/drawing/2014/main" id="{1BB29F05-E8B5-1AF3-2CA1-7E48AB6CF952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1233488" y="1165225"/>
            <a:ext cx="6794500" cy="4525963"/>
          </a:xfrm>
        </p:spPr>
        <p:txBody>
          <a:bodyPr/>
          <a:lstStyle/>
          <a:p>
            <a:pPr algn="just"/>
            <a:endParaRPr lang="cs-CZ" altLang="cs-CZ">
              <a:solidFill>
                <a:srgbClr val="92D050"/>
              </a:solidFill>
            </a:endParaRPr>
          </a:p>
          <a:p>
            <a:pPr algn="just"/>
            <a:endParaRPr lang="cs-CZ" altLang="cs-CZ">
              <a:solidFill>
                <a:srgbClr val="92D050"/>
              </a:solidFill>
            </a:endParaRPr>
          </a:p>
          <a:p>
            <a:endParaRPr lang="cs-CZ" altLang="cs-CZ"/>
          </a:p>
        </p:txBody>
      </p:sp>
      <p:graphicFrame>
        <p:nvGraphicFramePr>
          <p:cNvPr id="2" name="Zástupný obsah 6">
            <a:extLst>
              <a:ext uri="{FF2B5EF4-FFF2-40B4-BE49-F238E27FC236}">
                <a16:creationId xmlns:a16="http://schemas.microsoft.com/office/drawing/2014/main" id="{D78DDBF8-0BDE-8E69-E583-F24CA24CCCBA}"/>
              </a:ext>
            </a:extLst>
          </p:cNvPr>
          <p:cNvGraphicFramePr>
            <a:graphicFrameLocks/>
          </p:cNvGraphicFramePr>
          <p:nvPr/>
        </p:nvGraphicFramePr>
        <p:xfrm>
          <a:off x="323850" y="1165225"/>
          <a:ext cx="7993063" cy="5661024"/>
        </p:xfrm>
        <a:graphic>
          <a:graphicData uri="http://schemas.openxmlformats.org/drawingml/2006/table">
            <a:tbl>
              <a:tblPr firstRow="1" bandRow="1">
                <a:tableStyleId>{B301B821-A1FF-4177-AEE7-76D212191A09}</a:tableStyleId>
              </a:tblPr>
              <a:tblGrid>
                <a:gridCol w="122416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9234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4019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1220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22416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99074">
                <a:tc>
                  <a:txBody>
                    <a:bodyPr/>
                    <a:lstStyle/>
                    <a:p>
                      <a:pPr algn="ctr" fontAlgn="t"/>
                      <a:r>
                        <a:rPr lang="cs-CZ" sz="1000" b="1" u="none" strike="noStrike" kern="1200" dirty="0">
                          <a:solidFill>
                            <a:schemeClr val="bg1"/>
                          </a:solidFill>
                          <a:effectLst/>
                        </a:rPr>
                        <a:t>Oblast </a:t>
                      </a:r>
                    </a:p>
                  </a:txBody>
                  <a:tcPr marL="68570" marR="68570" marT="34291" marB="34291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000" b="1" u="none" strike="noStrike" kern="1200" dirty="0">
                          <a:solidFill>
                            <a:schemeClr val="bg1"/>
                          </a:solidFill>
                          <a:effectLst/>
                        </a:rPr>
                        <a:t>Název projektu </a:t>
                      </a:r>
                      <a:endParaRPr lang="cs-CZ" sz="1000" b="1" i="0" u="none" strike="noStrike" kern="1200" dirty="0">
                        <a:solidFill>
                          <a:schemeClr val="bg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cs-CZ" sz="1000" b="1" u="none" strike="noStrike" kern="1200" dirty="0">
                          <a:solidFill>
                            <a:schemeClr val="bg1"/>
                          </a:solidFill>
                          <a:effectLst/>
                        </a:rPr>
                        <a:t>Realizátor </a:t>
                      </a:r>
                      <a:endParaRPr lang="cs-CZ" sz="1000" b="1" i="0" u="none" strike="noStrike" kern="1200" dirty="0">
                        <a:solidFill>
                          <a:schemeClr val="bg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cs-CZ" sz="1000" b="1" u="none" strike="noStrike" kern="1200" dirty="0">
                          <a:solidFill>
                            <a:schemeClr val="bg1"/>
                          </a:solidFill>
                          <a:effectLst/>
                        </a:rPr>
                        <a:t>Doba realizace </a:t>
                      </a:r>
                      <a:endParaRPr lang="cs-CZ" sz="1000" b="1" i="0" u="none" strike="noStrike" kern="1200" dirty="0">
                        <a:solidFill>
                          <a:schemeClr val="bg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cs-CZ" sz="1000" b="1" u="none" strike="noStrike" kern="1200" dirty="0">
                          <a:solidFill>
                            <a:schemeClr val="bg1"/>
                          </a:solidFill>
                          <a:effectLst/>
                        </a:rPr>
                        <a:t>Výše dotace </a:t>
                      </a:r>
                      <a:endParaRPr lang="cs-CZ" sz="1000" b="1" i="0" u="none" strike="noStrike" kern="1200" dirty="0">
                        <a:solidFill>
                          <a:schemeClr val="bg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4720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000" b="1" u="none" strike="noStrike" kern="1200" dirty="0">
                          <a:solidFill>
                            <a:schemeClr val="tx1"/>
                          </a:solidFill>
                          <a:effectLst/>
                        </a:rPr>
                        <a:t>Zdravotně sociální pomezí </a:t>
                      </a:r>
                    </a:p>
                  </a:txBody>
                  <a:tcPr marL="91431" marR="91431" marT="45729" marB="45729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000" b="1" u="none" strike="noStrike" kern="1200" dirty="0">
                          <a:solidFill>
                            <a:schemeClr val="tx1"/>
                          </a:solidFill>
                          <a:effectLst/>
                          <a:sym typeface="Arial"/>
                        </a:rPr>
                        <a:t>Podpora plánování rozvoje integrované zdravotní a sociální péče – KRAPL </a:t>
                      </a:r>
                    </a:p>
                    <a:p>
                      <a:pPr algn="ctr"/>
                      <a:endParaRPr lang="cs-CZ" sz="1000" dirty="0"/>
                    </a:p>
                  </a:txBody>
                  <a:tcPr marL="91431" marR="91431" marT="45729" marB="45729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000" dirty="0"/>
                        <a:t>Ministerstvo zdravotnictví </a:t>
                      </a:r>
                    </a:p>
                  </a:txBody>
                  <a:tcPr marL="91431" marR="91431" marT="45729" marB="45729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000" dirty="0"/>
                        <a:t>1.8.2023 – 31.7.2026</a:t>
                      </a:r>
                    </a:p>
                    <a:p>
                      <a:pPr algn="ctr"/>
                      <a:endParaRPr lang="cs-CZ" sz="1000" dirty="0"/>
                    </a:p>
                  </a:txBody>
                  <a:tcPr marL="91431" marR="91431" marT="45729" marB="45729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000" dirty="0"/>
                        <a:t>24 273 600 Kč </a:t>
                      </a:r>
                    </a:p>
                    <a:p>
                      <a:pPr algn="ctr"/>
                      <a:endParaRPr lang="cs-CZ" sz="1000" dirty="0"/>
                    </a:p>
                  </a:txBody>
                  <a:tcPr marL="91431" marR="91431" marT="45729" marB="45729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48748"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cs-CZ" sz="1000" b="1" i="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29" marR="91429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cs-CZ" sz="1000" b="1" dirty="0"/>
                        <a:t>Standardizace paliativní péče v České republice </a:t>
                      </a:r>
                    </a:p>
                  </a:txBody>
                  <a:tcPr marL="91431" marR="91431" marT="45729" marB="45729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000" dirty="0"/>
                        <a:t>Ministerstvo zdravotnictví </a:t>
                      </a:r>
                    </a:p>
                    <a:p>
                      <a:pPr algn="ctr"/>
                      <a:endParaRPr lang="cs-CZ" sz="1000" dirty="0"/>
                    </a:p>
                  </a:txBody>
                  <a:tcPr marL="91431" marR="91431" marT="45729" marB="45729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000" dirty="0"/>
                        <a:t>1.5.2024 – 30.4.2027</a:t>
                      </a:r>
                    </a:p>
                    <a:p>
                      <a:pPr algn="ctr"/>
                      <a:endParaRPr lang="cs-CZ" sz="1000" dirty="0"/>
                    </a:p>
                  </a:txBody>
                  <a:tcPr marL="91431" marR="91431" marT="45729" marB="45729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000" dirty="0"/>
                        <a:t>24 171 600 Kč</a:t>
                      </a:r>
                    </a:p>
                  </a:txBody>
                  <a:tcPr marL="91431" marR="91431" marT="45729" marB="45729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471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000" b="1" u="none" strike="noStrike" kern="1200" dirty="0">
                          <a:solidFill>
                            <a:schemeClr val="tx1"/>
                          </a:solidFill>
                          <a:effectLst/>
                        </a:rPr>
                        <a:t>Podpora péče a prevence v oblasti duševního zdraví </a:t>
                      </a:r>
                    </a:p>
                  </a:txBody>
                  <a:tcPr marL="91431" marR="91431" marT="45729" marB="45729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cs-CZ" sz="1000" b="1" dirty="0"/>
                        <a:t>Rozšíření systému Triple P - Programu pozitivního rodičovství v rámci České republiky </a:t>
                      </a:r>
                    </a:p>
                  </a:txBody>
                  <a:tcPr marL="91431" marR="91431" marT="45729" marB="45729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000" dirty="0"/>
                        <a:t>Ministerstvo zdravotnictví </a:t>
                      </a:r>
                    </a:p>
                    <a:p>
                      <a:pPr algn="ctr"/>
                      <a:endParaRPr lang="cs-CZ" sz="1000" dirty="0"/>
                    </a:p>
                  </a:txBody>
                  <a:tcPr marL="91431" marR="91431" marT="45729" marB="45729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000" dirty="0"/>
                        <a:t>1.4.2024 – 31.3.2027</a:t>
                      </a:r>
                    </a:p>
                  </a:txBody>
                  <a:tcPr marL="91431" marR="91431" marT="45729" marB="45729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000" dirty="0"/>
                        <a:t>35 198 912 Kč </a:t>
                      </a:r>
                    </a:p>
                  </a:txBody>
                  <a:tcPr marL="91431" marR="91431" marT="45729" marB="45729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48748"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cs-CZ" sz="1000" b="1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29" marR="91429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cs-CZ" sz="1000" b="1" dirty="0"/>
                        <a:t>Rozvoj akutní psychiatrické péče </a:t>
                      </a:r>
                    </a:p>
                  </a:txBody>
                  <a:tcPr marL="91431" marR="91431" marT="45729" marB="45729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cs-CZ" sz="1000" dirty="0"/>
                        <a:t>Ministerstvo zdravotnictví </a:t>
                      </a:r>
                    </a:p>
                    <a:p>
                      <a:pPr marL="0" marR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endParaRPr lang="cs-CZ" sz="1000" b="1" dirty="0"/>
                    </a:p>
                  </a:txBody>
                  <a:tcPr marL="91431" marR="91431" marT="45729" marB="45729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000" dirty="0"/>
                        <a:t>1.9.2024 – 31.8.2027</a:t>
                      </a:r>
                    </a:p>
                  </a:txBody>
                  <a:tcPr marL="91431" marR="91431" marT="45729" marB="45729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000" dirty="0"/>
                        <a:t>51 063 986 Kč </a:t>
                      </a:r>
                    </a:p>
                  </a:txBody>
                  <a:tcPr marL="91431" marR="91431" marT="45729" marB="45729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471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000" b="1" u="none" strike="noStrike" kern="1200" dirty="0">
                          <a:solidFill>
                            <a:schemeClr val="tx1"/>
                          </a:solidFill>
                          <a:effectLst/>
                        </a:rPr>
                        <a:t>Prevence </a:t>
                      </a:r>
                      <a:endParaRPr lang="cs-CZ" sz="1000" b="1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1" marR="91431" marT="45729" marB="45729" anchor="ctr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cs-CZ" sz="1000" b="1" kern="1200" noProof="0" dirty="0">
                          <a:solidFill>
                            <a:schemeClr val="dk1"/>
                          </a:solidFill>
                        </a:rPr>
                        <a:t>Národní program prevence obezity dětí BE FIT 24</a:t>
                      </a:r>
                      <a:endParaRPr lang="cs-CZ" sz="1000" b="1" kern="1200" noProof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1" marR="91431" marT="45729" marB="45729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000" dirty="0"/>
                        <a:t>Ústav zdravotnických informací a statistiky ČR</a:t>
                      </a:r>
                    </a:p>
                  </a:txBody>
                  <a:tcPr marL="91431" marR="91431" marT="45729" marB="45729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000" dirty="0"/>
                        <a:t>1.1.2024 – 31.12.2026</a:t>
                      </a:r>
                    </a:p>
                  </a:txBody>
                  <a:tcPr marL="91431" marR="91431" marT="45729" marB="45729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000" dirty="0"/>
                        <a:t>13 390 560 Kč </a:t>
                      </a:r>
                    </a:p>
                  </a:txBody>
                  <a:tcPr marL="91431" marR="91431" marT="45729" marB="45729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647202"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cs-CZ" sz="1000" b="1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29" marR="91429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cs-CZ" sz="1000" b="1" dirty="0"/>
                        <a:t>Časný záchyt malnutrice u onkologických pacientů a osob nad</a:t>
                      </a:r>
                    </a:p>
                    <a:p>
                      <a:pPr algn="l"/>
                      <a:r>
                        <a:rPr lang="cs-CZ" sz="1000" b="1" dirty="0"/>
                        <a:t>65 let</a:t>
                      </a:r>
                    </a:p>
                  </a:txBody>
                  <a:tcPr marL="91431" marR="91431" marT="45729" marB="45729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cs-CZ" sz="1000" dirty="0"/>
                        <a:t>Ústav zdravotnických informací a statistiky ČR</a:t>
                      </a:r>
                    </a:p>
                    <a:p>
                      <a:pPr marL="0" marR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endParaRPr lang="cs-CZ" sz="1000" dirty="0"/>
                    </a:p>
                  </a:txBody>
                  <a:tcPr marL="91431" marR="91431" marT="45729" marB="45729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000" dirty="0"/>
                        <a:t>1.4.2023 – 31.3.2026 </a:t>
                      </a:r>
                    </a:p>
                  </a:txBody>
                  <a:tcPr marL="91431" marR="91431" marT="45729" marB="45729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000" dirty="0"/>
                        <a:t>12 985 920 Kč </a:t>
                      </a:r>
                    </a:p>
                  </a:txBody>
                  <a:tcPr marL="91431" marR="91431" marT="45729" marB="45729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64720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000" b="1" u="none" strike="noStrike" kern="1200" dirty="0">
                          <a:solidFill>
                            <a:schemeClr val="tx1"/>
                          </a:solidFill>
                          <a:effectLst/>
                        </a:rPr>
                        <a:t>Vzdělávání a personální stabilizace pracovníků </a:t>
                      </a:r>
                      <a:endParaRPr lang="cs-CZ" sz="1000" b="1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1" marR="91431" marT="45729" marB="45729" anchor="ctr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cs-CZ" sz="1000" b="1" kern="1200" dirty="0">
                          <a:solidFill>
                            <a:schemeClr val="dk1"/>
                          </a:solidFill>
                        </a:rPr>
                        <a:t>Jazyková a odborná příprava zdravotnických pracovníků ze</a:t>
                      </a:r>
                    </a:p>
                    <a:p>
                      <a:pPr marL="0" algn="l" defTabSz="914400" rtl="0" eaLnBrk="1" latinLnBrk="0" hangingPunct="1"/>
                      <a:r>
                        <a:rPr lang="cs-CZ" sz="1000" b="1" kern="1200" dirty="0">
                          <a:solidFill>
                            <a:schemeClr val="dk1"/>
                          </a:solidFill>
                        </a:rPr>
                        <a:t>zahraničí 1</a:t>
                      </a:r>
                      <a:endParaRPr lang="cs-CZ" sz="10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1" marR="91431" marT="45729" marB="45729" anchor="ctr"/>
                </a:tc>
                <a:tc>
                  <a:txBody>
                    <a:bodyPr/>
                    <a:lstStyle/>
                    <a:p>
                      <a:pPr marL="0" marR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cs-CZ" sz="1000" b="0" dirty="0"/>
                        <a:t>Institut postgraduálního vzdělávání ve zdravotnictví</a:t>
                      </a:r>
                    </a:p>
                  </a:txBody>
                  <a:tcPr marL="91431" marR="91431" marT="45729" marB="45729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000" b="0" dirty="0"/>
                        <a:t>1.5.2023 – 31.10.2025</a:t>
                      </a:r>
                    </a:p>
                  </a:txBody>
                  <a:tcPr marL="91431" marR="91431" marT="45729" marB="45729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000" b="0" dirty="0"/>
                        <a:t>54 168 956 Kč</a:t>
                      </a:r>
                    </a:p>
                  </a:txBody>
                  <a:tcPr marL="91431" marR="91431" marT="45729" marB="45729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928596"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cs-CZ" sz="1000" b="1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29" marR="91429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cs-CZ" sz="1000" b="1" kern="1200" dirty="0">
                          <a:solidFill>
                            <a:schemeClr val="dk1"/>
                          </a:solidFill>
                        </a:rPr>
                        <a:t>Supervize a kompetence všeobecných sester, dětských sester a</a:t>
                      </a:r>
                    </a:p>
                    <a:p>
                      <a:pPr marL="0" algn="l" defTabSz="914400" rtl="0" eaLnBrk="1" latinLnBrk="0" hangingPunct="1"/>
                      <a:r>
                        <a:rPr lang="cs-CZ" sz="1000" b="1" kern="1200" dirty="0">
                          <a:solidFill>
                            <a:schemeClr val="dk1"/>
                          </a:solidFill>
                        </a:rPr>
                        <a:t>porodních asistentek a dalších nelékařských zdravotnických</a:t>
                      </a:r>
                    </a:p>
                    <a:p>
                      <a:pPr marL="0" algn="l" defTabSz="914400" rtl="0" eaLnBrk="1" latinLnBrk="0" hangingPunct="1"/>
                      <a:r>
                        <a:rPr lang="cs-CZ" sz="1000" b="1" kern="1200" dirty="0">
                          <a:solidFill>
                            <a:schemeClr val="dk1"/>
                          </a:solidFill>
                        </a:rPr>
                        <a:t>pracovníků</a:t>
                      </a:r>
                      <a:endParaRPr lang="cs-CZ" sz="10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1" marR="91431" marT="45729" marB="45729" anchor="ctr"/>
                </a:tc>
                <a:tc>
                  <a:txBody>
                    <a:bodyPr/>
                    <a:lstStyle/>
                    <a:p>
                      <a:pPr marL="0" marR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cs-CZ" sz="1000" b="0" dirty="0"/>
                        <a:t>Národní centrum ošetřovatelství a nelékařských zdravotnických oborů</a:t>
                      </a:r>
                    </a:p>
                  </a:txBody>
                  <a:tcPr marL="91431" marR="91431" marT="45729" marB="45729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000" b="0" dirty="0"/>
                        <a:t>1.2.2024 – 31.7.2027</a:t>
                      </a:r>
                    </a:p>
                  </a:txBody>
                  <a:tcPr marL="91431" marR="91431" marT="45729" marB="45729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000" b="0" dirty="0"/>
                        <a:t>34 463 791 Kč</a:t>
                      </a:r>
                    </a:p>
                  </a:txBody>
                  <a:tcPr marL="91431" marR="91431" marT="45729" marB="45729"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</p:spTree>
  </p:cSld>
  <p:clrMapOvr>
    <a:masterClrMapping/>
  </p:clrMapOvr>
  <p:transition>
    <p:zoom dir="in"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Nadpis 1">
            <a:extLst>
              <a:ext uri="{FF2B5EF4-FFF2-40B4-BE49-F238E27FC236}">
                <a16:creationId xmlns:a16="http://schemas.microsoft.com/office/drawing/2014/main" id="{1F058A8F-CB78-46C6-7F3E-FA7278A622D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s-CZ" altLang="cs-CZ" dirty="0"/>
              <a:t>Operační program Zaměstnanost plus – další výzvy </a:t>
            </a:r>
          </a:p>
        </p:txBody>
      </p:sp>
      <p:sp>
        <p:nvSpPr>
          <p:cNvPr id="12291" name="Zástupný obsah 2">
            <a:extLst>
              <a:ext uri="{FF2B5EF4-FFF2-40B4-BE49-F238E27FC236}">
                <a16:creationId xmlns:a16="http://schemas.microsoft.com/office/drawing/2014/main" id="{B7E340E4-09CE-93F7-8BC9-86BDF6DE2B44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467544" y="1165225"/>
            <a:ext cx="8136904" cy="4525963"/>
          </a:xfrm>
        </p:spPr>
        <p:txBody>
          <a:bodyPr/>
          <a:lstStyle/>
          <a:p>
            <a:pPr algn="just"/>
            <a:endParaRPr lang="cs-CZ" altLang="cs-CZ" sz="1800" dirty="0">
              <a:solidFill>
                <a:srgbClr val="92D050"/>
              </a:solidFill>
            </a:endParaRPr>
          </a:p>
          <a:p>
            <a:pPr algn="just">
              <a:buFont typeface="Arial" panose="020B0604020202020204" pitchFamily="34" charset="0"/>
              <a:buChar char="•"/>
            </a:pPr>
            <a:r>
              <a:rPr lang="cs-CZ" i="0" dirty="0">
                <a:solidFill>
                  <a:srgbClr val="92D050"/>
                </a:solidFill>
                <a:effectLst/>
              </a:rPr>
              <a:t>Výzva č. 60 </a:t>
            </a:r>
            <a:r>
              <a:rPr lang="cs-CZ" i="0" dirty="0">
                <a:effectLst/>
              </a:rPr>
              <a:t>Zkvalitnění zdravotních služeb – vzdělávání zdravotnických pracovníků (2) </a:t>
            </a:r>
          </a:p>
          <a:p>
            <a:pPr lvl="1" algn="just">
              <a:buFont typeface="Arial" panose="020B0604020202020204" pitchFamily="34" charset="0"/>
              <a:buChar char="•"/>
            </a:pPr>
            <a:r>
              <a:rPr lang="cs-CZ" b="0" i="0" dirty="0">
                <a:solidFill>
                  <a:srgbClr val="084A8B"/>
                </a:solidFill>
                <a:effectLst/>
              </a:rPr>
              <a:t>datum vyhlášení: 24.9.2024, příjem žádostí: do 31.3.2025</a:t>
            </a:r>
          </a:p>
          <a:p>
            <a:pPr lvl="1" algn="just">
              <a:buFont typeface="Arial" panose="020B0604020202020204" pitchFamily="34" charset="0"/>
              <a:buChar char="•"/>
            </a:pPr>
            <a:r>
              <a:rPr lang="cs-CZ" dirty="0">
                <a:solidFill>
                  <a:srgbClr val="084A8B"/>
                </a:solidFill>
              </a:rPr>
              <a:t>a</a:t>
            </a:r>
            <a:r>
              <a:rPr lang="cs-CZ" b="0" i="0" dirty="0">
                <a:solidFill>
                  <a:srgbClr val="084A8B"/>
                </a:solidFill>
                <a:effectLst/>
              </a:rPr>
              <a:t>lokace 150 mil. Kč pro jediného žadatele IPVZ 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cs-CZ" b="0" i="0" dirty="0">
                <a:solidFill>
                  <a:srgbClr val="084A8B"/>
                </a:solidFill>
                <a:effectLst/>
              </a:rPr>
              <a:t> </a:t>
            </a:r>
            <a:r>
              <a:rPr lang="cs-CZ" i="0" dirty="0">
                <a:solidFill>
                  <a:srgbClr val="92D050"/>
                </a:solidFill>
                <a:effectLst/>
              </a:rPr>
              <a:t>Výzva č. 102 </a:t>
            </a:r>
            <a:r>
              <a:rPr lang="cs-CZ" i="0" dirty="0">
                <a:solidFill>
                  <a:srgbClr val="084A8B"/>
                </a:solidFill>
                <a:effectLst/>
              </a:rPr>
              <a:t>Zkvalitnění zdravotních služeb - systémová opatření</a:t>
            </a:r>
          </a:p>
          <a:p>
            <a:pPr lvl="1" algn="just">
              <a:buFont typeface="Arial" panose="020B0604020202020204" pitchFamily="34" charset="0"/>
              <a:buChar char="•"/>
            </a:pPr>
            <a:r>
              <a:rPr lang="cs-CZ" b="0" i="0" dirty="0">
                <a:solidFill>
                  <a:srgbClr val="084A8B"/>
                </a:solidFill>
                <a:effectLst/>
              </a:rPr>
              <a:t>předpokládané datum vyhlášení: začátek ledna 2025, příjem žádostí: do začátku června 2025</a:t>
            </a:r>
          </a:p>
          <a:p>
            <a:pPr lvl="1" algn="just">
              <a:buFont typeface="Arial" panose="020B0604020202020204" pitchFamily="34" charset="0"/>
              <a:buChar char="•"/>
            </a:pPr>
            <a:r>
              <a:rPr lang="cs-CZ" dirty="0">
                <a:solidFill>
                  <a:srgbClr val="084A8B"/>
                </a:solidFill>
              </a:rPr>
              <a:t>a</a:t>
            </a:r>
            <a:r>
              <a:rPr lang="cs-CZ" b="0" i="0" dirty="0">
                <a:solidFill>
                  <a:srgbClr val="084A8B"/>
                </a:solidFill>
                <a:effectLst/>
              </a:rPr>
              <a:t>lokace 380 mil. Kč pro MZ, ÚZIS, NCO NZO a VFN </a:t>
            </a:r>
          </a:p>
          <a:p>
            <a:pPr marL="542925" lvl="1" indent="0" algn="just"/>
            <a:endParaRPr lang="cs-CZ" b="0" i="0" dirty="0">
              <a:solidFill>
                <a:srgbClr val="084A8B"/>
              </a:solidFill>
              <a:effectLst/>
            </a:endParaRPr>
          </a:p>
          <a:p>
            <a:pPr algn="just">
              <a:buFont typeface="Arial" panose="020B0604020202020204" pitchFamily="34" charset="0"/>
              <a:buChar char="•"/>
            </a:pPr>
            <a:endParaRPr lang="cs-CZ" b="0" i="0" dirty="0">
              <a:solidFill>
                <a:srgbClr val="084A8B"/>
              </a:solidFill>
              <a:effectLst/>
            </a:endParaRPr>
          </a:p>
          <a:p>
            <a:pPr algn="just">
              <a:buFont typeface="Arial" panose="020B0604020202020204" pitchFamily="34" charset="0"/>
              <a:buChar char="•"/>
            </a:pPr>
            <a:endParaRPr lang="cs-CZ" altLang="cs-CZ" dirty="0"/>
          </a:p>
        </p:txBody>
      </p:sp>
      <p:pic>
        <p:nvPicPr>
          <p:cNvPr id="12292" name="Obrázek 2">
            <a:extLst>
              <a:ext uri="{FF2B5EF4-FFF2-40B4-BE49-F238E27FC236}">
                <a16:creationId xmlns:a16="http://schemas.microsoft.com/office/drawing/2014/main" id="{962AA8CF-658A-F02D-F2AD-FC00373EC12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8175" y="5876925"/>
            <a:ext cx="6183313" cy="852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53484200"/>
      </p:ext>
    </p:extLst>
  </p:cSld>
  <p:clrMapOvr>
    <a:masterClrMapping/>
  </p:clrMapOvr>
  <p:transition>
    <p:zoom dir="in"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Nadpis 1">
            <a:extLst>
              <a:ext uri="{FF2B5EF4-FFF2-40B4-BE49-F238E27FC236}">
                <a16:creationId xmlns:a16="http://schemas.microsoft.com/office/drawing/2014/main" id="{1F058A8F-CB78-46C6-7F3E-FA7278A622D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s-CZ" altLang="cs-CZ" dirty="0"/>
              <a:t>Operační program Zaměstnanost plus – další výzvy </a:t>
            </a:r>
          </a:p>
        </p:txBody>
      </p:sp>
      <p:sp>
        <p:nvSpPr>
          <p:cNvPr id="12291" name="Zástupný obsah 2">
            <a:extLst>
              <a:ext uri="{FF2B5EF4-FFF2-40B4-BE49-F238E27FC236}">
                <a16:creationId xmlns:a16="http://schemas.microsoft.com/office/drawing/2014/main" id="{B7E340E4-09CE-93F7-8BC9-86BDF6DE2B44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467544" y="1165225"/>
            <a:ext cx="8136904" cy="4525963"/>
          </a:xfrm>
        </p:spPr>
        <p:txBody>
          <a:bodyPr/>
          <a:lstStyle/>
          <a:p>
            <a:pPr marL="0" indent="0" algn="just"/>
            <a:endParaRPr lang="cs-CZ" b="0" i="0" dirty="0">
              <a:solidFill>
                <a:srgbClr val="084A8B"/>
              </a:solidFill>
              <a:effectLst/>
            </a:endParaRPr>
          </a:p>
          <a:p>
            <a:pPr algn="just">
              <a:buFont typeface="Arial" panose="020B0604020202020204" pitchFamily="34" charset="0"/>
              <a:buChar char="•"/>
            </a:pPr>
            <a:r>
              <a:rPr lang="cs-CZ" b="0" i="0" dirty="0">
                <a:solidFill>
                  <a:srgbClr val="084A8B"/>
                </a:solidFill>
                <a:effectLst/>
              </a:rPr>
              <a:t> </a:t>
            </a:r>
            <a:r>
              <a:rPr lang="cs-CZ" i="0" dirty="0">
                <a:solidFill>
                  <a:srgbClr val="92D050"/>
                </a:solidFill>
                <a:effectLst/>
              </a:rPr>
              <a:t>Výzva č. 103 </a:t>
            </a:r>
            <a:r>
              <a:rPr lang="cs-CZ" i="0" dirty="0">
                <a:solidFill>
                  <a:srgbClr val="084A8B"/>
                </a:solidFill>
                <a:effectLst/>
              </a:rPr>
              <a:t>Podpora rozvoje služeb v oblasti duševního zdraví</a:t>
            </a:r>
          </a:p>
          <a:p>
            <a:pPr lvl="1" algn="just">
              <a:buFont typeface="Arial" panose="020B0604020202020204" pitchFamily="34" charset="0"/>
              <a:buChar char="•"/>
            </a:pPr>
            <a:r>
              <a:rPr lang="cs-CZ" b="0" i="0" dirty="0">
                <a:solidFill>
                  <a:srgbClr val="084A8B"/>
                </a:solidFill>
                <a:effectLst/>
              </a:rPr>
              <a:t>1. otevřená výzva v oblasti zdravotnictví v </a:t>
            </a:r>
            <a:r>
              <a:rPr lang="cs-CZ" b="0" i="0" dirty="0" err="1">
                <a:solidFill>
                  <a:srgbClr val="084A8B"/>
                </a:solidFill>
                <a:effectLst/>
              </a:rPr>
              <a:t>OPZplus</a:t>
            </a:r>
            <a:endParaRPr lang="cs-CZ" b="0" i="0" dirty="0">
              <a:solidFill>
                <a:srgbClr val="084A8B"/>
              </a:solidFill>
              <a:effectLst/>
            </a:endParaRPr>
          </a:p>
          <a:p>
            <a:pPr lvl="1" algn="just">
              <a:buFont typeface="Arial" panose="020B0604020202020204" pitchFamily="34" charset="0"/>
              <a:buChar char="•"/>
            </a:pPr>
            <a:r>
              <a:rPr lang="cs-CZ" b="0" i="0" dirty="0">
                <a:solidFill>
                  <a:srgbClr val="084A8B"/>
                </a:solidFill>
                <a:effectLst/>
              </a:rPr>
              <a:t>předpokládané datum vyhlášení: začátek </a:t>
            </a:r>
            <a:r>
              <a:rPr lang="cs-CZ" dirty="0">
                <a:solidFill>
                  <a:srgbClr val="084A8B"/>
                </a:solidFill>
              </a:rPr>
              <a:t>června</a:t>
            </a:r>
            <a:r>
              <a:rPr lang="cs-CZ" b="0" i="0" dirty="0">
                <a:solidFill>
                  <a:srgbClr val="084A8B"/>
                </a:solidFill>
                <a:effectLst/>
              </a:rPr>
              <a:t> 2025, příjem žádostí: do </a:t>
            </a:r>
            <a:r>
              <a:rPr lang="cs-CZ" dirty="0">
                <a:solidFill>
                  <a:srgbClr val="084A8B"/>
                </a:solidFill>
              </a:rPr>
              <a:t>října</a:t>
            </a:r>
            <a:r>
              <a:rPr lang="cs-CZ" b="0" i="0" dirty="0">
                <a:solidFill>
                  <a:srgbClr val="084A8B"/>
                </a:solidFill>
                <a:effectLst/>
              </a:rPr>
              <a:t> 2025</a:t>
            </a:r>
          </a:p>
          <a:p>
            <a:pPr lvl="1" algn="just">
              <a:buFont typeface="Arial" panose="020B0604020202020204" pitchFamily="34" charset="0"/>
              <a:buChar char="•"/>
            </a:pPr>
            <a:r>
              <a:rPr lang="cs-CZ" dirty="0">
                <a:solidFill>
                  <a:srgbClr val="084A8B"/>
                </a:solidFill>
              </a:rPr>
              <a:t>a</a:t>
            </a:r>
            <a:r>
              <a:rPr lang="cs-CZ" b="0" i="0" dirty="0">
                <a:solidFill>
                  <a:srgbClr val="084A8B"/>
                </a:solidFill>
                <a:effectLst/>
              </a:rPr>
              <a:t>lokace </a:t>
            </a:r>
            <a:r>
              <a:rPr lang="cs-CZ" dirty="0">
                <a:solidFill>
                  <a:srgbClr val="084A8B"/>
                </a:solidFill>
              </a:rPr>
              <a:t>200</a:t>
            </a:r>
            <a:r>
              <a:rPr lang="cs-CZ" b="0" i="0" dirty="0">
                <a:solidFill>
                  <a:srgbClr val="084A8B"/>
                </a:solidFill>
                <a:effectLst/>
              </a:rPr>
              <a:t> mil. Kč pro poskytovatele zdravotních služeb v oblasti duševního zdraví </a:t>
            </a:r>
          </a:p>
          <a:p>
            <a:pPr lvl="1" algn="just">
              <a:buFont typeface="Arial" panose="020B0604020202020204" pitchFamily="34" charset="0"/>
              <a:buChar char="•"/>
            </a:pPr>
            <a:r>
              <a:rPr lang="cs-CZ" b="0" i="0" dirty="0">
                <a:solidFill>
                  <a:srgbClr val="084A8B"/>
                </a:solidFill>
                <a:effectLst/>
              </a:rPr>
              <a:t>Aktivity: </a:t>
            </a:r>
          </a:p>
          <a:p>
            <a:pPr lvl="2" algn="just">
              <a:buFont typeface="Arial" panose="020B0604020202020204" pitchFamily="34" charset="0"/>
              <a:buChar char="•"/>
            </a:pPr>
            <a:r>
              <a:rPr lang="cs-CZ" b="0" dirty="0">
                <a:solidFill>
                  <a:srgbClr val="084A8B"/>
                </a:solidFill>
              </a:rPr>
              <a:t>Podpora vzniku a rozvoje center duševního zdraví</a:t>
            </a:r>
          </a:p>
          <a:p>
            <a:pPr lvl="2" algn="just">
              <a:buFont typeface="Arial" panose="020B0604020202020204" pitchFamily="34" charset="0"/>
              <a:buChar char="•"/>
            </a:pPr>
            <a:r>
              <a:rPr lang="cs-CZ" b="0" i="0" dirty="0">
                <a:solidFill>
                  <a:srgbClr val="084A8B"/>
                </a:solidFill>
                <a:effectLst/>
              </a:rPr>
              <a:t>Podpora vzniku stacionářů </a:t>
            </a:r>
          </a:p>
          <a:p>
            <a:pPr lvl="2" algn="just">
              <a:buFont typeface="Arial" panose="020B0604020202020204" pitchFamily="34" charset="0"/>
              <a:buChar char="•"/>
            </a:pPr>
            <a:r>
              <a:rPr lang="cs-CZ" b="0" dirty="0">
                <a:solidFill>
                  <a:srgbClr val="084A8B"/>
                </a:solidFill>
              </a:rPr>
              <a:t>Podpora transformačního procesu v psychiatrických nemocnicích </a:t>
            </a:r>
            <a:r>
              <a:rPr lang="cs-CZ" b="0" i="0" dirty="0">
                <a:solidFill>
                  <a:srgbClr val="084A8B"/>
                </a:solidFill>
                <a:effectLst/>
              </a:rPr>
              <a:t> </a:t>
            </a:r>
          </a:p>
          <a:p>
            <a:pPr marL="542925" lvl="1" indent="0" algn="just"/>
            <a:endParaRPr lang="cs-CZ" b="0" i="0" dirty="0">
              <a:solidFill>
                <a:srgbClr val="084A8B"/>
              </a:solidFill>
              <a:effectLst/>
            </a:endParaRPr>
          </a:p>
          <a:p>
            <a:pPr algn="just">
              <a:buFont typeface="Arial" panose="020B0604020202020204" pitchFamily="34" charset="0"/>
              <a:buChar char="•"/>
            </a:pPr>
            <a:endParaRPr lang="cs-CZ" b="0" i="0" dirty="0">
              <a:solidFill>
                <a:srgbClr val="084A8B"/>
              </a:solidFill>
              <a:effectLst/>
            </a:endParaRPr>
          </a:p>
          <a:p>
            <a:pPr algn="just">
              <a:buFont typeface="Arial" panose="020B0604020202020204" pitchFamily="34" charset="0"/>
              <a:buChar char="•"/>
            </a:pPr>
            <a:endParaRPr lang="cs-CZ" altLang="cs-CZ" dirty="0"/>
          </a:p>
        </p:txBody>
      </p:sp>
      <p:pic>
        <p:nvPicPr>
          <p:cNvPr id="12292" name="Obrázek 2">
            <a:extLst>
              <a:ext uri="{FF2B5EF4-FFF2-40B4-BE49-F238E27FC236}">
                <a16:creationId xmlns:a16="http://schemas.microsoft.com/office/drawing/2014/main" id="{962AA8CF-658A-F02D-F2AD-FC00373EC12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8175" y="5876925"/>
            <a:ext cx="6183313" cy="852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2568912"/>
      </p:ext>
    </p:extLst>
  </p:cSld>
  <p:clrMapOvr>
    <a:masterClrMapping/>
  </p:clrMapOvr>
  <p:transition>
    <p:zoom dir="in"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B9660F6A-50D3-DA67-2D58-D0E622FD51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DALŠÍ NÁSTROJE 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63097D16-63E0-67E0-6755-7003AB47091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buFont typeface="Arial" panose="020B0604020202020204" pitchFamily="34" charset="0"/>
              <a:buChar char="•"/>
            </a:pPr>
            <a:r>
              <a:rPr lang="cs-CZ" dirty="0"/>
              <a:t>Oblast „zelených programů“ – </a:t>
            </a:r>
            <a:r>
              <a:rPr lang="cs-CZ" b="0" dirty="0"/>
              <a:t>plánujeme opět školení se zástupci Státního fondu životního prostředí </a:t>
            </a:r>
          </a:p>
          <a:p>
            <a:pPr marL="0" indent="0" algn="just"/>
            <a:endParaRPr lang="cs-CZ" b="0" dirty="0"/>
          </a:p>
          <a:p>
            <a:pPr marL="0" indent="0" algn="just"/>
            <a:endParaRPr lang="cs-CZ" b="0" dirty="0"/>
          </a:p>
          <a:p>
            <a:pPr algn="just">
              <a:buFont typeface="Arial" panose="020B0604020202020204" pitchFamily="34" charset="0"/>
              <a:buChar char="•"/>
            </a:pPr>
            <a:r>
              <a:rPr lang="cs-CZ" dirty="0"/>
              <a:t>EU4Health – </a:t>
            </a:r>
            <a:r>
              <a:rPr lang="cs-CZ" b="0" dirty="0"/>
              <a:t>posun ve schvalování pracovního programu pro rok 2025 z důvodu nové Komise, kolegové plánují následně informativní seminář pravděpodobně na leden </a:t>
            </a:r>
          </a:p>
          <a:p>
            <a:pPr algn="just">
              <a:buFont typeface="Arial" panose="020B0604020202020204" pitchFamily="34" charset="0"/>
              <a:buChar char="•"/>
            </a:pPr>
            <a:endParaRPr lang="cs-CZ" b="0" dirty="0"/>
          </a:p>
          <a:p>
            <a:pPr algn="just">
              <a:buFont typeface="Arial" panose="020B0604020202020204" pitchFamily="34" charset="0"/>
              <a:buChar char="•"/>
            </a:pPr>
            <a:r>
              <a:rPr lang="cs-CZ" dirty="0"/>
              <a:t>Program švýcarsko-české spolupráce </a:t>
            </a:r>
            <a:r>
              <a:rPr lang="cs-CZ" b="0" dirty="0"/>
              <a:t>(Druhý švýcarský příspěvek) – v tuto chvíli finišuje jednání o programu se švýcarskou stranou, v rámci zdravotnictví bude realizován program Domácí péče se dvěma předdefinovanými projekty – příjemci budou NCO NZO a ÚZIS </a:t>
            </a:r>
          </a:p>
        </p:txBody>
      </p:sp>
    </p:spTree>
    <p:extLst>
      <p:ext uri="{BB962C8B-B14F-4D97-AF65-F5344CB8AC3E}">
        <p14:creationId xmlns:p14="http://schemas.microsoft.com/office/powerpoint/2010/main" val="280496828"/>
      </p:ext>
    </p:extLst>
  </p:cSld>
  <p:clrMapOvr>
    <a:masterClrMapping/>
  </p:clrMapOvr>
  <p:transition>
    <p:zoom dir="in"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Zástupný obsah 2">
            <a:extLst>
              <a:ext uri="{FF2B5EF4-FFF2-40B4-BE49-F238E27FC236}">
                <a16:creationId xmlns:a16="http://schemas.microsoft.com/office/drawing/2014/main" id="{FE00BAE2-FE40-4154-8011-526BDDB6A6B3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algn="ctr"/>
            <a:endParaRPr lang="cs-CZ" altLang="cs-CZ" dirty="0"/>
          </a:p>
          <a:p>
            <a:pPr algn="ctr"/>
            <a:endParaRPr lang="cs-CZ" altLang="cs-CZ" dirty="0"/>
          </a:p>
          <a:p>
            <a:pPr algn="ctr"/>
            <a:endParaRPr lang="cs-CZ" altLang="cs-CZ" dirty="0"/>
          </a:p>
          <a:p>
            <a:pPr algn="ctr"/>
            <a:endParaRPr lang="cs-CZ" altLang="cs-CZ" dirty="0"/>
          </a:p>
          <a:p>
            <a:pPr algn="ctr"/>
            <a:r>
              <a:rPr lang="cs-CZ" altLang="cs-CZ" dirty="0"/>
              <a:t>DĚKUJI ZA POZORNOST!</a:t>
            </a:r>
          </a:p>
          <a:p>
            <a:pPr algn="ctr"/>
            <a:endParaRPr lang="cs-CZ" altLang="cs-CZ" dirty="0"/>
          </a:p>
          <a:p>
            <a:pPr algn="ctr"/>
            <a:r>
              <a:rPr lang="cs-CZ" altLang="cs-CZ" dirty="0"/>
              <a:t>https://projektovakancelar.mzcr.cz</a:t>
            </a:r>
          </a:p>
          <a:p>
            <a:pPr algn="ctr"/>
            <a:endParaRPr lang="cs-CZ" altLang="cs-CZ" dirty="0"/>
          </a:p>
          <a:p>
            <a:pPr algn="ctr"/>
            <a:r>
              <a:rPr lang="cs-CZ" altLang="cs-CZ" dirty="0"/>
              <a:t> </a:t>
            </a:r>
          </a:p>
        </p:txBody>
      </p:sp>
    </p:spTree>
  </p:cSld>
  <p:clrMapOvr>
    <a:masterClrMapping/>
  </p:clrMapOvr>
  <p:transition>
    <p:zoom dir="in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BEAA0172-8801-E6F2-1A3C-C8F1249E199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sz="4000" dirty="0"/>
              <a:t>Aktuality z oblasti EU fondů</a:t>
            </a:r>
            <a:br>
              <a:rPr lang="cs-CZ" altLang="cs-CZ" sz="2000" dirty="0"/>
            </a:br>
            <a:endParaRPr lang="cs-CZ" dirty="0"/>
          </a:p>
        </p:txBody>
      </p:sp>
      <p:sp>
        <p:nvSpPr>
          <p:cNvPr id="8195" name="Zástupný obsah 2">
            <a:extLst>
              <a:ext uri="{FF2B5EF4-FFF2-40B4-BE49-F238E27FC236}">
                <a16:creationId xmlns:a16="http://schemas.microsoft.com/office/drawing/2014/main" id="{4669DDBA-515A-5BE3-BF63-CB78DC46D7F1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>
              <a:defRPr/>
            </a:pPr>
            <a:endParaRPr lang="cs-CZ" altLang="cs-CZ" sz="3200" dirty="0"/>
          </a:p>
        </p:txBody>
      </p:sp>
    </p:spTree>
  </p:cSld>
  <p:clrMapOvr>
    <a:masterClrMapping/>
  </p:clrMapOvr>
  <p:transition>
    <p:zoom dir="in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Nadpis 1">
            <a:extLst>
              <a:ext uri="{FF2B5EF4-FFF2-40B4-BE49-F238E27FC236}">
                <a16:creationId xmlns:a16="http://schemas.microsoft.com/office/drawing/2014/main" id="{0A062D8C-D324-AA3B-C224-5649CD0FFE5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s-CZ" altLang="cs-CZ" dirty="0"/>
              <a:t>Programového období 2021 – 2027</a:t>
            </a:r>
            <a:br>
              <a:rPr lang="cs-CZ" altLang="cs-CZ" dirty="0"/>
            </a:br>
            <a:r>
              <a:rPr lang="cs-CZ" altLang="cs-CZ" dirty="0"/>
              <a:t>Priority MZ </a:t>
            </a:r>
          </a:p>
        </p:txBody>
      </p:sp>
      <p:sp>
        <p:nvSpPr>
          <p:cNvPr id="9219" name="Zástupný obsah 2">
            <a:extLst>
              <a:ext uri="{FF2B5EF4-FFF2-40B4-BE49-F238E27FC236}">
                <a16:creationId xmlns:a16="http://schemas.microsoft.com/office/drawing/2014/main" id="{1A55A026-CE0F-C715-787E-DDC7BB89B4EB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1233488" y="1165225"/>
            <a:ext cx="6794500" cy="4525963"/>
          </a:xfrm>
        </p:spPr>
        <p:txBody>
          <a:bodyPr/>
          <a:lstStyle/>
          <a:p>
            <a:pPr algn="just">
              <a:buFont typeface="Arial" panose="020B0604020202020204" pitchFamily="34" charset="0"/>
              <a:buChar char="•"/>
            </a:pPr>
            <a:r>
              <a:rPr lang="cs-CZ" altLang="cs-CZ">
                <a:cs typeface="Times New Roman" panose="02020603050405020304" pitchFamily="18" charset="0"/>
              </a:rPr>
              <a:t>Priority MZ vychází ze Strategického rámce rozvoje péče o zdraví v České republice do roku 2030 (usnesení vlády č. 743/2020 ze dne 13. července 2020)  </a:t>
            </a:r>
          </a:p>
          <a:p>
            <a:endParaRPr lang="cs-CZ" altLang="cs-CZ"/>
          </a:p>
        </p:txBody>
      </p:sp>
      <p:pic>
        <p:nvPicPr>
          <p:cNvPr id="9220" name="Obrázek 3">
            <a:extLst>
              <a:ext uri="{FF2B5EF4-FFF2-40B4-BE49-F238E27FC236}">
                <a16:creationId xmlns:a16="http://schemas.microsoft.com/office/drawing/2014/main" id="{B840E8D1-9105-39CC-F5BF-FA2EF43B0F2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713" y="2349500"/>
            <a:ext cx="5688012" cy="4032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zoom dir="in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Nadpis 1">
            <a:extLst>
              <a:ext uri="{FF2B5EF4-FFF2-40B4-BE49-F238E27FC236}">
                <a16:creationId xmlns:a16="http://schemas.microsoft.com/office/drawing/2014/main" id="{55435D13-A765-2179-8131-183E8BACB80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s-CZ" altLang="cs-CZ" dirty="0"/>
              <a:t>ZÁKLADNÍ SCHÉMA MOŽNOSTÍ PODPORY ZE ZDROJŮ EU    </a:t>
            </a:r>
          </a:p>
        </p:txBody>
      </p:sp>
      <p:sp>
        <p:nvSpPr>
          <p:cNvPr id="8195" name="Zástupný symbol pro obsah 2">
            <a:extLst>
              <a:ext uri="{FF2B5EF4-FFF2-40B4-BE49-F238E27FC236}">
                <a16:creationId xmlns:a16="http://schemas.microsoft.com/office/drawing/2014/main" id="{6699D520-3791-9B5F-200B-31022766D272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Wingdings" panose="05000000000000000000" pitchFamily="2" charset="2"/>
              <a:buAutoNum type="arabicPeriod"/>
              <a:defRPr/>
            </a:pPr>
            <a:r>
              <a:rPr lang="cs-CZ" altLang="cs-CZ" dirty="0"/>
              <a:t>ROLE V PROJEKTU</a:t>
            </a:r>
          </a:p>
          <a:p>
            <a:pPr marL="457200" indent="-457200">
              <a:buFont typeface="Wingdings" panose="05000000000000000000" pitchFamily="2" charset="2"/>
              <a:buAutoNum type="arabicPeriod"/>
              <a:defRPr/>
            </a:pPr>
            <a:r>
              <a:rPr lang="cs-CZ" altLang="cs-CZ" dirty="0"/>
              <a:t>METODICKÝ ÚVOD – PRAVIDLA</a:t>
            </a:r>
          </a:p>
          <a:p>
            <a:pPr marL="457200" indent="-457200">
              <a:buFont typeface="Wingdings" panose="05000000000000000000" pitchFamily="2" charset="2"/>
              <a:buAutoNum type="arabicPeriod"/>
              <a:defRPr/>
            </a:pPr>
            <a:r>
              <a:rPr lang="cs-CZ" altLang="cs-CZ" dirty="0"/>
              <a:t>KONKRÉTNÍ POSTUPY – ZAČÁTEK PROJEKTU </a:t>
            </a:r>
          </a:p>
          <a:p>
            <a:pPr marL="457200" indent="-457200">
              <a:buFont typeface="Wingdings" panose="05000000000000000000" pitchFamily="2" charset="2"/>
              <a:buAutoNum type="arabicPeriod"/>
              <a:defRPr/>
            </a:pPr>
            <a:r>
              <a:rPr lang="cs-CZ" altLang="cs-CZ" dirty="0"/>
              <a:t>KONKRÉTNÍ POSTUPY – PERSONÁLNÍ AGENDA</a:t>
            </a:r>
          </a:p>
          <a:p>
            <a:pPr marL="457200" indent="-457200">
              <a:buFont typeface="Wingdings" panose="05000000000000000000" pitchFamily="2" charset="2"/>
              <a:buAutoNum type="arabicPeriod"/>
              <a:defRPr/>
            </a:pPr>
            <a:r>
              <a:rPr lang="cs-CZ" altLang="cs-CZ" dirty="0"/>
              <a:t>KONKRÉTNÍ POSTUPY – NÁKUPY DO 50.000 Kč</a:t>
            </a:r>
          </a:p>
          <a:p>
            <a:pPr marL="457200" indent="-457200">
              <a:buFont typeface="Wingdings" panose="05000000000000000000" pitchFamily="2" charset="2"/>
              <a:buAutoNum type="arabicPeriod"/>
              <a:defRPr/>
            </a:pPr>
            <a:r>
              <a:rPr lang="cs-CZ" altLang="cs-CZ" dirty="0"/>
              <a:t>KONKRÉTNÍ POSTUPY – DALŠÍ PRAVIDELNÉ ČINNOSTI </a:t>
            </a:r>
          </a:p>
          <a:p>
            <a:pPr marL="457200" indent="-457200">
              <a:buFont typeface="Wingdings" panose="05000000000000000000" pitchFamily="2" charset="2"/>
              <a:buAutoNum type="arabicPeriod"/>
              <a:defRPr/>
            </a:pPr>
            <a:r>
              <a:rPr lang="cs-CZ" altLang="cs-CZ" dirty="0"/>
              <a:t>KONKRÉTNÍ POSTUPY – FINANČNÍ OBLAST </a:t>
            </a:r>
          </a:p>
          <a:p>
            <a:pPr marL="0" indent="0">
              <a:defRPr/>
            </a:pPr>
            <a:endParaRPr lang="cs-CZ" altLang="cs-CZ" dirty="0"/>
          </a:p>
          <a:p>
            <a:pPr marL="457200" indent="-457200">
              <a:buFont typeface="Wingdings" panose="05000000000000000000" pitchFamily="2" charset="2"/>
              <a:buAutoNum type="arabicPeriod"/>
              <a:defRPr/>
            </a:pPr>
            <a:endParaRPr lang="cs-CZ" altLang="cs-CZ" dirty="0"/>
          </a:p>
        </p:txBody>
      </p:sp>
      <p:pic>
        <p:nvPicPr>
          <p:cNvPr id="8196" name="Obrázek 2">
            <a:extLst>
              <a:ext uri="{FF2B5EF4-FFF2-40B4-BE49-F238E27FC236}">
                <a16:creationId xmlns:a16="http://schemas.microsoft.com/office/drawing/2014/main" id="{AD0F4FD0-3171-E2C0-E267-BDAA44798D7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431" r="887"/>
          <a:stretch>
            <a:fillRect/>
          </a:stretch>
        </p:blipFill>
        <p:spPr bwMode="auto">
          <a:xfrm>
            <a:off x="323850" y="1196975"/>
            <a:ext cx="8496300" cy="5565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zoom dir="in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5EEA2966-54BF-177F-A4AB-E9170ED320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altLang="cs-CZ" dirty="0"/>
              <a:t>ZÁKLADNÍ SCHÉMA MOŽNOSTÍ PODPORY ZE ZDROJŮ EU </a:t>
            </a:r>
            <a:endParaRPr lang="cs-CZ" dirty="0"/>
          </a:p>
        </p:txBody>
      </p:sp>
      <p:pic>
        <p:nvPicPr>
          <p:cNvPr id="5" name="Zástupný obsah 4">
            <a:extLst>
              <a:ext uri="{FF2B5EF4-FFF2-40B4-BE49-F238E27FC236}">
                <a16:creationId xmlns:a16="http://schemas.microsoft.com/office/drawing/2014/main" id="{EA6D3600-F305-6F6C-4D0D-EAD1A5F8587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1116404"/>
            <a:ext cx="8964488" cy="5741596"/>
          </a:xfrm>
        </p:spPr>
      </p:pic>
    </p:spTree>
    <p:extLst>
      <p:ext uri="{BB962C8B-B14F-4D97-AF65-F5344CB8AC3E}">
        <p14:creationId xmlns:p14="http://schemas.microsoft.com/office/powerpoint/2010/main" val="3522257164"/>
      </p:ext>
    </p:extLst>
  </p:cSld>
  <p:clrMapOvr>
    <a:masterClrMapping/>
  </p:clrMapOvr>
  <p:transition>
    <p:zoom dir="in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Nadpis 1">
            <a:extLst>
              <a:ext uri="{FF2B5EF4-FFF2-40B4-BE49-F238E27FC236}">
                <a16:creationId xmlns:a16="http://schemas.microsoft.com/office/drawing/2014/main" id="{A71005D1-B6B4-0EA4-7CEF-ED19D71A4D0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s-CZ" altLang="cs-CZ"/>
              <a:t>Role Ministerstva zdravotnictví v období 2021+</a:t>
            </a:r>
          </a:p>
        </p:txBody>
      </p:sp>
      <p:sp>
        <p:nvSpPr>
          <p:cNvPr id="11267" name="Zástupný obsah 2">
            <a:extLst>
              <a:ext uri="{FF2B5EF4-FFF2-40B4-BE49-F238E27FC236}">
                <a16:creationId xmlns:a16="http://schemas.microsoft.com/office/drawing/2014/main" id="{B42A4621-7873-E1C9-4D91-20CC89954D31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1233488" y="1341438"/>
            <a:ext cx="6794500" cy="5256212"/>
          </a:xfrm>
        </p:spPr>
        <p:txBody>
          <a:bodyPr/>
          <a:lstStyle/>
          <a:p>
            <a:pPr algn="just">
              <a:buFont typeface="Arial" panose="020B0604020202020204" pitchFamily="34" charset="0"/>
              <a:buChar char="•"/>
              <a:defRPr/>
            </a:pPr>
            <a:r>
              <a:rPr lang="cs-CZ" altLang="cs-CZ" dirty="0">
                <a:solidFill>
                  <a:srgbClr val="92D050"/>
                </a:solidFill>
              </a:rPr>
              <a:t>Odborný garant </a:t>
            </a:r>
            <a:r>
              <a:rPr lang="cs-CZ" altLang="cs-CZ" b="0" dirty="0"/>
              <a:t>příslušných specifických cílů Integrovaného regionálního operačního programu 2021–2027 a Operačního programu Zaměstnanost plus – příprava podkladů pro výzvy, hodnocení projektů </a:t>
            </a:r>
          </a:p>
          <a:p>
            <a:pPr algn="just">
              <a:buFont typeface="Arial" panose="020B0604020202020204" pitchFamily="34" charset="0"/>
              <a:buChar char="•"/>
              <a:defRPr/>
            </a:pPr>
            <a:r>
              <a:rPr lang="cs-CZ" altLang="cs-CZ" dirty="0">
                <a:solidFill>
                  <a:srgbClr val="92D050"/>
                </a:solidFill>
              </a:rPr>
              <a:t>Poskytovatel dotace pro příspěvkové organizace </a:t>
            </a:r>
            <a:r>
              <a:rPr lang="cs-CZ" altLang="cs-CZ" b="0" dirty="0"/>
              <a:t>v rámci všech nástrojů, pokud není zákonem umožněno poskytnout dotaci přímo – tj. poskytovatel dotace v rámci IROP </a:t>
            </a:r>
            <a:br>
              <a:rPr lang="cs-CZ" altLang="cs-CZ" b="0" dirty="0"/>
            </a:br>
            <a:r>
              <a:rPr lang="cs-CZ" altLang="cs-CZ" b="0" dirty="0"/>
              <a:t>2021–2027, OPZ+, OP ŽP, NPO komponenty zejména 1.1, 1.2, 3.3;   </a:t>
            </a:r>
          </a:p>
          <a:p>
            <a:pPr algn="just">
              <a:buFont typeface="Arial" panose="020B0604020202020204" pitchFamily="34" charset="0"/>
              <a:buChar char="•"/>
              <a:defRPr/>
            </a:pPr>
            <a:r>
              <a:rPr lang="cs-CZ" altLang="cs-CZ" dirty="0">
                <a:solidFill>
                  <a:srgbClr val="92D050"/>
                </a:solidFill>
              </a:rPr>
              <a:t>Realizátor systémových projektů resortu</a:t>
            </a:r>
            <a:r>
              <a:rPr lang="cs-CZ" altLang="cs-CZ" b="0" dirty="0">
                <a:solidFill>
                  <a:srgbClr val="92D050"/>
                </a:solidFill>
              </a:rPr>
              <a:t> </a:t>
            </a:r>
            <a:r>
              <a:rPr lang="cs-CZ" altLang="cs-CZ" b="0" dirty="0"/>
              <a:t>– v tuto chvíli realizujeme 7 systémových projektů </a:t>
            </a:r>
          </a:p>
          <a:p>
            <a:pPr algn="just">
              <a:buFont typeface="Arial" panose="020B0604020202020204" pitchFamily="34" charset="0"/>
              <a:buChar char="•"/>
              <a:defRPr/>
            </a:pPr>
            <a:r>
              <a:rPr lang="cs-CZ" altLang="cs-CZ" dirty="0">
                <a:solidFill>
                  <a:srgbClr val="92D050"/>
                </a:solidFill>
              </a:rPr>
              <a:t>Vlastník komponent 6.1 a 6.2 Národního plánu obnovy </a:t>
            </a:r>
            <a:r>
              <a:rPr lang="cs-CZ" altLang="cs-CZ" b="0" dirty="0"/>
              <a:t>– MZ je </a:t>
            </a:r>
            <a:r>
              <a:rPr lang="cs-CZ" altLang="cs-CZ" dirty="0">
                <a:solidFill>
                  <a:srgbClr val="92D050"/>
                </a:solidFill>
              </a:rPr>
              <a:t>Řídicím orgánem</a:t>
            </a:r>
            <a:r>
              <a:rPr lang="cs-CZ" altLang="cs-CZ" b="0" dirty="0"/>
              <a:t>, zajišťuje vyhlašování výzev a administraci projektů</a:t>
            </a:r>
          </a:p>
          <a:p>
            <a:pPr marL="0" indent="0" algn="just">
              <a:defRPr/>
            </a:pPr>
            <a:r>
              <a:rPr lang="cs-CZ" altLang="cs-CZ" dirty="0">
                <a:solidFill>
                  <a:srgbClr val="92D050"/>
                </a:solidFill>
              </a:rPr>
              <a:t>  </a:t>
            </a:r>
            <a:endParaRPr lang="cs-CZ" altLang="cs-CZ" dirty="0"/>
          </a:p>
        </p:txBody>
      </p:sp>
    </p:spTree>
  </p:cSld>
  <p:clrMapOvr>
    <a:masterClrMapping/>
  </p:clrMapOvr>
  <p:transition>
    <p:zoom dir="in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Nadpis 1">
            <a:extLst>
              <a:ext uri="{FF2B5EF4-FFF2-40B4-BE49-F238E27FC236}">
                <a16:creationId xmlns:a16="http://schemas.microsoft.com/office/drawing/2014/main" id="{5E0482EB-5D36-BE5C-46C0-DEA5FF9B439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s-CZ" altLang="cs-CZ"/>
              <a:t>Integrovaný regionální operační program 2021-2027</a:t>
            </a:r>
          </a:p>
        </p:txBody>
      </p:sp>
      <p:sp>
        <p:nvSpPr>
          <p:cNvPr id="10243" name="Zástupný obsah 2">
            <a:extLst>
              <a:ext uri="{FF2B5EF4-FFF2-40B4-BE49-F238E27FC236}">
                <a16:creationId xmlns:a16="http://schemas.microsoft.com/office/drawing/2014/main" id="{FA562F34-A20B-1FAF-B467-62C798B9E13C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539552" y="1196975"/>
            <a:ext cx="7992888" cy="4929188"/>
          </a:xfrm>
        </p:spPr>
        <p:txBody>
          <a:bodyPr/>
          <a:lstStyle/>
          <a:p>
            <a:pPr algn="just">
              <a:buFont typeface="Arial" panose="020B0604020202020204" pitchFamily="34" charset="0"/>
              <a:buChar char="•"/>
              <a:defRPr/>
            </a:pPr>
            <a:r>
              <a:rPr lang="cs-CZ" altLang="cs-CZ" sz="1800" dirty="0">
                <a:solidFill>
                  <a:srgbClr val="92D050"/>
                </a:solidFill>
              </a:rPr>
              <a:t>Specifický cíl 4.3: </a:t>
            </a:r>
            <a:r>
              <a:rPr lang="cs-CZ" altLang="cs-CZ" sz="1800" dirty="0"/>
              <a:t>Zajišťování rovného přístupu ke zdravotní péči a posílení odolnosti systémů zdravotní péče včetně primární péče a podpora přechodu od institucionální péče k rodinně a komunitně založené péči</a:t>
            </a:r>
          </a:p>
          <a:p>
            <a:pPr algn="just">
              <a:buFont typeface="Arial" panose="020B0604020202020204" pitchFamily="34" charset="0"/>
              <a:buChar char="•"/>
              <a:defRPr/>
            </a:pPr>
            <a:r>
              <a:rPr lang="cs-CZ" altLang="cs-CZ" sz="1800" dirty="0"/>
              <a:t>Přehled čerpání: </a:t>
            </a:r>
          </a:p>
          <a:p>
            <a:pPr algn="just">
              <a:buFont typeface="Arial" panose="020B0604020202020204" pitchFamily="34" charset="0"/>
              <a:buChar char="•"/>
              <a:defRPr/>
            </a:pPr>
            <a:endParaRPr lang="cs-CZ" altLang="cs-CZ" sz="1800" dirty="0"/>
          </a:p>
          <a:p>
            <a:pPr algn="just">
              <a:buFont typeface="Arial" panose="020B0604020202020204" pitchFamily="34" charset="0"/>
              <a:buChar char="•"/>
              <a:defRPr/>
            </a:pPr>
            <a:endParaRPr lang="cs-CZ" altLang="cs-CZ" sz="1800" dirty="0"/>
          </a:p>
          <a:p>
            <a:pPr algn="just">
              <a:buFont typeface="Arial" panose="020B0604020202020204" pitchFamily="34" charset="0"/>
              <a:buChar char="•"/>
              <a:defRPr/>
            </a:pPr>
            <a:endParaRPr lang="cs-CZ" altLang="cs-CZ" sz="1800" dirty="0"/>
          </a:p>
          <a:p>
            <a:pPr algn="just">
              <a:buFont typeface="Arial" panose="020B0604020202020204" pitchFamily="34" charset="0"/>
              <a:buChar char="•"/>
              <a:defRPr/>
            </a:pPr>
            <a:endParaRPr lang="cs-CZ" altLang="cs-CZ" sz="1800" dirty="0"/>
          </a:p>
          <a:p>
            <a:pPr algn="just">
              <a:buFont typeface="Arial" panose="020B0604020202020204" pitchFamily="34" charset="0"/>
              <a:buChar char="•"/>
              <a:defRPr/>
            </a:pPr>
            <a:endParaRPr lang="cs-CZ" altLang="cs-CZ" sz="1800" dirty="0"/>
          </a:p>
          <a:p>
            <a:pPr algn="just">
              <a:buFont typeface="Arial" panose="020B0604020202020204" pitchFamily="34" charset="0"/>
              <a:buChar char="•"/>
              <a:defRPr/>
            </a:pPr>
            <a:endParaRPr lang="cs-CZ" altLang="cs-CZ" sz="1800" dirty="0"/>
          </a:p>
          <a:p>
            <a:pPr algn="just">
              <a:buFont typeface="Arial" panose="020B0604020202020204" pitchFamily="34" charset="0"/>
              <a:buChar char="•"/>
              <a:defRPr/>
            </a:pPr>
            <a:endParaRPr lang="cs-CZ" altLang="cs-CZ" sz="1800" dirty="0"/>
          </a:p>
          <a:p>
            <a:pPr algn="just">
              <a:buFont typeface="Arial" panose="020B0604020202020204" pitchFamily="34" charset="0"/>
              <a:buChar char="•"/>
              <a:defRPr/>
            </a:pPr>
            <a:endParaRPr lang="cs-CZ" altLang="cs-CZ" sz="1800" dirty="0"/>
          </a:p>
          <a:p>
            <a:pPr algn="just">
              <a:buFont typeface="Arial" panose="020B0604020202020204" pitchFamily="34" charset="0"/>
              <a:buChar char="•"/>
              <a:defRPr/>
            </a:pPr>
            <a:endParaRPr lang="cs-CZ" altLang="cs-CZ" sz="1800" dirty="0"/>
          </a:p>
          <a:p>
            <a:pPr marL="0" indent="0" algn="just">
              <a:defRPr/>
            </a:pPr>
            <a:r>
              <a:rPr lang="cs-CZ" altLang="cs-CZ" sz="1400" dirty="0"/>
              <a:t>Data k 1.11.2024, kurz pro přepočet: 25,377 Kč/euro </a:t>
            </a:r>
          </a:p>
          <a:p>
            <a:pPr algn="just">
              <a:buFont typeface="Arial" panose="020B0604020202020204" pitchFamily="34" charset="0"/>
              <a:buChar char="•"/>
              <a:defRPr/>
            </a:pPr>
            <a:endParaRPr lang="cs-CZ" altLang="cs-CZ" sz="1800" dirty="0">
              <a:solidFill>
                <a:srgbClr val="002060"/>
              </a:solidFill>
            </a:endParaRPr>
          </a:p>
          <a:p>
            <a:pPr algn="just">
              <a:buFont typeface="Arial" panose="020B0604020202020204" pitchFamily="34" charset="0"/>
              <a:buChar char="•"/>
              <a:defRPr/>
            </a:pPr>
            <a:endParaRPr lang="cs-CZ" altLang="cs-CZ" sz="1800" dirty="0">
              <a:solidFill>
                <a:srgbClr val="002060"/>
              </a:solidFill>
            </a:endParaRPr>
          </a:p>
          <a:p>
            <a:pPr marL="0" indent="0">
              <a:defRPr/>
            </a:pPr>
            <a:endParaRPr lang="cs-CZ" altLang="cs-CZ" dirty="0">
              <a:solidFill>
                <a:srgbClr val="92D050"/>
              </a:solidFill>
            </a:endParaRPr>
          </a:p>
          <a:p>
            <a:pPr marL="0" indent="0">
              <a:defRPr/>
            </a:pPr>
            <a:endParaRPr lang="cs-CZ" altLang="cs-CZ" dirty="0"/>
          </a:p>
        </p:txBody>
      </p:sp>
      <p:pic>
        <p:nvPicPr>
          <p:cNvPr id="10244" name="Obrázek 2">
            <a:extLst>
              <a:ext uri="{FF2B5EF4-FFF2-40B4-BE49-F238E27FC236}">
                <a16:creationId xmlns:a16="http://schemas.microsoft.com/office/drawing/2014/main" id="{F17C5735-6BB8-3D72-BEA4-BCE4C1F6176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597525"/>
            <a:ext cx="9144000" cy="1057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2" name="Tabulka 1">
            <a:extLst>
              <a:ext uri="{FF2B5EF4-FFF2-40B4-BE49-F238E27FC236}">
                <a16:creationId xmlns:a16="http://schemas.microsoft.com/office/drawing/2014/main" id="{A03D4D68-3A73-4415-5D7D-79FA8029F6A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19891245"/>
              </p:ext>
            </p:extLst>
          </p:nvPr>
        </p:nvGraphicFramePr>
        <p:xfrm>
          <a:off x="2141538" y="2720181"/>
          <a:ext cx="4978400" cy="2440305"/>
        </p:xfrm>
        <a:graphic>
          <a:graphicData uri="http://schemas.openxmlformats.org/drawingml/2006/table">
            <a:tbl>
              <a:tblPr/>
              <a:tblGrid>
                <a:gridCol w="2641600">
                  <a:extLst>
                    <a:ext uri="{9D8B030D-6E8A-4147-A177-3AD203B41FA5}">
                      <a16:colId xmlns:a16="http://schemas.microsoft.com/office/drawing/2014/main" val="2727308661"/>
                    </a:ext>
                  </a:extLst>
                </a:gridCol>
                <a:gridCol w="1168400">
                  <a:extLst>
                    <a:ext uri="{9D8B030D-6E8A-4147-A177-3AD203B41FA5}">
                      <a16:colId xmlns:a16="http://schemas.microsoft.com/office/drawing/2014/main" val="1795397270"/>
                    </a:ext>
                  </a:extLst>
                </a:gridCol>
                <a:gridCol w="1168400">
                  <a:extLst>
                    <a:ext uri="{9D8B030D-6E8A-4147-A177-3AD203B41FA5}">
                      <a16:colId xmlns:a16="http://schemas.microsoft.com/office/drawing/2014/main" val="3375246033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cs-CZ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Počet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Objem příspěvku EFRR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4096241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Prostředky celkem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9 908 053 007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3563063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Vyhlášené výzvy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5 728 802 793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9714031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Podané žádosti o dotaci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2 451 308 868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23204367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Podpořené žádosti (schválené)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1 766 065 220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4710647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Žádosti v hodnocení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50 484 705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3170509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Vyřazené/odstoupené projekty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439 258 943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7069285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Náhradní projekty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195 500 000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4998681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cs-CZ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Projekty s právními akty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1 540 768 823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4770353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Projekty v realizaci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1 437 105 247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212080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Předložené žádosti o platbu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142 894 921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4403535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Schválené žádosti o platbu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142 894 921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10745119"/>
                  </a:ext>
                </a:extLst>
              </a:tr>
            </a:tbl>
          </a:graphicData>
        </a:graphic>
      </p:graphicFrame>
    </p:spTree>
  </p:cSld>
  <p:clrMapOvr>
    <a:masterClrMapping/>
  </p:clrMapOvr>
  <p:transition>
    <p:zoom dir="in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Nadpis 1">
            <a:extLst>
              <a:ext uri="{FF2B5EF4-FFF2-40B4-BE49-F238E27FC236}">
                <a16:creationId xmlns:a16="http://schemas.microsoft.com/office/drawing/2014/main" id="{D6C10579-195B-E598-B560-3B095A42664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s-CZ" altLang="cs-CZ"/>
              <a:t>Integrovaný regionální operační program 2021-2027 – výzvy </a:t>
            </a:r>
          </a:p>
        </p:txBody>
      </p:sp>
      <p:graphicFrame>
        <p:nvGraphicFramePr>
          <p:cNvPr id="7" name="Zástupný obsah 6">
            <a:extLst>
              <a:ext uri="{FF2B5EF4-FFF2-40B4-BE49-F238E27FC236}">
                <a16:creationId xmlns:a16="http://schemas.microsoft.com/office/drawing/2014/main" id="{FB05362B-1DD0-E8FE-B41A-8556BCEECAB5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827088" y="1341438"/>
          <a:ext cx="7632701" cy="5212038"/>
        </p:xfrm>
        <a:graphic>
          <a:graphicData uri="http://schemas.openxmlformats.org/drawingml/2006/table">
            <a:tbl>
              <a:tblPr firstRow="1" bandRow="1">
                <a:tableStyleId>{793D81CF-94F2-401A-BA57-92F5A7B2D0C5}</a:tableStyleId>
              </a:tblPr>
              <a:tblGrid>
                <a:gridCol w="16375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4963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1517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61517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61517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609562">
                <a:tc>
                  <a:txBody>
                    <a:bodyPr/>
                    <a:lstStyle/>
                    <a:p>
                      <a:pPr algn="ctr" fontAlgn="t"/>
                      <a:r>
                        <a:rPr lang="cs-CZ" sz="1000" b="1" u="none" strike="noStrike" kern="1200" dirty="0">
                          <a:solidFill>
                            <a:schemeClr val="bg1"/>
                          </a:solidFill>
                          <a:effectLst/>
                        </a:rPr>
                        <a:t>Výzva</a:t>
                      </a:r>
                    </a:p>
                  </a:txBody>
                  <a:tcPr marL="68569" marR="68569" marT="34282" marB="34282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000" b="1" u="none" strike="noStrike" kern="1200" dirty="0">
                          <a:solidFill>
                            <a:schemeClr val="bg1"/>
                          </a:solidFill>
                          <a:effectLst/>
                        </a:rPr>
                        <a:t>Celkem alokace (z toho EFRR)</a:t>
                      </a:r>
                      <a:endParaRPr lang="cs-CZ" sz="1000" b="1" i="0" u="none" strike="noStrike" kern="1200" dirty="0">
                        <a:solidFill>
                          <a:schemeClr val="bg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cs-CZ" sz="1000" b="1" u="none" strike="noStrike" kern="1200" dirty="0">
                          <a:solidFill>
                            <a:schemeClr val="bg1"/>
                          </a:solidFill>
                          <a:effectLst/>
                        </a:rPr>
                        <a:t>Územní</a:t>
                      </a:r>
                      <a:r>
                        <a:rPr lang="cs-CZ" sz="1000" b="1" u="none" strike="noStrike" kern="1200" baseline="0" dirty="0">
                          <a:solidFill>
                            <a:schemeClr val="bg1"/>
                          </a:solidFill>
                          <a:effectLst/>
                        </a:rPr>
                        <a:t> zaměření</a:t>
                      </a:r>
                      <a:endParaRPr lang="cs-CZ" sz="1000" b="1" i="0" u="none" strike="noStrike" kern="1200" dirty="0">
                        <a:solidFill>
                          <a:schemeClr val="bg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cs-CZ" sz="1000" b="1" u="none" strike="noStrike" kern="1200" dirty="0">
                          <a:solidFill>
                            <a:schemeClr val="bg1"/>
                          </a:solidFill>
                          <a:effectLst/>
                        </a:rPr>
                        <a:t>Počet zaregistrovaných žádostí o podporu bez nedoporučených a odstoupených projektů</a:t>
                      </a:r>
                      <a:endParaRPr lang="cs-CZ" sz="1000" b="1" i="0" u="none" strike="noStrike" kern="1200" dirty="0">
                        <a:solidFill>
                          <a:schemeClr val="bg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cs-CZ" sz="1000" b="1" u="none" strike="noStrike" kern="1200" dirty="0">
                          <a:solidFill>
                            <a:schemeClr val="bg1"/>
                          </a:solidFill>
                          <a:effectLst/>
                        </a:rPr>
                        <a:t>Naplnění alokace výzvy</a:t>
                      </a:r>
                      <a:endParaRPr lang="cs-CZ" sz="1000" b="1" i="0" u="none" strike="noStrike" kern="1200" dirty="0">
                        <a:solidFill>
                          <a:schemeClr val="bg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0099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000" b="1" u="none" strike="noStrike" kern="1200" dirty="0">
                          <a:solidFill>
                            <a:schemeClr val="tx1"/>
                          </a:solidFill>
                          <a:effectLst/>
                        </a:rPr>
                        <a:t>Podpora rozvoje a dostupnosti zdravotní následné péče</a:t>
                      </a:r>
                    </a:p>
                  </a:txBody>
                  <a:tcPr marL="91429" marR="91429" marT="45717" marB="45717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000" b="1" u="none" strike="noStrike" kern="1200" dirty="0">
                          <a:solidFill>
                            <a:srgbClr val="C00000"/>
                          </a:solidFill>
                          <a:effectLst/>
                        </a:rPr>
                        <a:t>2 678 123 503 Kč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000" b="1" u="none" strike="noStrike" kern="1200" dirty="0">
                          <a:solidFill>
                            <a:schemeClr val="tx1"/>
                          </a:solidFill>
                          <a:effectLst/>
                        </a:rPr>
                        <a:t>(2 144 486 735 Kč)</a:t>
                      </a:r>
                      <a:endParaRPr lang="cs-CZ" sz="1000" b="1" u="none" strike="noStrike" kern="1200" dirty="0">
                        <a:solidFill>
                          <a:schemeClr val="tx1"/>
                        </a:solidFill>
                        <a:effectLst/>
                        <a:sym typeface="Arial"/>
                      </a:endParaRPr>
                    </a:p>
                    <a:p>
                      <a:pPr algn="ctr"/>
                      <a:endParaRPr lang="cs-CZ" sz="1000" dirty="0"/>
                    </a:p>
                  </a:txBody>
                  <a:tcPr marL="91429" marR="91429" marT="45717" marB="45717" anchor="ctr"/>
                </a:tc>
                <a:tc>
                  <a:txBody>
                    <a:bodyPr/>
                    <a:lstStyle/>
                    <a:p>
                      <a:pPr marL="0" marR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cs-CZ" sz="1000" b="1" u="none" strike="noStrike" kern="1200" dirty="0">
                          <a:solidFill>
                            <a:schemeClr val="tx1"/>
                          </a:solidFill>
                          <a:effectLst/>
                          <a:sym typeface="Arial"/>
                        </a:rPr>
                        <a:t>Přechodové regiony</a:t>
                      </a:r>
                    </a:p>
                    <a:p>
                      <a:pPr marL="0" marR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cs-CZ" sz="1000" b="1" u="none" strike="noStrike" kern="1200" dirty="0">
                          <a:solidFill>
                            <a:schemeClr val="tx1"/>
                          </a:solidFill>
                          <a:effectLst/>
                          <a:sym typeface="Arial"/>
                        </a:rPr>
                        <a:t>Méně rozvinuté</a:t>
                      </a:r>
                      <a:r>
                        <a:rPr lang="cs-CZ" sz="1000" b="1" u="none" strike="noStrike" kern="1200" baseline="0" dirty="0">
                          <a:solidFill>
                            <a:schemeClr val="tx1"/>
                          </a:solidFill>
                          <a:effectLst/>
                          <a:sym typeface="Arial"/>
                        </a:rPr>
                        <a:t> regiony</a:t>
                      </a:r>
                      <a:endParaRPr lang="cs-CZ" sz="1000" b="1" u="none" strike="noStrike" kern="1200" dirty="0">
                        <a:solidFill>
                          <a:schemeClr val="tx1"/>
                        </a:solidFill>
                        <a:effectLst/>
                        <a:sym typeface="Arial"/>
                      </a:endParaRPr>
                    </a:p>
                    <a:p>
                      <a:pPr algn="ctr"/>
                      <a:endParaRPr lang="cs-CZ" sz="1000" dirty="0"/>
                    </a:p>
                  </a:txBody>
                  <a:tcPr marL="91429" marR="91429" marT="45717" marB="4571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000" dirty="0"/>
                        <a:t>15</a:t>
                      </a:r>
                    </a:p>
                    <a:p>
                      <a:pPr algn="ctr"/>
                      <a:r>
                        <a:rPr lang="cs-CZ" sz="1000" dirty="0"/>
                        <a:t>22</a:t>
                      </a:r>
                    </a:p>
                    <a:p>
                      <a:pPr algn="ctr"/>
                      <a:endParaRPr lang="cs-CZ" sz="1000" dirty="0"/>
                    </a:p>
                  </a:txBody>
                  <a:tcPr marL="91429" marR="91429" marT="45717" marB="4571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000" dirty="0"/>
                        <a:t>47,6 %</a:t>
                      </a:r>
                    </a:p>
                    <a:p>
                      <a:pPr algn="ctr"/>
                      <a:r>
                        <a:rPr lang="cs-CZ" sz="1000" dirty="0"/>
                        <a:t>52,9 %</a:t>
                      </a:r>
                    </a:p>
                    <a:p>
                      <a:pPr algn="ctr"/>
                      <a:endParaRPr lang="cs-CZ" sz="1000" dirty="0"/>
                    </a:p>
                  </a:txBody>
                  <a:tcPr marL="91429" marR="91429" marT="45717" marB="45717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4860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000" b="1" u="none" strike="noStrike" kern="1200" dirty="0">
                          <a:solidFill>
                            <a:schemeClr val="tx1"/>
                          </a:solidFill>
                          <a:effectLst/>
                        </a:rPr>
                        <a:t>Podpora rozvoje a dostupnosti paliativní péče </a:t>
                      </a:r>
                      <a:endParaRPr lang="cs-CZ" sz="1000" b="1" i="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29" marR="91429" marT="45717" marB="45717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000" b="1" u="none" strike="noStrike" kern="1200" dirty="0">
                          <a:solidFill>
                            <a:srgbClr val="C00000"/>
                          </a:solidFill>
                          <a:effectLst/>
                          <a:sym typeface="Arial"/>
                        </a:rPr>
                        <a:t>355 285 990 Kč  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000" b="1" u="none" strike="noStrike" kern="1200" dirty="0">
                          <a:solidFill>
                            <a:schemeClr val="tx1"/>
                          </a:solidFill>
                          <a:effectLst/>
                          <a:sym typeface="Arial"/>
                        </a:rPr>
                        <a:t>(280 459 662 Kč)</a:t>
                      </a:r>
                    </a:p>
                    <a:p>
                      <a:pPr algn="ctr"/>
                      <a:endParaRPr lang="cs-CZ" sz="1000" dirty="0"/>
                    </a:p>
                  </a:txBody>
                  <a:tcPr marL="91429" marR="91429" marT="45717" marB="45717" anchor="ctr"/>
                </a:tc>
                <a:tc>
                  <a:txBody>
                    <a:bodyPr/>
                    <a:lstStyle/>
                    <a:p>
                      <a:pPr marL="0" marR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cs-CZ" sz="1000" b="1" u="none" strike="noStrike" kern="1200" dirty="0">
                          <a:solidFill>
                            <a:schemeClr val="tx1"/>
                          </a:solidFill>
                          <a:effectLst/>
                          <a:sym typeface="Arial"/>
                        </a:rPr>
                        <a:t>Přechodové regiony</a:t>
                      </a:r>
                    </a:p>
                    <a:p>
                      <a:pPr marL="0" marR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cs-CZ" sz="1000" b="1" u="none" strike="noStrike" kern="1200" dirty="0">
                          <a:solidFill>
                            <a:schemeClr val="tx1"/>
                          </a:solidFill>
                          <a:effectLst/>
                          <a:sym typeface="Arial"/>
                        </a:rPr>
                        <a:t>Méně rozvinuté</a:t>
                      </a:r>
                      <a:r>
                        <a:rPr lang="cs-CZ" sz="1000" b="1" u="none" strike="noStrike" kern="1200" baseline="0" dirty="0">
                          <a:solidFill>
                            <a:schemeClr val="tx1"/>
                          </a:solidFill>
                          <a:effectLst/>
                          <a:sym typeface="Arial"/>
                        </a:rPr>
                        <a:t> regiony</a:t>
                      </a:r>
                      <a:endParaRPr lang="cs-CZ" sz="1000" b="1" u="none" strike="noStrike" kern="1200" dirty="0">
                        <a:solidFill>
                          <a:schemeClr val="tx1"/>
                        </a:solidFill>
                        <a:effectLst/>
                        <a:sym typeface="Arial"/>
                      </a:endParaRPr>
                    </a:p>
                    <a:p>
                      <a:pPr algn="ctr"/>
                      <a:endParaRPr lang="cs-CZ" sz="1000" dirty="0"/>
                    </a:p>
                  </a:txBody>
                  <a:tcPr marL="91429" marR="91429" marT="45717" marB="4571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000" dirty="0"/>
                        <a:t>12</a:t>
                      </a:r>
                    </a:p>
                    <a:p>
                      <a:pPr algn="ctr"/>
                      <a:r>
                        <a:rPr lang="cs-CZ" sz="1000" dirty="0"/>
                        <a:t>14</a:t>
                      </a:r>
                    </a:p>
                    <a:p>
                      <a:pPr algn="ctr"/>
                      <a:endParaRPr lang="cs-CZ" sz="1000" dirty="0"/>
                    </a:p>
                  </a:txBody>
                  <a:tcPr marL="91429" marR="91429" marT="45717" marB="4571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000" dirty="0"/>
                        <a:t>29,5 % </a:t>
                      </a:r>
                    </a:p>
                    <a:p>
                      <a:pPr algn="ctr"/>
                      <a:r>
                        <a:rPr lang="cs-CZ" sz="1000" dirty="0"/>
                        <a:t>25,5 % </a:t>
                      </a:r>
                    </a:p>
                    <a:p>
                      <a:pPr algn="ctr"/>
                      <a:endParaRPr lang="cs-CZ" sz="1000" dirty="0"/>
                    </a:p>
                  </a:txBody>
                  <a:tcPr marL="91429" marR="91429" marT="45717" marB="45717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533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000" b="1" u="none" strike="noStrike" kern="1200" dirty="0">
                          <a:solidFill>
                            <a:schemeClr val="tx1"/>
                          </a:solidFill>
                          <a:effectLst/>
                        </a:rPr>
                        <a:t>Podpora rozvoje a dostupnosti akutní a specializované lůžkové psychiatrické  péče </a:t>
                      </a:r>
                      <a:endParaRPr lang="cs-CZ" sz="1000" b="1" u="none" strike="noStrike" kern="1200" dirty="0">
                        <a:solidFill>
                          <a:srgbClr val="C00000"/>
                        </a:solidFill>
                        <a:effectLst/>
                      </a:endParaRPr>
                    </a:p>
                  </a:txBody>
                  <a:tcPr marL="91429" marR="91429" marT="45717" marB="45717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cs-CZ" sz="1000" b="1" u="none" strike="noStrike" kern="1200" dirty="0">
                        <a:solidFill>
                          <a:srgbClr val="C00000"/>
                        </a:solidFill>
                        <a:effectLst/>
                        <a:sym typeface="Arial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000" b="1" u="none" strike="noStrike" kern="1200" dirty="0">
                          <a:solidFill>
                            <a:srgbClr val="C00000"/>
                          </a:solidFill>
                          <a:effectLst/>
                          <a:sym typeface="Arial"/>
                        </a:rPr>
                        <a:t>1 449 186 460 Kč 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000" b="1" u="none" strike="noStrike" kern="1200" dirty="0">
                          <a:solidFill>
                            <a:schemeClr val="tx1"/>
                          </a:solidFill>
                          <a:effectLst/>
                          <a:sym typeface="Arial"/>
                        </a:rPr>
                        <a:t>(1 144 465 333 Kč) </a:t>
                      </a:r>
                    </a:p>
                    <a:p>
                      <a:pPr algn="ctr"/>
                      <a:endParaRPr lang="cs-CZ" sz="1000" dirty="0"/>
                    </a:p>
                  </a:txBody>
                  <a:tcPr marL="91429" marR="91429" marT="45717" marB="45717" anchor="ctr"/>
                </a:tc>
                <a:tc>
                  <a:txBody>
                    <a:bodyPr/>
                    <a:lstStyle/>
                    <a:p>
                      <a:pPr marL="0" marR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endParaRPr lang="cs-CZ" sz="1000" b="1" u="none" strike="noStrike" kern="1200" dirty="0">
                        <a:solidFill>
                          <a:schemeClr val="tx1"/>
                        </a:solidFill>
                        <a:effectLst/>
                        <a:sym typeface="Arial"/>
                      </a:endParaRPr>
                    </a:p>
                    <a:p>
                      <a:pPr marL="0" marR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cs-CZ" sz="1000" b="1" u="none" strike="noStrike" kern="1200" dirty="0">
                          <a:solidFill>
                            <a:schemeClr val="tx1"/>
                          </a:solidFill>
                          <a:effectLst/>
                          <a:sym typeface="Arial"/>
                        </a:rPr>
                        <a:t>Přechodové regiony</a:t>
                      </a:r>
                    </a:p>
                    <a:p>
                      <a:pPr marL="0" marR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cs-CZ" sz="1000" b="1" u="none" strike="noStrike" kern="1200" dirty="0">
                          <a:solidFill>
                            <a:schemeClr val="tx1"/>
                          </a:solidFill>
                          <a:effectLst/>
                          <a:sym typeface="Arial"/>
                        </a:rPr>
                        <a:t>Méně rozvinuté</a:t>
                      </a:r>
                      <a:r>
                        <a:rPr lang="cs-CZ" sz="1000" b="1" u="none" strike="noStrike" kern="1200" baseline="0" dirty="0">
                          <a:solidFill>
                            <a:schemeClr val="tx1"/>
                          </a:solidFill>
                          <a:effectLst/>
                          <a:sym typeface="Arial"/>
                        </a:rPr>
                        <a:t> regiony</a:t>
                      </a:r>
                      <a:endParaRPr lang="cs-CZ" sz="1000" b="1" u="none" strike="noStrike" kern="1200" dirty="0">
                        <a:solidFill>
                          <a:schemeClr val="tx1"/>
                        </a:solidFill>
                        <a:effectLst/>
                        <a:sym typeface="Arial"/>
                      </a:endParaRPr>
                    </a:p>
                    <a:p>
                      <a:pPr algn="ctr"/>
                      <a:endParaRPr lang="cs-CZ" sz="1000" dirty="0"/>
                    </a:p>
                  </a:txBody>
                  <a:tcPr marL="91429" marR="91429" marT="45717" marB="4571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000" dirty="0"/>
                        <a:t>3</a:t>
                      </a:r>
                    </a:p>
                    <a:p>
                      <a:pPr algn="ctr"/>
                      <a:r>
                        <a:rPr lang="cs-CZ" sz="1000" dirty="0"/>
                        <a:t>7</a:t>
                      </a:r>
                    </a:p>
                  </a:txBody>
                  <a:tcPr marL="91429" marR="91429" marT="45717" marB="4571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000" dirty="0"/>
                        <a:t>45,7 %</a:t>
                      </a:r>
                    </a:p>
                    <a:p>
                      <a:pPr algn="ctr"/>
                      <a:r>
                        <a:rPr lang="cs-CZ" sz="1000" dirty="0"/>
                        <a:t>86,7 % </a:t>
                      </a:r>
                    </a:p>
                  </a:txBody>
                  <a:tcPr marL="91429" marR="91429" marT="45717" marB="45717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4860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000" b="1" u="none" strike="noStrike" kern="1200" dirty="0">
                          <a:solidFill>
                            <a:schemeClr val="tx1"/>
                          </a:solidFill>
                          <a:effectLst/>
                        </a:rPr>
                        <a:t>Podpora vzniku základní sítě infekčních klinik a oddělení</a:t>
                      </a:r>
                      <a:endParaRPr lang="cs-CZ" sz="1000" b="1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29" marR="91429" marT="45717" marB="4571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000" b="1" dirty="0">
                          <a:solidFill>
                            <a:srgbClr val="C00000"/>
                          </a:solidFill>
                        </a:rPr>
                        <a:t>2 363 443 306 Kč </a:t>
                      </a:r>
                    </a:p>
                    <a:p>
                      <a:pPr algn="ctr"/>
                      <a:r>
                        <a:rPr lang="cs-CZ" sz="1000" b="1" dirty="0"/>
                        <a:t>(1 837 163 813 Kč)  </a:t>
                      </a:r>
                    </a:p>
                  </a:txBody>
                  <a:tcPr marL="91429" marR="91429" marT="45717" marB="45717" anchor="ctr"/>
                </a:tc>
                <a:tc>
                  <a:txBody>
                    <a:bodyPr/>
                    <a:lstStyle/>
                    <a:p>
                      <a:pPr marL="0" marR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cs-CZ" sz="1000" b="1" u="none" strike="noStrike" kern="1200" dirty="0">
                          <a:solidFill>
                            <a:schemeClr val="tx1"/>
                          </a:solidFill>
                          <a:effectLst/>
                          <a:sym typeface="Arial"/>
                        </a:rPr>
                        <a:t>Přechodové regiony</a:t>
                      </a:r>
                    </a:p>
                    <a:p>
                      <a:pPr marL="0" marR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cs-CZ" sz="1000" b="1" u="none" strike="noStrike" kern="1200" dirty="0">
                          <a:solidFill>
                            <a:schemeClr val="tx1"/>
                          </a:solidFill>
                          <a:effectLst/>
                          <a:sym typeface="Arial"/>
                        </a:rPr>
                        <a:t>Méně rozvinuté</a:t>
                      </a:r>
                      <a:r>
                        <a:rPr lang="cs-CZ" sz="1000" b="1" u="none" strike="noStrike" kern="1200" baseline="0" dirty="0">
                          <a:solidFill>
                            <a:schemeClr val="tx1"/>
                          </a:solidFill>
                          <a:effectLst/>
                          <a:sym typeface="Arial"/>
                        </a:rPr>
                        <a:t> regiony</a:t>
                      </a:r>
                      <a:endParaRPr lang="cs-CZ" sz="1000" b="1" u="none" strike="noStrike" kern="1200" dirty="0">
                        <a:solidFill>
                          <a:schemeClr val="tx1"/>
                        </a:solidFill>
                        <a:effectLst/>
                        <a:sym typeface="Arial"/>
                      </a:endParaRPr>
                    </a:p>
                    <a:p>
                      <a:pPr algn="ctr"/>
                      <a:r>
                        <a:rPr lang="cs-CZ" sz="1000" b="1" dirty="0"/>
                        <a:t>ČR</a:t>
                      </a:r>
                    </a:p>
                  </a:txBody>
                  <a:tcPr marL="91429" marR="91429" marT="45717" marB="4571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000" dirty="0"/>
                        <a:t>0</a:t>
                      </a:r>
                    </a:p>
                  </a:txBody>
                  <a:tcPr marL="91429" marR="91429" marT="45717" marB="4571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000" dirty="0"/>
                        <a:t>0 % </a:t>
                      </a:r>
                    </a:p>
                  </a:txBody>
                  <a:tcPr marL="91429" marR="91429" marT="45717" marB="45717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70099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00" b="1" u="none" strike="noStrike" kern="1200" dirty="0">
                          <a:solidFill>
                            <a:schemeClr val="tx1"/>
                          </a:solidFill>
                          <a:effectLst/>
                        </a:rPr>
                        <a:t>Podpora rozvoje a dostupnosti komunitní psychiatrické péče</a:t>
                      </a:r>
                      <a:endParaRPr lang="cs-CZ" sz="1000" b="1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29" marR="91429" marT="45717" marB="45717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cs-CZ" sz="1000" b="1" kern="1200" dirty="0">
                          <a:solidFill>
                            <a:srgbClr val="C00000"/>
                          </a:solidFill>
                        </a:rPr>
                        <a:t>178 199 150 Kč </a:t>
                      </a:r>
                    </a:p>
                    <a:p>
                      <a:pPr marL="0" algn="ctr" defTabSz="914400" rtl="0" eaLnBrk="1" latinLnBrk="0" hangingPunct="1"/>
                      <a:r>
                        <a:rPr lang="cs-CZ" sz="1000" b="1" kern="1200" dirty="0">
                          <a:solidFill>
                            <a:schemeClr val="dk1"/>
                          </a:solidFill>
                        </a:rPr>
                        <a:t>(141 378 986 Kč)</a:t>
                      </a:r>
                      <a:endParaRPr lang="cs-CZ" sz="10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29" marR="91429" marT="45717" marB="45717" anchor="ctr"/>
                </a:tc>
                <a:tc>
                  <a:txBody>
                    <a:bodyPr/>
                    <a:lstStyle/>
                    <a:p>
                      <a:pPr marL="0" marR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endParaRPr lang="cs-CZ" sz="1000" b="1" u="none" strike="noStrike" kern="1200" dirty="0">
                        <a:solidFill>
                          <a:schemeClr val="tx1"/>
                        </a:solidFill>
                        <a:effectLst/>
                        <a:sym typeface="Arial"/>
                      </a:endParaRPr>
                    </a:p>
                    <a:p>
                      <a:pPr marL="0" marR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cs-CZ" sz="1000" b="1" u="none" strike="noStrike" kern="1200" dirty="0">
                          <a:solidFill>
                            <a:schemeClr val="tx1"/>
                          </a:solidFill>
                          <a:effectLst/>
                          <a:sym typeface="Arial"/>
                        </a:rPr>
                        <a:t>Přechodové regiony</a:t>
                      </a:r>
                    </a:p>
                    <a:p>
                      <a:pPr marL="0" marR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cs-CZ" sz="1000" b="1" u="none" strike="noStrike" kern="1200" dirty="0">
                          <a:solidFill>
                            <a:schemeClr val="tx1"/>
                          </a:solidFill>
                          <a:effectLst/>
                          <a:sym typeface="Arial"/>
                        </a:rPr>
                        <a:t>Méně rozvinuté</a:t>
                      </a:r>
                      <a:r>
                        <a:rPr lang="cs-CZ" sz="1000" b="1" u="none" strike="noStrike" kern="1200" baseline="0" dirty="0">
                          <a:solidFill>
                            <a:schemeClr val="tx1"/>
                          </a:solidFill>
                          <a:effectLst/>
                          <a:sym typeface="Arial"/>
                        </a:rPr>
                        <a:t> regiony</a:t>
                      </a:r>
                      <a:endParaRPr lang="cs-CZ" sz="1000" b="1" u="none" strike="noStrike" kern="1200" dirty="0">
                        <a:solidFill>
                          <a:schemeClr val="tx1"/>
                        </a:solidFill>
                        <a:effectLst/>
                        <a:sym typeface="Arial"/>
                      </a:endParaRPr>
                    </a:p>
                    <a:p>
                      <a:pPr algn="ctr"/>
                      <a:endParaRPr lang="cs-CZ" sz="1000" dirty="0"/>
                    </a:p>
                  </a:txBody>
                  <a:tcPr marL="91429" marR="91429" marT="45717" marB="4571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000" dirty="0"/>
                        <a:t>1</a:t>
                      </a:r>
                    </a:p>
                    <a:p>
                      <a:pPr algn="ctr"/>
                      <a:r>
                        <a:rPr lang="cs-CZ" sz="1000" dirty="0"/>
                        <a:t>2 </a:t>
                      </a:r>
                    </a:p>
                  </a:txBody>
                  <a:tcPr marL="91429" marR="91429" marT="45717" marB="4571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000" dirty="0"/>
                        <a:t>14,9 %</a:t>
                      </a:r>
                    </a:p>
                    <a:p>
                      <a:pPr algn="ctr"/>
                      <a:r>
                        <a:rPr lang="cs-CZ" sz="1000" dirty="0"/>
                        <a:t>27,0 % </a:t>
                      </a:r>
                    </a:p>
                  </a:txBody>
                  <a:tcPr marL="91429" marR="91429" marT="45717" marB="45717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70099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000" b="1" u="none" strike="noStrike" kern="1200" dirty="0">
                          <a:solidFill>
                            <a:schemeClr val="tx1"/>
                          </a:solidFill>
                          <a:effectLst/>
                        </a:rPr>
                        <a:t>Podpora ochrany veřejného zdraví </a:t>
                      </a:r>
                      <a:endParaRPr lang="cs-CZ" sz="1000" b="1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29" marR="91429" marT="45717" marB="4571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000" b="1" dirty="0">
                          <a:solidFill>
                            <a:srgbClr val="C00000"/>
                          </a:solidFill>
                        </a:rPr>
                        <a:t>282 499 508 Kč </a:t>
                      </a:r>
                    </a:p>
                    <a:p>
                      <a:pPr algn="ctr"/>
                      <a:r>
                        <a:rPr lang="cs-CZ" sz="1000" b="1" dirty="0"/>
                        <a:t>(210 848 264 Kč) </a:t>
                      </a:r>
                    </a:p>
                  </a:txBody>
                  <a:tcPr marL="91429" marR="91429" marT="45717" marB="45717" anchor="ctr"/>
                </a:tc>
                <a:tc>
                  <a:txBody>
                    <a:bodyPr/>
                    <a:lstStyle/>
                    <a:p>
                      <a:pPr marL="0" marR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cs-CZ" sz="1000" b="1" u="none" strike="noStrike" kern="1200" dirty="0">
                          <a:solidFill>
                            <a:schemeClr val="tx1"/>
                          </a:solidFill>
                          <a:effectLst/>
                          <a:sym typeface="Arial"/>
                        </a:rPr>
                        <a:t>Přechodové regiony</a:t>
                      </a:r>
                    </a:p>
                    <a:p>
                      <a:pPr marL="0" marR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cs-CZ" sz="1000" b="1" u="none" strike="noStrike" kern="1200" dirty="0">
                          <a:solidFill>
                            <a:schemeClr val="tx1"/>
                          </a:solidFill>
                          <a:effectLst/>
                          <a:sym typeface="Arial"/>
                        </a:rPr>
                        <a:t>Méně rozvinuté</a:t>
                      </a:r>
                      <a:r>
                        <a:rPr lang="cs-CZ" sz="1000" b="1" u="none" strike="noStrike" kern="1200" baseline="0" dirty="0">
                          <a:solidFill>
                            <a:schemeClr val="tx1"/>
                          </a:solidFill>
                          <a:effectLst/>
                          <a:sym typeface="Arial"/>
                        </a:rPr>
                        <a:t> regiony</a:t>
                      </a:r>
                      <a:endParaRPr lang="cs-CZ" sz="1000" b="1" u="none" strike="noStrike" kern="1200" dirty="0">
                        <a:solidFill>
                          <a:schemeClr val="tx1"/>
                        </a:solidFill>
                        <a:effectLst/>
                        <a:sym typeface="Arial"/>
                      </a:endParaRPr>
                    </a:p>
                    <a:p>
                      <a:pPr algn="ctr"/>
                      <a:r>
                        <a:rPr lang="cs-CZ" sz="1000" b="1" dirty="0"/>
                        <a:t>ČR </a:t>
                      </a:r>
                      <a:endParaRPr lang="cs-CZ" sz="1000" dirty="0"/>
                    </a:p>
                  </a:txBody>
                  <a:tcPr marL="91429" marR="91429" marT="45717" marB="4571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000" dirty="0"/>
                        <a:t>31.10. zahájen příjem žádostí </a:t>
                      </a:r>
                    </a:p>
                  </a:txBody>
                  <a:tcPr marL="91429" marR="91429" marT="45717" marB="45717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cs-CZ" sz="1000" dirty="0"/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000" dirty="0"/>
                        <a:t>31.10. zahájen příjem žádostí </a:t>
                      </a:r>
                    </a:p>
                    <a:p>
                      <a:pPr algn="ctr"/>
                      <a:endParaRPr lang="cs-CZ" sz="1000" dirty="0"/>
                    </a:p>
                  </a:txBody>
                  <a:tcPr marL="91429" marR="91429" marT="45717" marB="45717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54860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000" b="1" u="none" strike="noStrike" kern="1200" dirty="0">
                          <a:solidFill>
                            <a:schemeClr val="tx1"/>
                          </a:solidFill>
                          <a:effectLst/>
                        </a:rPr>
                        <a:t>Vznik a modernizace urgentních příjmů</a:t>
                      </a:r>
                      <a:endParaRPr lang="cs-CZ" sz="1000" b="1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29" marR="91429" marT="45717" marB="45717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cs-CZ" sz="1000" b="1" kern="1200" dirty="0">
                          <a:solidFill>
                            <a:srgbClr val="C00000"/>
                          </a:solidFill>
                        </a:rPr>
                        <a:t>5 003 153 585 Kč </a:t>
                      </a:r>
                    </a:p>
                    <a:p>
                      <a:pPr marL="0" algn="ctr" defTabSz="914400" rtl="0" eaLnBrk="1" latinLnBrk="0" hangingPunct="1"/>
                      <a:r>
                        <a:rPr lang="cs-CZ" sz="1000" b="1" kern="1200" dirty="0">
                          <a:solidFill>
                            <a:schemeClr val="dk1"/>
                          </a:solidFill>
                        </a:rPr>
                        <a:t>(3 836 839 279 Kč)</a:t>
                      </a:r>
                      <a:endParaRPr lang="cs-CZ" sz="10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29" marR="91429" marT="45717" marB="45717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cs-CZ" sz="1000" b="1" u="none" strike="noStrike" kern="1200" dirty="0">
                          <a:solidFill>
                            <a:schemeClr val="tx1"/>
                          </a:solidFill>
                          <a:effectLst/>
                          <a:sym typeface="Arial"/>
                        </a:rPr>
                        <a:t>Přechodové regiony</a:t>
                      </a:r>
                    </a:p>
                    <a:p>
                      <a:pPr marL="0" marR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cs-CZ" sz="1000" b="1" u="none" strike="noStrike" kern="1200" dirty="0">
                          <a:solidFill>
                            <a:schemeClr val="tx1"/>
                          </a:solidFill>
                          <a:effectLst/>
                          <a:sym typeface="Arial"/>
                        </a:rPr>
                        <a:t>Méně rozvinuté</a:t>
                      </a:r>
                      <a:r>
                        <a:rPr lang="cs-CZ" sz="1000" b="1" u="none" strike="noStrike" kern="1200" baseline="0" dirty="0">
                          <a:solidFill>
                            <a:schemeClr val="tx1"/>
                          </a:solidFill>
                          <a:effectLst/>
                          <a:sym typeface="Arial"/>
                        </a:rPr>
                        <a:t> regiony</a:t>
                      </a:r>
                      <a:endParaRPr lang="cs-CZ" sz="1000" b="1" u="none" strike="noStrike" kern="1200" dirty="0">
                        <a:solidFill>
                          <a:schemeClr val="tx1"/>
                        </a:solidFill>
                        <a:effectLst/>
                        <a:sym typeface="Arial"/>
                      </a:endParaRPr>
                    </a:p>
                    <a:p>
                      <a:pPr algn="ctr"/>
                      <a:r>
                        <a:rPr lang="cs-CZ" sz="1000" b="1" dirty="0"/>
                        <a:t>ČR </a:t>
                      </a:r>
                    </a:p>
                  </a:txBody>
                  <a:tcPr marL="91429" marR="91429" marT="45717" marB="45717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000" b="1" dirty="0"/>
                        <a:t>K vyhlášení v prosinci 2024</a:t>
                      </a:r>
                    </a:p>
                  </a:txBody>
                  <a:tcPr marL="91429" marR="91429" marT="45717" marB="45717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cs-CZ" sz="1000" b="1" dirty="0"/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000" b="1" dirty="0"/>
                        <a:t>K vyhlášení v prosinci 2024</a:t>
                      </a:r>
                    </a:p>
                    <a:p>
                      <a:pPr algn="ctr"/>
                      <a:endParaRPr lang="cs-CZ" sz="1000" b="1" dirty="0"/>
                    </a:p>
                  </a:txBody>
                  <a:tcPr marL="91429" marR="91429" marT="45717" marB="45717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</p:spTree>
  </p:cSld>
  <p:clrMapOvr>
    <a:masterClrMapping/>
  </p:clrMapOvr>
  <p:transition>
    <p:zoom dir="in"/>
  </p:transition>
</p:sld>
</file>

<file path=ppt/theme/theme1.xml><?xml version="1.0" encoding="utf-8"?>
<a:theme xmlns:a="http://schemas.openxmlformats.org/drawingml/2006/main" name="sablona_prezentace">
  <a:themeElements>
    <a:clrScheme name="sablona_prezentace 1">
      <a:dk1>
        <a:srgbClr val="003D61"/>
      </a:dk1>
      <a:lt1>
        <a:srgbClr val="FFFFFF"/>
      </a:lt1>
      <a:dk2>
        <a:srgbClr val="FFFFFF"/>
      </a:dk2>
      <a:lt2>
        <a:srgbClr val="858585"/>
      </a:lt2>
      <a:accent1>
        <a:srgbClr val="FDBB30"/>
      </a:accent1>
      <a:accent2>
        <a:srgbClr val="C2CD23"/>
      </a:accent2>
      <a:accent3>
        <a:srgbClr val="FFFFFF"/>
      </a:accent3>
      <a:accent4>
        <a:srgbClr val="003352"/>
      </a:accent4>
      <a:accent5>
        <a:srgbClr val="FEDAAD"/>
      </a:accent5>
      <a:accent6>
        <a:srgbClr val="B0BA1F"/>
      </a:accent6>
      <a:hlink>
        <a:srgbClr val="003D61"/>
      </a:hlink>
      <a:folHlink>
        <a:srgbClr val="858585"/>
      </a:folHlink>
    </a:clrScheme>
    <a:fontScheme name="sablona_prezentace">
      <a:majorFont>
        <a:latin typeface="GillSans"/>
        <a:ea typeface=""/>
        <a:cs typeface=""/>
      </a:majorFont>
      <a:minorFont>
        <a:latin typeface="GillSans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ablona_prezentace 1">
        <a:dk1>
          <a:srgbClr val="003D61"/>
        </a:dk1>
        <a:lt1>
          <a:srgbClr val="FFFFFF"/>
        </a:lt1>
        <a:dk2>
          <a:srgbClr val="FFFFFF"/>
        </a:dk2>
        <a:lt2>
          <a:srgbClr val="858585"/>
        </a:lt2>
        <a:accent1>
          <a:srgbClr val="FDBB30"/>
        </a:accent1>
        <a:accent2>
          <a:srgbClr val="C2CD23"/>
        </a:accent2>
        <a:accent3>
          <a:srgbClr val="FFFFFF"/>
        </a:accent3>
        <a:accent4>
          <a:srgbClr val="003352"/>
        </a:accent4>
        <a:accent5>
          <a:srgbClr val="FEDAAD"/>
        </a:accent5>
        <a:accent6>
          <a:srgbClr val="B0BA1F"/>
        </a:accent6>
        <a:hlink>
          <a:srgbClr val="003D61"/>
        </a:hlink>
        <a:folHlink>
          <a:srgbClr val="858585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sablona_prezentace">
  <a:themeElements>
    <a:clrScheme name="1_sablona_prezentace 1">
      <a:dk1>
        <a:srgbClr val="003D61"/>
      </a:dk1>
      <a:lt1>
        <a:srgbClr val="FFFFFF"/>
      </a:lt1>
      <a:dk2>
        <a:srgbClr val="FFFFFF"/>
      </a:dk2>
      <a:lt2>
        <a:srgbClr val="858585"/>
      </a:lt2>
      <a:accent1>
        <a:srgbClr val="FDBB30"/>
      </a:accent1>
      <a:accent2>
        <a:srgbClr val="C2CD23"/>
      </a:accent2>
      <a:accent3>
        <a:srgbClr val="FFFFFF"/>
      </a:accent3>
      <a:accent4>
        <a:srgbClr val="003352"/>
      </a:accent4>
      <a:accent5>
        <a:srgbClr val="FEDAAD"/>
      </a:accent5>
      <a:accent6>
        <a:srgbClr val="B0BA1F"/>
      </a:accent6>
      <a:hlink>
        <a:srgbClr val="003D61"/>
      </a:hlink>
      <a:folHlink>
        <a:srgbClr val="858585"/>
      </a:folHlink>
    </a:clrScheme>
    <a:fontScheme name="1_sablona_prezentace">
      <a:majorFont>
        <a:latin typeface="GillSans"/>
        <a:ea typeface=""/>
        <a:cs typeface=""/>
      </a:majorFont>
      <a:minorFont>
        <a:latin typeface="GillSans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sablona_prezentace 1">
        <a:dk1>
          <a:srgbClr val="003D61"/>
        </a:dk1>
        <a:lt1>
          <a:srgbClr val="FFFFFF"/>
        </a:lt1>
        <a:dk2>
          <a:srgbClr val="FFFFFF"/>
        </a:dk2>
        <a:lt2>
          <a:srgbClr val="858585"/>
        </a:lt2>
        <a:accent1>
          <a:srgbClr val="FDBB30"/>
        </a:accent1>
        <a:accent2>
          <a:srgbClr val="C2CD23"/>
        </a:accent2>
        <a:accent3>
          <a:srgbClr val="FFFFFF"/>
        </a:accent3>
        <a:accent4>
          <a:srgbClr val="003352"/>
        </a:accent4>
        <a:accent5>
          <a:srgbClr val="FEDAAD"/>
        </a:accent5>
        <a:accent6>
          <a:srgbClr val="B0BA1F"/>
        </a:accent6>
        <a:hlink>
          <a:srgbClr val="003D61"/>
        </a:hlink>
        <a:folHlink>
          <a:srgbClr val="858585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Motiv systému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Motiv systému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17214</TotalTime>
  <Words>2645</Words>
  <Application>Microsoft Office PowerPoint</Application>
  <PresentationFormat>Předvádění na obrazovce (4:3)</PresentationFormat>
  <Paragraphs>402</Paragraphs>
  <Slides>28</Slides>
  <Notes>2</Notes>
  <HiddenSlides>0</HiddenSlides>
  <MMClips>0</MMClips>
  <ScaleCrop>false</ScaleCrop>
  <HeadingPairs>
    <vt:vector size="6" baseType="variant">
      <vt:variant>
        <vt:lpstr>Použitá písma</vt:lpstr>
      </vt:variant>
      <vt:variant>
        <vt:i4>8</vt:i4>
      </vt:variant>
      <vt:variant>
        <vt:lpstr>Motiv</vt:lpstr>
      </vt:variant>
      <vt:variant>
        <vt:i4>2</vt:i4>
      </vt:variant>
      <vt:variant>
        <vt:lpstr>Nadpisy snímků</vt:lpstr>
      </vt:variant>
      <vt:variant>
        <vt:i4>28</vt:i4>
      </vt:variant>
    </vt:vector>
  </HeadingPairs>
  <TitlesOfParts>
    <vt:vector size="38" baseType="lpstr">
      <vt:lpstr>SimSun</vt:lpstr>
      <vt:lpstr>Arial</vt:lpstr>
      <vt:lpstr>Calibri</vt:lpstr>
      <vt:lpstr>Garamond</vt:lpstr>
      <vt:lpstr>GillSans</vt:lpstr>
      <vt:lpstr>Times New Roman</vt:lpstr>
      <vt:lpstr>Titillium Web</vt:lpstr>
      <vt:lpstr>Wingdings</vt:lpstr>
      <vt:lpstr>sablona_prezentace</vt:lpstr>
      <vt:lpstr>1_sablona_prezentace</vt:lpstr>
      <vt:lpstr>Prezentace aplikace PowerPoint</vt:lpstr>
      <vt:lpstr>Program </vt:lpstr>
      <vt:lpstr>Aktuality z oblasti EU fondů </vt:lpstr>
      <vt:lpstr>Programového období 2021 – 2027 Priority MZ </vt:lpstr>
      <vt:lpstr>ZÁKLADNÍ SCHÉMA MOŽNOSTÍ PODPORY ZE ZDROJŮ EU    </vt:lpstr>
      <vt:lpstr>ZÁKLADNÍ SCHÉMA MOŽNOSTÍ PODPORY ZE ZDROJŮ EU </vt:lpstr>
      <vt:lpstr>Role Ministerstva zdravotnictví v období 2021+</vt:lpstr>
      <vt:lpstr>Integrovaný regionální operační program 2021-2027</vt:lpstr>
      <vt:lpstr>Integrovaný regionální operační program 2021-2027 – výzvy </vt:lpstr>
      <vt:lpstr>Výzvy č. 31 (méně rozvinuté regiony) a č. 32 (přechodové regiony) </vt:lpstr>
      <vt:lpstr>Výzvy č. 31 (méně rozvinuté regiony) a č. 32 (přechodové regiony) </vt:lpstr>
      <vt:lpstr>Výzvy č. 71 (méně rozvinuté regiony) a č. 72 (přechodové regiony) </vt:lpstr>
      <vt:lpstr>Výzvy č. 71 (méně rozvinuté regiony) a č. 72 (přechodové regiony) </vt:lpstr>
      <vt:lpstr>Prezentace aplikace PowerPoint</vt:lpstr>
      <vt:lpstr>Prezentace aplikace PowerPoint</vt:lpstr>
      <vt:lpstr>Výzvy č. 91 (méně rozvinuté regiony), 92 (přechodové regiony) a 93 (ČR)  </vt:lpstr>
      <vt:lpstr>Prezentace aplikace PowerPoint</vt:lpstr>
      <vt:lpstr>Prezentace aplikace PowerPoint</vt:lpstr>
      <vt:lpstr>Výzvy č. 83 (méně rozvinuté regiony), 84 (přechodové regiony) a 85 (ČR)  </vt:lpstr>
      <vt:lpstr>Výzvy č. 103 (méně rozvinuté regiony), 104 (přechodové regiony) a 105 (ČR)  </vt:lpstr>
      <vt:lpstr>Integrovaný regionální operační program 2021-2027 - specifický cíl 1.1 eGovernment a kyberbezpečnost  </vt:lpstr>
      <vt:lpstr>Operační program Zaměstnanost plus </vt:lpstr>
      <vt:lpstr>Operační program Zaměstnanost plus </vt:lpstr>
      <vt:lpstr>Operační program Zaměstnanost plus – příklady podpořených projektů  </vt:lpstr>
      <vt:lpstr>Operační program Zaměstnanost plus – další výzvy </vt:lpstr>
      <vt:lpstr>Operační program Zaměstnanost plus – další výzvy </vt:lpstr>
      <vt:lpstr>DALŠÍ NÁSTROJE </vt:lpstr>
      <vt:lpstr>Prezentace aplikace PowerPoint</vt:lpstr>
    </vt:vector>
  </TitlesOfParts>
  <Company>Ministerstvo zdravotnictví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Snímek 1</dc:title>
  <dc:creator>kobid</dc:creator>
  <cp:lastModifiedBy>Dimitrovová Kateřina, Mgr.</cp:lastModifiedBy>
  <cp:revision>807</cp:revision>
  <cp:lastPrinted>2024-11-21T07:21:56Z</cp:lastPrinted>
  <dcterms:created xsi:type="dcterms:W3CDTF">2008-05-12T08:56:53Z</dcterms:created>
  <dcterms:modified xsi:type="dcterms:W3CDTF">2024-11-21T11:25:24Z</dcterms:modified>
</cp:coreProperties>
</file>