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5" r:id="rId1"/>
    <p:sldMasterId id="2147483667" r:id="rId2"/>
  </p:sldMasterIdLst>
  <p:notesMasterIdLst>
    <p:notesMasterId r:id="rId20"/>
  </p:notesMasterIdLst>
  <p:handoutMasterIdLst>
    <p:handoutMasterId r:id="rId21"/>
  </p:handoutMasterIdLst>
  <p:sldIdLst>
    <p:sldId id="392" r:id="rId3"/>
    <p:sldId id="395" r:id="rId4"/>
    <p:sldId id="360" r:id="rId5"/>
    <p:sldId id="362" r:id="rId6"/>
    <p:sldId id="396" r:id="rId7"/>
    <p:sldId id="397" r:id="rId8"/>
    <p:sldId id="390" r:id="rId9"/>
    <p:sldId id="398" r:id="rId10"/>
    <p:sldId id="399" r:id="rId11"/>
    <p:sldId id="400" r:id="rId12"/>
    <p:sldId id="387" r:id="rId13"/>
    <p:sldId id="388" r:id="rId14"/>
    <p:sldId id="389" r:id="rId15"/>
    <p:sldId id="363" r:id="rId16"/>
    <p:sldId id="393" r:id="rId17"/>
    <p:sldId id="394" r:id="rId18"/>
    <p:sldId id="386" r:id="rId19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ovová Kateřina Mgr." initials="" lastIdx="11" clrIdx="0"/>
  <p:cmAuthor id="2" name="Vránová Tereza Mgr.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990033"/>
    <a:srgbClr val="D31145"/>
    <a:srgbClr val="006600"/>
    <a:srgbClr val="0000FF"/>
    <a:srgbClr val="9CCAB5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větlý styl 2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Střední styl 3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3" autoAdjust="0"/>
    <p:restoredTop sz="72605" autoAdjust="0"/>
  </p:normalViewPr>
  <p:slideViewPr>
    <p:cSldViewPr>
      <p:cViewPr varScale="1">
        <p:scale>
          <a:sx n="114" d="100"/>
          <a:sy n="114" d="100"/>
        </p:scale>
        <p:origin x="15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70" y="-84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tinovak\AppData\Local\Microsoft\Windows\INetCache\Content.Outlook\5NYPY1X5\Evidence%20PZ_P&#344;O_MZ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tinovak\AppData\Local\Microsoft\Windows\INetCache\Content.Outlook\5NYPY1X5\Evidence%20PZ_P&#344;O_MZ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tinovak\AppData\Local\Microsoft\Windows\INetCache\Content.Outlook\5NYPY1X5\Evidence%20PZ_P&#344;O_MZ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cap="none" baseline="0"/>
              <a:t>Typ projektového záměru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888888888888889E-2"/>
          <c:y val="0.19895851560221639"/>
          <c:w val="0.93888888888888888"/>
          <c:h val="0.64884186351706041"/>
        </c:manualLayout>
      </c:layout>
      <c:pie3DChart>
        <c:varyColors val="1"/>
        <c:ser>
          <c:idx val="0"/>
          <c:order val="0"/>
          <c:tx>
            <c:strRef>
              <c:f>grafy!$B$2</c:f>
              <c:strCache>
                <c:ptCount val="1"/>
                <c:pt idx="0">
                  <c:v>počet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E9B-480C-AD1A-148AF95DADF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E9B-480C-AD1A-148AF95DADF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5E9B-480C-AD1A-148AF95DADF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E9B-480C-AD1A-148AF95DADF5}"/>
                </c:ext>
              </c:extLst>
            </c:dLbl>
            <c:dLbl>
              <c:idx val="1"/>
              <c:layout>
                <c:manualLayout>
                  <c:x val="2.3642988775339252E-4"/>
                  <c:y val="-0.12543050723310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E9B-480C-AD1A-148AF95DADF5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5E9B-480C-AD1A-148AF95DADF5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grafy!$A$3:$A$5</c:f>
              <c:strCache>
                <c:ptCount val="3"/>
                <c:pt idx="0">
                  <c:v>typ 1</c:v>
                </c:pt>
                <c:pt idx="1">
                  <c:v>typ 2</c:v>
                </c:pt>
                <c:pt idx="2">
                  <c:v>typ 3</c:v>
                </c:pt>
              </c:strCache>
            </c:strRef>
          </c:cat>
          <c:val>
            <c:numRef>
              <c:f>grafy!$B$3:$B$5</c:f>
              <c:numCache>
                <c:formatCode>General</c:formatCode>
                <c:ptCount val="3"/>
                <c:pt idx="0">
                  <c:v>107</c:v>
                </c:pt>
                <c:pt idx="1">
                  <c:v>18</c:v>
                </c:pt>
                <c:pt idx="2">
                  <c:v>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E9B-480C-AD1A-148AF95DADF5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cap="none" baseline="0"/>
              <a:t>Typ projektového záměru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888888888888889E-2"/>
          <c:y val="0.19895851560221639"/>
          <c:w val="0.93888888888888888"/>
          <c:h val="0.64884186351706041"/>
        </c:manualLayout>
      </c:layout>
      <c:pie3DChart>
        <c:varyColors val="1"/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>
                <a:solidFill>
                  <a:schemeClr val="tx1"/>
                </a:solidFill>
              </a:rPr>
              <a:t>Počet</a:t>
            </a:r>
            <a:r>
              <a:rPr lang="cs-CZ" sz="2000" dirty="0">
                <a:solidFill>
                  <a:schemeClr val="tx1"/>
                </a:solidFill>
              </a:rPr>
              <a:t> záměrů dle jednotlivých nástrojů</a:t>
            </a:r>
            <a:endParaRPr lang="en-US" sz="2000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grafy!$B$13</c:f>
              <c:strCache>
                <c:ptCount val="1"/>
                <c:pt idx="0">
                  <c:v>Počet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grafy!$A$14:$A$23</c:f>
              <c:strCache>
                <c:ptCount val="10"/>
                <c:pt idx="0">
                  <c:v>EU4Health, Horizon</c:v>
                </c:pt>
                <c:pt idx="1">
                  <c:v>Fondy EHP</c:v>
                </c:pt>
                <c:pt idx="2">
                  <c:v>Interreg</c:v>
                </c:pt>
                <c:pt idx="3">
                  <c:v>IROP 2</c:v>
                </c:pt>
                <c:pt idx="4">
                  <c:v>Modernizační fond</c:v>
                </c:pt>
                <c:pt idx="5">
                  <c:v>NPO </c:v>
                </c:pt>
                <c:pt idx="6">
                  <c:v>OP JAK </c:v>
                </c:pt>
                <c:pt idx="7">
                  <c:v>OPZ+</c:v>
                </c:pt>
                <c:pt idx="8">
                  <c:v>OPŽP</c:v>
                </c:pt>
                <c:pt idx="9">
                  <c:v>ostatní</c:v>
                </c:pt>
              </c:strCache>
            </c:strRef>
          </c:cat>
          <c:val>
            <c:numRef>
              <c:f>grafy!$B$14:$B$23</c:f>
              <c:numCache>
                <c:formatCode>General</c:formatCode>
                <c:ptCount val="10"/>
                <c:pt idx="0">
                  <c:v>70</c:v>
                </c:pt>
                <c:pt idx="1">
                  <c:v>5</c:v>
                </c:pt>
                <c:pt idx="2">
                  <c:v>5</c:v>
                </c:pt>
                <c:pt idx="3">
                  <c:v>72</c:v>
                </c:pt>
                <c:pt idx="4">
                  <c:v>15</c:v>
                </c:pt>
                <c:pt idx="5">
                  <c:v>109</c:v>
                </c:pt>
                <c:pt idx="6">
                  <c:v>44</c:v>
                </c:pt>
                <c:pt idx="7">
                  <c:v>58</c:v>
                </c:pt>
                <c:pt idx="8">
                  <c:v>25</c:v>
                </c:pt>
                <c:pt idx="9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9B-4CE2-8573-5786FFE73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57236351"/>
        <c:axId val="1557236831"/>
      </c:barChart>
      <c:catAx>
        <c:axId val="155723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57236831"/>
        <c:crosses val="autoZero"/>
        <c:auto val="1"/>
        <c:lblAlgn val="ctr"/>
        <c:lblOffset val="100"/>
        <c:noMultiLvlLbl val="0"/>
      </c:catAx>
      <c:valAx>
        <c:axId val="1557236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5723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51E453-30B1-4780-9423-0D2676B14A8B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6D749FD-AB51-463D-BDDB-5444BA5A68F0}">
      <dgm:prSet/>
      <dgm:spPr/>
      <dgm:t>
        <a:bodyPr/>
        <a:lstStyle/>
        <a:p>
          <a:r>
            <a:rPr lang="cs-CZ"/>
            <a:t>Nový příkaz ministra č. 39/2024 vyšel v platnost dne 1. listopadu 2024 a nahrazuje původní příkaz ministra č. 11/2022</a:t>
          </a:r>
          <a:endParaRPr lang="en-US"/>
        </a:p>
      </dgm:t>
    </dgm:pt>
    <dgm:pt modelId="{0370D6EF-1858-4F68-A75E-55D9065F6899}" type="parTrans" cxnId="{86147624-C45B-48DC-B140-09440CABC0BA}">
      <dgm:prSet/>
      <dgm:spPr/>
      <dgm:t>
        <a:bodyPr/>
        <a:lstStyle/>
        <a:p>
          <a:endParaRPr lang="en-US"/>
        </a:p>
      </dgm:t>
    </dgm:pt>
    <dgm:pt modelId="{C7D52C65-50BB-43D9-8CEC-680B4EC59B97}" type="sibTrans" cxnId="{86147624-C45B-48DC-B140-09440CABC0BA}">
      <dgm:prSet/>
      <dgm:spPr/>
      <dgm:t>
        <a:bodyPr/>
        <a:lstStyle/>
        <a:p>
          <a:endParaRPr lang="en-US"/>
        </a:p>
      </dgm:t>
    </dgm:pt>
    <dgm:pt modelId="{6A0FF07D-8992-4FBF-BA0D-91E75AE57B01}">
      <dgm:prSet/>
      <dgm:spPr/>
      <dgm:t>
        <a:bodyPr/>
        <a:lstStyle/>
        <a:p>
          <a:r>
            <a:rPr lang="cs-CZ" u="sng"/>
            <a:t>Přílohy vydaného příkazu ministra:</a:t>
          </a:r>
          <a:endParaRPr lang="en-US"/>
        </a:p>
      </dgm:t>
    </dgm:pt>
    <dgm:pt modelId="{0DB37321-B800-4CC4-83E7-693DD7068F35}" type="parTrans" cxnId="{E5208375-4E53-4354-AF8C-B3537BB38269}">
      <dgm:prSet/>
      <dgm:spPr/>
      <dgm:t>
        <a:bodyPr/>
        <a:lstStyle/>
        <a:p>
          <a:endParaRPr lang="en-US"/>
        </a:p>
      </dgm:t>
    </dgm:pt>
    <dgm:pt modelId="{F3365C1B-6473-4173-8E26-4237E91DB8E4}" type="sibTrans" cxnId="{E5208375-4E53-4354-AF8C-B3537BB38269}">
      <dgm:prSet/>
      <dgm:spPr/>
      <dgm:t>
        <a:bodyPr/>
        <a:lstStyle/>
        <a:p>
          <a:endParaRPr lang="en-US"/>
        </a:p>
      </dgm:t>
    </dgm:pt>
    <dgm:pt modelId="{47A199E0-626A-4BA1-86B0-2D264291877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sz="1800" dirty="0"/>
            <a:t>Rozdělení finančních zdrojů EU pro stanovení postupů dle příkazu ministra</a:t>
          </a:r>
          <a:endParaRPr lang="en-US" sz="1800" dirty="0"/>
        </a:p>
      </dgm:t>
    </dgm:pt>
    <dgm:pt modelId="{72CA8C45-B9F3-48AC-8FA8-1D20DC142C8B}" type="parTrans" cxnId="{3695BB41-889F-4A1F-AC89-1E2A14AFD2E7}">
      <dgm:prSet/>
      <dgm:spPr/>
      <dgm:t>
        <a:bodyPr/>
        <a:lstStyle/>
        <a:p>
          <a:endParaRPr lang="en-US"/>
        </a:p>
      </dgm:t>
    </dgm:pt>
    <dgm:pt modelId="{172F7F63-D81C-45D4-AB35-34CB7D977723}" type="sibTrans" cxnId="{3695BB41-889F-4A1F-AC89-1E2A14AFD2E7}">
      <dgm:prSet/>
      <dgm:spPr/>
      <dgm:t>
        <a:bodyPr/>
        <a:lstStyle/>
        <a:p>
          <a:endParaRPr lang="en-US"/>
        </a:p>
      </dgm:t>
    </dgm:pt>
    <dgm:pt modelId="{70718988-D221-400A-A2AD-1A351519F05E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sz="1800" dirty="0"/>
            <a:t>Projektový záměr – vzor</a:t>
          </a:r>
          <a:endParaRPr lang="en-US" sz="1800" dirty="0"/>
        </a:p>
      </dgm:t>
    </dgm:pt>
    <dgm:pt modelId="{EF8D2361-6638-4901-BDA5-AC42D1FB0396}" type="parTrans" cxnId="{6507D0D4-FE4F-419C-9102-C6B885A88E14}">
      <dgm:prSet/>
      <dgm:spPr/>
      <dgm:t>
        <a:bodyPr/>
        <a:lstStyle/>
        <a:p>
          <a:endParaRPr lang="en-US"/>
        </a:p>
      </dgm:t>
    </dgm:pt>
    <dgm:pt modelId="{18325091-7BFB-4F27-A138-4199BD8EA034}" type="sibTrans" cxnId="{6507D0D4-FE4F-419C-9102-C6B885A88E14}">
      <dgm:prSet/>
      <dgm:spPr/>
      <dgm:t>
        <a:bodyPr/>
        <a:lstStyle/>
        <a:p>
          <a:endParaRPr lang="en-US"/>
        </a:p>
      </dgm:t>
    </dgm:pt>
    <dgm:pt modelId="{03E73E2D-8204-4428-903B-94BE096FE84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sz="1800" dirty="0"/>
            <a:t>Žádost o vydání právního aktu – vzor</a:t>
          </a:r>
          <a:endParaRPr lang="en-US" sz="1800" dirty="0"/>
        </a:p>
      </dgm:t>
    </dgm:pt>
    <dgm:pt modelId="{051E7ADC-C9E5-4CB0-A35F-76C569C365D6}" type="parTrans" cxnId="{40A7A8A4-DF0E-46B7-9AB0-48202F3DBFFD}">
      <dgm:prSet/>
      <dgm:spPr/>
      <dgm:t>
        <a:bodyPr/>
        <a:lstStyle/>
        <a:p>
          <a:endParaRPr lang="en-US"/>
        </a:p>
      </dgm:t>
    </dgm:pt>
    <dgm:pt modelId="{B8BE5DC8-DD94-4288-AD6C-7781F9177350}" type="sibTrans" cxnId="{40A7A8A4-DF0E-46B7-9AB0-48202F3DBFFD}">
      <dgm:prSet/>
      <dgm:spPr/>
      <dgm:t>
        <a:bodyPr/>
        <a:lstStyle/>
        <a:p>
          <a:endParaRPr lang="en-US"/>
        </a:p>
      </dgm:t>
    </dgm:pt>
    <dgm:pt modelId="{878C3739-DEE5-4836-93B3-B19A1B488EFE}" type="pres">
      <dgm:prSet presAssocID="{0451E453-30B1-4780-9423-0D2676B14A8B}" presName="root" presStyleCnt="0">
        <dgm:presLayoutVars>
          <dgm:dir/>
          <dgm:resizeHandles val="exact"/>
        </dgm:presLayoutVars>
      </dgm:prSet>
      <dgm:spPr/>
    </dgm:pt>
    <dgm:pt modelId="{84A262A3-DF9C-4F42-A19A-3ACF3B7E15E1}" type="pres">
      <dgm:prSet presAssocID="{F6D749FD-AB51-463D-BDDB-5444BA5A68F0}" presName="compNode" presStyleCnt="0"/>
      <dgm:spPr/>
    </dgm:pt>
    <dgm:pt modelId="{B20283CC-B395-4E77-B69F-D3BEB81DD9EF}" type="pres">
      <dgm:prSet presAssocID="{F6D749FD-AB51-463D-BDDB-5444BA5A68F0}" presName="bgRect" presStyleLbl="bgShp" presStyleIdx="0" presStyleCnt="2"/>
      <dgm:spPr/>
    </dgm:pt>
    <dgm:pt modelId="{81196D08-CA4E-46A6-8CA6-DC03E4B93AB4}" type="pres">
      <dgm:prSet presAssocID="{F6D749FD-AB51-463D-BDDB-5444BA5A68F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apitán"/>
        </a:ext>
      </dgm:extLst>
    </dgm:pt>
    <dgm:pt modelId="{08CD816B-EE03-4C2D-A922-F9DE15C28135}" type="pres">
      <dgm:prSet presAssocID="{F6D749FD-AB51-463D-BDDB-5444BA5A68F0}" presName="spaceRect" presStyleCnt="0"/>
      <dgm:spPr/>
    </dgm:pt>
    <dgm:pt modelId="{BA173C21-35EF-4452-98B3-098137CCFC2E}" type="pres">
      <dgm:prSet presAssocID="{F6D749FD-AB51-463D-BDDB-5444BA5A68F0}" presName="parTx" presStyleLbl="revTx" presStyleIdx="0" presStyleCnt="3">
        <dgm:presLayoutVars>
          <dgm:chMax val="0"/>
          <dgm:chPref val="0"/>
        </dgm:presLayoutVars>
      </dgm:prSet>
      <dgm:spPr/>
    </dgm:pt>
    <dgm:pt modelId="{4B33659E-D075-4646-922C-104B8929780C}" type="pres">
      <dgm:prSet presAssocID="{C7D52C65-50BB-43D9-8CEC-680B4EC59B97}" presName="sibTrans" presStyleCnt="0"/>
      <dgm:spPr/>
    </dgm:pt>
    <dgm:pt modelId="{1173FA95-5EBE-41D4-9A6B-D387E2875647}" type="pres">
      <dgm:prSet presAssocID="{6A0FF07D-8992-4FBF-BA0D-91E75AE57B01}" presName="compNode" presStyleCnt="0"/>
      <dgm:spPr/>
    </dgm:pt>
    <dgm:pt modelId="{B687E0A4-808D-4EAD-A7B0-4884A7B8F16F}" type="pres">
      <dgm:prSet presAssocID="{6A0FF07D-8992-4FBF-BA0D-91E75AE57B01}" presName="bgRect" presStyleLbl="bgShp" presStyleIdx="1" presStyleCnt="2" custScaleY="182279"/>
      <dgm:spPr/>
    </dgm:pt>
    <dgm:pt modelId="{35C40865-A876-4EF3-99A1-13AF2158C801}" type="pres">
      <dgm:prSet presAssocID="{6A0FF07D-8992-4FBF-BA0D-91E75AE57B0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ancelářská sponka"/>
        </a:ext>
      </dgm:extLst>
    </dgm:pt>
    <dgm:pt modelId="{D6238378-D228-4860-84B1-4429EDA3DE9D}" type="pres">
      <dgm:prSet presAssocID="{6A0FF07D-8992-4FBF-BA0D-91E75AE57B01}" presName="spaceRect" presStyleCnt="0"/>
      <dgm:spPr/>
    </dgm:pt>
    <dgm:pt modelId="{93E0FC27-03E8-4E98-BC15-6B8F66DCD292}" type="pres">
      <dgm:prSet presAssocID="{6A0FF07D-8992-4FBF-BA0D-91E75AE57B01}" presName="parTx" presStyleLbl="revTx" presStyleIdx="1" presStyleCnt="3">
        <dgm:presLayoutVars>
          <dgm:chMax val="0"/>
          <dgm:chPref val="0"/>
        </dgm:presLayoutVars>
      </dgm:prSet>
      <dgm:spPr/>
    </dgm:pt>
    <dgm:pt modelId="{DBB5FCFE-A036-4012-BF61-65DBCF36C470}" type="pres">
      <dgm:prSet presAssocID="{6A0FF07D-8992-4FBF-BA0D-91E75AE57B01}" presName="desTx" presStyleLbl="revTx" presStyleIdx="2" presStyleCnt="3">
        <dgm:presLayoutVars/>
      </dgm:prSet>
      <dgm:spPr/>
    </dgm:pt>
  </dgm:ptLst>
  <dgm:cxnLst>
    <dgm:cxn modelId="{3BBF7813-DDB2-4497-B250-6743885148C5}" type="presOf" srcId="{70718988-D221-400A-A2AD-1A351519F05E}" destId="{DBB5FCFE-A036-4012-BF61-65DBCF36C470}" srcOrd="0" destOrd="1" presId="urn:microsoft.com/office/officeart/2018/2/layout/IconVerticalSolidList"/>
    <dgm:cxn modelId="{86147624-C45B-48DC-B140-09440CABC0BA}" srcId="{0451E453-30B1-4780-9423-0D2676B14A8B}" destId="{F6D749FD-AB51-463D-BDDB-5444BA5A68F0}" srcOrd="0" destOrd="0" parTransId="{0370D6EF-1858-4F68-A75E-55D9065F6899}" sibTransId="{C7D52C65-50BB-43D9-8CEC-680B4EC59B97}"/>
    <dgm:cxn modelId="{3695BB41-889F-4A1F-AC89-1E2A14AFD2E7}" srcId="{6A0FF07D-8992-4FBF-BA0D-91E75AE57B01}" destId="{47A199E0-626A-4BA1-86B0-2D2642918778}" srcOrd="0" destOrd="0" parTransId="{72CA8C45-B9F3-48AC-8FA8-1D20DC142C8B}" sibTransId="{172F7F63-D81C-45D4-AB35-34CB7D977723}"/>
    <dgm:cxn modelId="{E5208375-4E53-4354-AF8C-B3537BB38269}" srcId="{0451E453-30B1-4780-9423-0D2676B14A8B}" destId="{6A0FF07D-8992-4FBF-BA0D-91E75AE57B01}" srcOrd="1" destOrd="0" parTransId="{0DB37321-B800-4CC4-83E7-693DD7068F35}" sibTransId="{F3365C1B-6473-4173-8E26-4237E91DB8E4}"/>
    <dgm:cxn modelId="{314B0587-F2E6-422F-BFB8-6FD822C359CD}" type="presOf" srcId="{47A199E0-626A-4BA1-86B0-2D2642918778}" destId="{DBB5FCFE-A036-4012-BF61-65DBCF36C470}" srcOrd="0" destOrd="0" presId="urn:microsoft.com/office/officeart/2018/2/layout/IconVerticalSolidList"/>
    <dgm:cxn modelId="{BFBF5993-80CF-4D5E-B228-559B204A7368}" type="presOf" srcId="{F6D749FD-AB51-463D-BDDB-5444BA5A68F0}" destId="{BA173C21-35EF-4452-98B3-098137CCFC2E}" srcOrd="0" destOrd="0" presId="urn:microsoft.com/office/officeart/2018/2/layout/IconVerticalSolidList"/>
    <dgm:cxn modelId="{40A7A8A4-DF0E-46B7-9AB0-48202F3DBFFD}" srcId="{6A0FF07D-8992-4FBF-BA0D-91E75AE57B01}" destId="{03E73E2D-8204-4428-903B-94BE096FE844}" srcOrd="2" destOrd="0" parTransId="{051E7ADC-C9E5-4CB0-A35F-76C569C365D6}" sibTransId="{B8BE5DC8-DD94-4288-AD6C-7781F9177350}"/>
    <dgm:cxn modelId="{428AC7CE-7204-4279-B9F5-D207D13991B8}" type="presOf" srcId="{0451E453-30B1-4780-9423-0D2676B14A8B}" destId="{878C3739-DEE5-4836-93B3-B19A1B488EFE}" srcOrd="0" destOrd="0" presId="urn:microsoft.com/office/officeart/2018/2/layout/IconVerticalSolidList"/>
    <dgm:cxn modelId="{6507D0D4-FE4F-419C-9102-C6B885A88E14}" srcId="{6A0FF07D-8992-4FBF-BA0D-91E75AE57B01}" destId="{70718988-D221-400A-A2AD-1A351519F05E}" srcOrd="1" destOrd="0" parTransId="{EF8D2361-6638-4901-BDA5-AC42D1FB0396}" sibTransId="{18325091-7BFB-4F27-A138-4199BD8EA034}"/>
    <dgm:cxn modelId="{0D1C00DF-51C3-4076-9F15-FE295A03F6DC}" type="presOf" srcId="{03E73E2D-8204-4428-903B-94BE096FE844}" destId="{DBB5FCFE-A036-4012-BF61-65DBCF36C470}" srcOrd="0" destOrd="2" presId="urn:microsoft.com/office/officeart/2018/2/layout/IconVerticalSolidList"/>
    <dgm:cxn modelId="{A62F6EF6-37D1-4927-B21C-0B1D9BF8E306}" type="presOf" srcId="{6A0FF07D-8992-4FBF-BA0D-91E75AE57B01}" destId="{93E0FC27-03E8-4E98-BC15-6B8F66DCD292}" srcOrd="0" destOrd="0" presId="urn:microsoft.com/office/officeart/2018/2/layout/IconVerticalSolidList"/>
    <dgm:cxn modelId="{E3F10E26-4F40-4700-A69B-BD4C72785329}" type="presParOf" srcId="{878C3739-DEE5-4836-93B3-B19A1B488EFE}" destId="{84A262A3-DF9C-4F42-A19A-3ACF3B7E15E1}" srcOrd="0" destOrd="0" presId="urn:microsoft.com/office/officeart/2018/2/layout/IconVerticalSolidList"/>
    <dgm:cxn modelId="{0DBBE20C-5E41-4AF2-96BD-177C09DD8EEF}" type="presParOf" srcId="{84A262A3-DF9C-4F42-A19A-3ACF3B7E15E1}" destId="{B20283CC-B395-4E77-B69F-D3BEB81DD9EF}" srcOrd="0" destOrd="0" presId="urn:microsoft.com/office/officeart/2018/2/layout/IconVerticalSolidList"/>
    <dgm:cxn modelId="{167727C4-ADD6-467F-9339-820F472A830E}" type="presParOf" srcId="{84A262A3-DF9C-4F42-A19A-3ACF3B7E15E1}" destId="{81196D08-CA4E-46A6-8CA6-DC03E4B93AB4}" srcOrd="1" destOrd="0" presId="urn:microsoft.com/office/officeart/2018/2/layout/IconVerticalSolidList"/>
    <dgm:cxn modelId="{1ED89528-8DB0-4040-BFAF-909CA15351EE}" type="presParOf" srcId="{84A262A3-DF9C-4F42-A19A-3ACF3B7E15E1}" destId="{08CD816B-EE03-4C2D-A922-F9DE15C28135}" srcOrd="2" destOrd="0" presId="urn:microsoft.com/office/officeart/2018/2/layout/IconVerticalSolidList"/>
    <dgm:cxn modelId="{5F761318-9298-49A1-ABC1-0670A545049D}" type="presParOf" srcId="{84A262A3-DF9C-4F42-A19A-3ACF3B7E15E1}" destId="{BA173C21-35EF-4452-98B3-098137CCFC2E}" srcOrd="3" destOrd="0" presId="urn:microsoft.com/office/officeart/2018/2/layout/IconVerticalSolidList"/>
    <dgm:cxn modelId="{03C9BD16-CBE7-45A5-A8FC-979802BACBE2}" type="presParOf" srcId="{878C3739-DEE5-4836-93B3-B19A1B488EFE}" destId="{4B33659E-D075-4646-922C-104B8929780C}" srcOrd="1" destOrd="0" presId="urn:microsoft.com/office/officeart/2018/2/layout/IconVerticalSolidList"/>
    <dgm:cxn modelId="{4D0F0800-BD22-4C53-BD8C-83BAC7555A3D}" type="presParOf" srcId="{878C3739-DEE5-4836-93B3-B19A1B488EFE}" destId="{1173FA95-5EBE-41D4-9A6B-D387E2875647}" srcOrd="2" destOrd="0" presId="urn:microsoft.com/office/officeart/2018/2/layout/IconVerticalSolidList"/>
    <dgm:cxn modelId="{8A8445ED-1E06-4942-AC4E-58CB75F8C1AF}" type="presParOf" srcId="{1173FA95-5EBE-41D4-9A6B-D387E2875647}" destId="{B687E0A4-808D-4EAD-A7B0-4884A7B8F16F}" srcOrd="0" destOrd="0" presId="urn:microsoft.com/office/officeart/2018/2/layout/IconVerticalSolidList"/>
    <dgm:cxn modelId="{089BB283-277D-42B3-B227-43D5257706C7}" type="presParOf" srcId="{1173FA95-5EBE-41D4-9A6B-D387E2875647}" destId="{35C40865-A876-4EF3-99A1-13AF2158C801}" srcOrd="1" destOrd="0" presId="urn:microsoft.com/office/officeart/2018/2/layout/IconVerticalSolidList"/>
    <dgm:cxn modelId="{20D4A951-74B2-4239-8387-6BA7864BF904}" type="presParOf" srcId="{1173FA95-5EBE-41D4-9A6B-D387E2875647}" destId="{D6238378-D228-4860-84B1-4429EDA3DE9D}" srcOrd="2" destOrd="0" presId="urn:microsoft.com/office/officeart/2018/2/layout/IconVerticalSolidList"/>
    <dgm:cxn modelId="{D09B6F27-44C4-4D3F-8EBE-F286D71E9D57}" type="presParOf" srcId="{1173FA95-5EBE-41D4-9A6B-D387E2875647}" destId="{93E0FC27-03E8-4E98-BC15-6B8F66DCD292}" srcOrd="3" destOrd="0" presId="urn:microsoft.com/office/officeart/2018/2/layout/IconVerticalSolidList"/>
    <dgm:cxn modelId="{A6ACF775-F0BD-4DD2-8788-09F08924A837}" type="presParOf" srcId="{1173FA95-5EBE-41D4-9A6B-D387E2875647}" destId="{DBB5FCFE-A036-4012-BF61-65DBCF36C470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0283CC-B395-4E77-B69F-D3BEB81DD9EF}">
      <dsp:nvSpPr>
        <dsp:cNvPr id="0" name=""/>
        <dsp:cNvSpPr/>
      </dsp:nvSpPr>
      <dsp:spPr>
        <a:xfrm>
          <a:off x="0" y="180953"/>
          <a:ext cx="6794500" cy="1355138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196D08-CA4E-46A6-8CA6-DC03E4B93AB4}">
      <dsp:nvSpPr>
        <dsp:cNvPr id="0" name=""/>
        <dsp:cNvSpPr/>
      </dsp:nvSpPr>
      <dsp:spPr>
        <a:xfrm>
          <a:off x="409929" y="485859"/>
          <a:ext cx="745326" cy="74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73C21-35EF-4452-98B3-098137CCFC2E}">
      <dsp:nvSpPr>
        <dsp:cNvPr id="0" name=""/>
        <dsp:cNvSpPr/>
      </dsp:nvSpPr>
      <dsp:spPr>
        <a:xfrm>
          <a:off x="1565184" y="180953"/>
          <a:ext cx="5227785" cy="1355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419" tIns="143419" rIns="143419" bIns="143419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kern="1200"/>
            <a:t>Nový příkaz ministra č. 39/2024 vyšel v platnost dne 1. listopadu 2024 a nahrazuje původní příkaz ministra č. 11/2022</a:t>
          </a:r>
          <a:endParaRPr lang="en-US" sz="2200" kern="1200"/>
        </a:p>
      </dsp:txBody>
      <dsp:txXfrm>
        <a:off x="1565184" y="180953"/>
        <a:ext cx="5227785" cy="1355138"/>
      </dsp:txXfrm>
    </dsp:sp>
    <dsp:sp modelId="{B687E0A4-808D-4EAD-A7B0-4884A7B8F16F}">
      <dsp:nvSpPr>
        <dsp:cNvPr id="0" name=""/>
        <dsp:cNvSpPr/>
      </dsp:nvSpPr>
      <dsp:spPr>
        <a:xfrm>
          <a:off x="0" y="1874876"/>
          <a:ext cx="6794500" cy="247013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C40865-A876-4EF3-99A1-13AF2158C801}">
      <dsp:nvSpPr>
        <dsp:cNvPr id="0" name=""/>
        <dsp:cNvSpPr/>
      </dsp:nvSpPr>
      <dsp:spPr>
        <a:xfrm>
          <a:off x="409929" y="2737279"/>
          <a:ext cx="745326" cy="74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0FC27-03E8-4E98-BC15-6B8F66DCD292}">
      <dsp:nvSpPr>
        <dsp:cNvPr id="0" name=""/>
        <dsp:cNvSpPr/>
      </dsp:nvSpPr>
      <dsp:spPr>
        <a:xfrm>
          <a:off x="1565184" y="2432373"/>
          <a:ext cx="3057525" cy="1355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419" tIns="143419" rIns="143419" bIns="143419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200" u="sng" kern="1200"/>
            <a:t>Přílohy vydaného příkazu ministra:</a:t>
          </a:r>
          <a:endParaRPr lang="en-US" sz="2200" kern="1200"/>
        </a:p>
      </dsp:txBody>
      <dsp:txXfrm>
        <a:off x="1565184" y="2432373"/>
        <a:ext cx="3057525" cy="1355138"/>
      </dsp:txXfrm>
    </dsp:sp>
    <dsp:sp modelId="{DBB5FCFE-A036-4012-BF61-65DBCF36C470}">
      <dsp:nvSpPr>
        <dsp:cNvPr id="0" name=""/>
        <dsp:cNvSpPr/>
      </dsp:nvSpPr>
      <dsp:spPr>
        <a:xfrm>
          <a:off x="4622709" y="2432373"/>
          <a:ext cx="2170260" cy="13551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419" tIns="143419" rIns="143419" bIns="143419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800" kern="1200" dirty="0"/>
            <a:t>Rozdělení finančních zdrojů EU pro stanovení postupů dle příkazu ministra</a:t>
          </a:r>
          <a:endParaRPr lang="en-U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800" kern="1200" dirty="0"/>
            <a:t>Projektový záměr – vzor</a:t>
          </a:r>
          <a:endParaRPr lang="en-US" sz="1800" kern="1200" dirty="0"/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1800" kern="1200" dirty="0"/>
            <a:t>Žádost o vydání právního aktu – vzor</a:t>
          </a:r>
          <a:endParaRPr lang="en-US" sz="1800" kern="1200" dirty="0"/>
        </a:p>
      </dsp:txBody>
      <dsp:txXfrm>
        <a:off x="4622709" y="2432373"/>
        <a:ext cx="2170260" cy="1355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>
            <a:extLst>
              <a:ext uri="{FF2B5EF4-FFF2-40B4-BE49-F238E27FC236}">
                <a16:creationId xmlns:a16="http://schemas.microsoft.com/office/drawing/2014/main" id="{6EC51537-BD2E-57FE-1F0A-A75183AB332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3" name="Rectangle 3">
            <a:extLst>
              <a:ext uri="{FF2B5EF4-FFF2-40B4-BE49-F238E27FC236}">
                <a16:creationId xmlns:a16="http://schemas.microsoft.com/office/drawing/2014/main" id="{E22C338F-08AC-3317-2987-08362CCCF1C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4" name="Rectangle 4">
            <a:extLst>
              <a:ext uri="{FF2B5EF4-FFF2-40B4-BE49-F238E27FC236}">
                <a16:creationId xmlns:a16="http://schemas.microsoft.com/office/drawing/2014/main" id="{A744B641-EB73-F3D7-1B0F-ECFD61F46FA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6885" name="Rectangle 5">
            <a:extLst>
              <a:ext uri="{FF2B5EF4-FFF2-40B4-BE49-F238E27FC236}">
                <a16:creationId xmlns:a16="http://schemas.microsoft.com/office/drawing/2014/main" id="{4207988A-6E63-2FDD-1A8A-07F4FE2F644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16DD349-B6DD-4F2F-B291-5145CA2EE20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>
            <a:extLst>
              <a:ext uri="{FF2B5EF4-FFF2-40B4-BE49-F238E27FC236}">
                <a16:creationId xmlns:a16="http://schemas.microsoft.com/office/drawing/2014/main" id="{63E14E17-FC35-62D0-D64B-DADA8AF251B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50D6DE19-2E60-C7C8-60DD-1D925FEF294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1947FB2-B75D-7B63-DA14-891895720C4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5477" name="Rectangle 5">
            <a:extLst>
              <a:ext uri="{FF2B5EF4-FFF2-40B4-BE49-F238E27FC236}">
                <a16:creationId xmlns:a16="http://schemas.microsoft.com/office/drawing/2014/main" id="{2251FF72-BD0B-0F4D-DB49-AC82AF2319B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8775" cy="44672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105478" name="Rectangle 6">
            <a:extLst>
              <a:ext uri="{FF2B5EF4-FFF2-40B4-BE49-F238E27FC236}">
                <a16:creationId xmlns:a16="http://schemas.microsoft.com/office/drawing/2014/main" id="{A6B4C883-AD13-C1EF-F2D1-8B18EF24485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5479" name="Rectangle 7">
            <a:extLst>
              <a:ext uri="{FF2B5EF4-FFF2-40B4-BE49-F238E27FC236}">
                <a16:creationId xmlns:a16="http://schemas.microsoft.com/office/drawing/2014/main" id="{4D16CC7B-80C6-4B69-BAFA-4C9FD9E97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55C5C60-509B-4390-AEBC-292EFE23509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>
            <a:extLst>
              <a:ext uri="{FF2B5EF4-FFF2-40B4-BE49-F238E27FC236}">
                <a16:creationId xmlns:a16="http://schemas.microsoft.com/office/drawing/2014/main" id="{FDB58CAE-182C-5E6A-CC89-99CC1B0259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Zástupný symbol pro poznámky 2">
            <a:extLst>
              <a:ext uri="{FF2B5EF4-FFF2-40B4-BE49-F238E27FC236}">
                <a16:creationId xmlns:a16="http://schemas.microsoft.com/office/drawing/2014/main" id="{C5897ED7-01CF-D34A-BE9F-5ECA3BCE2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altLang="en-US"/>
          </a:p>
        </p:txBody>
      </p:sp>
      <p:sp>
        <p:nvSpPr>
          <p:cNvPr id="7172" name="Zástupný symbol pro číslo snímku 3">
            <a:extLst>
              <a:ext uri="{FF2B5EF4-FFF2-40B4-BE49-F238E27FC236}">
                <a16:creationId xmlns:a16="http://schemas.microsoft.com/office/drawing/2014/main" id="{4715E1E4-C949-C2A1-3CFE-34C079F448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CCC1962-D994-4876-A773-0FA1282FD1D6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5B81D0CC-8070-737D-C7F5-3CB05362E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00" y="1968500"/>
            <a:ext cx="9156700" cy="488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3" name="Picture 9" descr="logo_mzcr">
            <a:extLst>
              <a:ext uri="{FF2B5EF4-FFF2-40B4-BE49-F238E27FC236}">
                <a16:creationId xmlns:a16="http://schemas.microsoft.com/office/drawing/2014/main" id="{AB1A4D3F-7CE5-E845-E945-D6AF2C359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682625"/>
            <a:ext cx="67373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pp_titul_podtisk">
            <a:extLst>
              <a:ext uri="{FF2B5EF4-FFF2-40B4-BE49-F238E27FC236}">
                <a16:creationId xmlns:a16="http://schemas.microsoft.com/office/drawing/2014/main" id="{6F5BA1EB-FE2F-6688-6A34-FE629DCA6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9138"/>
            <a:ext cx="812800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3488" y="2463800"/>
            <a:ext cx="6794500" cy="2189163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cs-CZ" noProof="0"/>
              <a:t>KLEPNUTÍM LZE UPRAVIT STYL PŘEDLOHY NADPISŮ.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33488" y="4857750"/>
            <a:ext cx="6794500" cy="1235075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/>
              <a:t>Klepnutím lze upravit styl předlohy podnadpisů.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2FAEE6-9702-BA0B-0535-61AF852F05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1220788" y="6245225"/>
            <a:ext cx="1370012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D18C5E-2E3F-3EB5-6882-B12624C114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16238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B6D344-D729-9594-418B-C6156EFE31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5B21A8-5979-47E5-AC8C-8674C33AA9D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50001086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71E674-F58D-EE9A-CCBF-4A896D4938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A121C3-1582-DBFC-8877-D74D439F24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5B7A16-BCCF-C4BA-9060-10B5CA665E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D3160-3596-4F00-9BF1-ECCE6265FA7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69285118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61261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61261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ED76F6-AC28-88E7-0BA1-EE28F91C45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27B458-EF72-0A71-6A17-B676430946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349D25C-4215-10EC-FB27-9CE7B10C56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A8DA0-000B-4464-97C3-C19D0E2A43A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8689768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987400013"/>
      </p:ext>
    </p:extLst>
  </p:cSld>
  <p:clrMapOvr>
    <a:masterClrMapping/>
  </p:clrMapOvr>
  <p:transition>
    <p:zoom dir="in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6806429"/>
      </p:ext>
    </p:extLst>
  </p:cSld>
  <p:clrMapOvr>
    <a:masterClrMapping/>
  </p:clrMapOvr>
  <p:transition>
    <p:zoom dir="in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36998623"/>
      </p:ext>
    </p:extLst>
  </p:cSld>
  <p:clrMapOvr>
    <a:masterClrMapping/>
  </p:clrMapOvr>
  <p:transition>
    <p:zoom dir="in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989138"/>
            <a:ext cx="3321050" cy="2663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076623010"/>
      </p:ext>
    </p:extLst>
  </p:cSld>
  <p:clrMapOvr>
    <a:masterClrMapping/>
  </p:clrMapOvr>
  <p:transition>
    <p:zoom dir="in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513175586"/>
      </p:ext>
    </p:extLst>
  </p:cSld>
  <p:clrMapOvr>
    <a:masterClrMapping/>
  </p:clrMapOvr>
  <p:transition>
    <p:zoom dir="in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846416620"/>
      </p:ext>
    </p:extLst>
  </p:cSld>
  <p:clrMapOvr>
    <a:masterClrMapping/>
  </p:clrMapOvr>
  <p:transition>
    <p:zoom dir="in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3412612"/>
      </p:ext>
    </p:extLst>
  </p:cSld>
  <p:clrMapOvr>
    <a:masterClrMapping/>
  </p:clrMapOvr>
  <p:transition>
    <p:zoom dir="in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35878029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75947AD-5BD1-323F-1E50-AA37370778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6A1827-CE4B-CBFA-6AB2-A5573CC2F3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A2F2337-9039-6379-A9FD-76C98B18F3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E624C-F01E-49E4-94AB-DE6195ADA68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54334028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871805212"/>
      </p:ext>
    </p:extLst>
  </p:cSld>
  <p:clrMapOvr>
    <a:masterClrMapping/>
  </p:clrMapOvr>
  <p:transition>
    <p:zoom dir="in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95691556"/>
      </p:ext>
    </p:extLst>
  </p:cSld>
  <p:clrMapOvr>
    <a:masterClrMapping/>
  </p:clrMapOvr>
  <p:transition>
    <p:zoom dir="in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29363" y="0"/>
            <a:ext cx="1698625" cy="465296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233488" y="0"/>
            <a:ext cx="4943475" cy="4652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3285903176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B759C5-D40E-F246-5972-C78A4C2389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DFD5C4-BBDA-91A5-D2FD-B13FF729A6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E5001D-1543-13BD-0494-CE4E3B4CB3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224D6-EDEE-4991-8DC7-906514206AD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9593841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23348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06938" y="1600200"/>
            <a:ext cx="3321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4DC7D-CBD7-CB7A-098A-AC8F35BF9C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CF6A5A-2848-E1FD-E2BD-D131F595DB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77664A-9A31-37DA-252A-A92A2156ED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D6E13-0760-4BC0-8CAA-77AF5FC4614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83454176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D11ACBC-B21E-3E26-9B94-E40AB5B1EE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958E83-47D3-E88D-7CC8-AE5563C1C1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A3E5B77-A267-3A86-853D-19C9EE46E6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AB467-C306-4C4A-BFF6-4A6EAF877CC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07152268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C4AC936-3B05-8ECC-F138-52C5F375BE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5EB34D9-57C5-C3FD-627D-4A8C25A3AA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C1290F0-64B9-F71C-37D3-28C420E49F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881A1-4262-4577-A72B-3092CA8EA7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168925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9799DF5-AD31-45F2-D151-F743807733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F24BB72-9FF7-5081-362C-9C0B5751FE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6E01C2-F171-BDD5-2A72-D4884E1D46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38F38-2654-4068-BAFE-09303A7B218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38995814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99BC76-2DE5-E6B3-B1B3-C234A32778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46A456-0806-B214-BB67-43CFA48CFF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900C70-F18D-D339-8358-E11A9AED5E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6937B-AA6B-437F-8C99-DD05251A451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48766503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A4CB9C-E85C-2FB8-FDDA-C44E5CBD15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9E4BC0-BD55-C3E3-541E-596D4911C5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F0B121-2FC9-E4EF-CD36-835A4B3F97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AD79-E469-4B12-969B-0FAA9147F1C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19910158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>
            <a:extLst>
              <a:ext uri="{FF2B5EF4-FFF2-40B4-BE49-F238E27FC236}">
                <a16:creationId xmlns:a16="http://schemas.microsoft.com/office/drawing/2014/main" id="{7043988B-26D5-CA00-D04E-137A50208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4E8E326-D594-A1BD-8853-6B5E6E7AED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600200"/>
            <a:ext cx="67945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335876" name="Rectangle 4">
            <a:extLst>
              <a:ext uri="{FF2B5EF4-FFF2-40B4-BE49-F238E27FC236}">
                <a16:creationId xmlns:a16="http://schemas.microsoft.com/office/drawing/2014/main" id="{7A5301BD-BEED-67C6-4A87-B5E07A8FE49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33488" y="6245225"/>
            <a:ext cx="1371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7" name="Rectangle 5">
            <a:extLst>
              <a:ext uri="{FF2B5EF4-FFF2-40B4-BE49-F238E27FC236}">
                <a16:creationId xmlns:a16="http://schemas.microsoft.com/office/drawing/2014/main" id="{F92F63EF-0D3F-D22F-F040-AD0D7D91D7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4650" y="6237288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35878" name="Rectangle 6">
            <a:extLst>
              <a:ext uri="{FF2B5EF4-FFF2-40B4-BE49-F238E27FC236}">
                <a16:creationId xmlns:a16="http://schemas.microsoft.com/office/drawing/2014/main" id="{24E8255F-022E-C8B7-6302-A753CEB49D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07125" y="6245225"/>
            <a:ext cx="183515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illSans" charset="0"/>
              </a:defRPr>
            </a:lvl1pPr>
          </a:lstStyle>
          <a:p>
            <a:pPr>
              <a:defRPr/>
            </a:pPr>
            <a:fld id="{611F693E-242F-41E5-8F38-A84C7905C94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31" name="Rectangle 8">
            <a:extLst>
              <a:ext uri="{FF2B5EF4-FFF2-40B4-BE49-F238E27FC236}">
                <a16:creationId xmlns:a16="http://schemas.microsoft.com/office/drawing/2014/main" id="{5AC45CB1-6B44-405A-1E3D-FB802FD9A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2" name="Rectangle 10">
            <a:extLst>
              <a:ext uri="{FF2B5EF4-FFF2-40B4-BE49-F238E27FC236}">
                <a16:creationId xmlns:a16="http://schemas.microsoft.com/office/drawing/2014/main" id="{C2BC8AA5-82D4-218A-E7EC-4FB58E605D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3" name="Rectangle 11">
            <a:extLst>
              <a:ext uri="{FF2B5EF4-FFF2-40B4-BE49-F238E27FC236}">
                <a16:creationId xmlns:a16="http://schemas.microsoft.com/office/drawing/2014/main" id="{63D7E25C-9783-90BA-1C73-7150742A2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34" name="Rectangle 12">
            <a:extLst>
              <a:ext uri="{FF2B5EF4-FFF2-40B4-BE49-F238E27FC236}">
                <a16:creationId xmlns:a16="http://schemas.microsoft.com/office/drawing/2014/main" id="{954DC425-05E2-CE1D-A174-5E111E3DB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1035" name="Picture 15" descr="pp_podtisk">
            <a:extLst>
              <a:ext uri="{FF2B5EF4-FFF2-40B4-BE49-F238E27FC236}">
                <a16:creationId xmlns:a16="http://schemas.microsoft.com/office/drawing/2014/main" id="{2054940C-7E79-AE64-3CEE-6FE96856E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Rectangle 16">
            <a:extLst>
              <a:ext uri="{FF2B5EF4-FFF2-40B4-BE49-F238E27FC236}">
                <a16:creationId xmlns:a16="http://schemas.microsoft.com/office/drawing/2014/main" id="{CC72C590-3307-D7D2-33AE-07D55D6EB6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KLEPNUTÍM LZE UPRAVIT STYL</a:t>
            </a:r>
            <a:r>
              <a:rPr lang="en-US" altLang="en-US"/>
              <a:t> </a:t>
            </a:r>
            <a:br>
              <a:rPr lang="cs-CZ" altLang="en-US"/>
            </a:br>
            <a:r>
              <a:rPr lang="cs-CZ" altLang="en-US"/>
              <a:t>PŘEDLOHY NADPISŮ.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57" r:id="rId1"/>
    <p:sldLayoutId id="2147486036" r:id="rId2"/>
    <p:sldLayoutId id="2147486037" r:id="rId3"/>
    <p:sldLayoutId id="2147486038" r:id="rId4"/>
    <p:sldLayoutId id="2147486039" r:id="rId5"/>
    <p:sldLayoutId id="2147486040" r:id="rId6"/>
    <p:sldLayoutId id="2147486041" r:id="rId7"/>
    <p:sldLayoutId id="2147486042" r:id="rId8"/>
    <p:sldLayoutId id="2147486043" r:id="rId9"/>
    <p:sldLayoutId id="2147486044" r:id="rId10"/>
    <p:sldLayoutId id="2147486045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6996EF6-9F26-2635-DF00-8F206A90A3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175" y="0"/>
            <a:ext cx="8024813" cy="1079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chemeClr val="bg1"/>
              </a:solidFill>
            </a:endParaRPr>
          </a:p>
        </p:txBody>
      </p:sp>
      <p:sp>
        <p:nvSpPr>
          <p:cNvPr id="2051" name="Rectangle 4">
            <a:extLst>
              <a:ext uri="{FF2B5EF4-FFF2-40B4-BE49-F238E27FC236}">
                <a16:creationId xmlns:a16="http://schemas.microsoft.com/office/drawing/2014/main" id="{4350B28C-864A-22BE-4430-C9E7984D8B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33488" y="1989138"/>
            <a:ext cx="6794500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altLang="en-US"/>
          </a:p>
          <a:p>
            <a:pPr lvl="0"/>
            <a:r>
              <a:rPr lang="cs-CZ" altLang="en-US"/>
              <a:t>Název semináře</a:t>
            </a:r>
          </a:p>
          <a:p>
            <a:pPr lvl="0"/>
            <a:r>
              <a:rPr lang="cs-CZ" altLang="en-US"/>
              <a:t>Místo konání semináře</a:t>
            </a:r>
          </a:p>
          <a:p>
            <a:pPr lvl="0"/>
            <a:r>
              <a:rPr lang="cs-CZ" altLang="en-US"/>
              <a:t>Termín konání semináře</a:t>
            </a:r>
          </a:p>
          <a:p>
            <a:pPr lvl="0"/>
            <a:endParaRPr lang="cs-CZ" altLang="en-US"/>
          </a:p>
          <a:p>
            <a:pPr lvl="1"/>
            <a:r>
              <a:rPr lang="cs-CZ" altLang="en-US"/>
              <a:t>DRUHÁ ÚROVEŇ</a:t>
            </a:r>
          </a:p>
        </p:txBody>
      </p:sp>
      <p:sp>
        <p:nvSpPr>
          <p:cNvPr id="2052" name="Rectangle 8">
            <a:extLst>
              <a:ext uri="{FF2B5EF4-FFF2-40B4-BE49-F238E27FC236}">
                <a16:creationId xmlns:a16="http://schemas.microsoft.com/office/drawing/2014/main" id="{C322EE13-9251-A734-FD55-CE3A5EA7B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063" y="558800"/>
            <a:ext cx="522287" cy="522288"/>
          </a:xfrm>
          <a:prstGeom prst="rect">
            <a:avLst/>
          </a:prstGeom>
          <a:solidFill>
            <a:srgbClr val="D31145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3" name="Rectangle 9">
            <a:extLst>
              <a:ext uri="{FF2B5EF4-FFF2-40B4-BE49-F238E27FC236}">
                <a16:creationId xmlns:a16="http://schemas.microsoft.com/office/drawing/2014/main" id="{172F5062-656B-B072-3D1D-EC0D36AF4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1713" y="0"/>
            <a:ext cx="522287" cy="5222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4" name="Rectangle 10">
            <a:extLst>
              <a:ext uri="{FF2B5EF4-FFF2-40B4-BE49-F238E27FC236}">
                <a16:creationId xmlns:a16="http://schemas.microsoft.com/office/drawing/2014/main" id="{BAEF4433-8145-3728-D6F8-BD13DD0AE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558800"/>
            <a:ext cx="522287" cy="5222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2055" name="Rectangle 11">
            <a:extLst>
              <a:ext uri="{FF2B5EF4-FFF2-40B4-BE49-F238E27FC236}">
                <a16:creationId xmlns:a16="http://schemas.microsoft.com/office/drawing/2014/main" id="{BB3A61CB-9082-0815-32FD-896C3AEFE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6088" y="0"/>
            <a:ext cx="522287" cy="52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056" name="Picture 12" descr="pp_podtisk">
            <a:extLst>
              <a:ext uri="{FF2B5EF4-FFF2-40B4-BE49-F238E27FC236}">
                <a16:creationId xmlns:a16="http://schemas.microsoft.com/office/drawing/2014/main" id="{72807B79-86DE-A76B-C026-A0CEB54C1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89217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3" descr="logo IOP + EU + text - 1">
            <a:extLst>
              <a:ext uri="{FF2B5EF4-FFF2-40B4-BE49-F238E27FC236}">
                <a16:creationId xmlns:a16="http://schemas.microsoft.com/office/drawing/2014/main" id="{C6D85893-BA22-33C4-09B8-75A9351605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157788"/>
            <a:ext cx="554513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4">
            <a:extLst>
              <a:ext uri="{FF2B5EF4-FFF2-40B4-BE49-F238E27FC236}">
                <a16:creationId xmlns:a16="http://schemas.microsoft.com/office/drawing/2014/main" id="{65B03B9C-1B3E-1813-0972-33A701717A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5157788"/>
            <a:ext cx="14287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Rectangle 16">
            <a:extLst>
              <a:ext uri="{FF2B5EF4-FFF2-40B4-BE49-F238E27FC236}">
                <a16:creationId xmlns:a16="http://schemas.microsoft.com/office/drawing/2014/main" id="{58732DCC-1A6A-E808-2FC3-688694AE9E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24075" y="6140450"/>
            <a:ext cx="5256213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defRPr/>
            </a:pPr>
            <a:r>
              <a:rPr lang="cs-CZ" altLang="en-US" sz="1200" dirty="0">
                <a:latin typeface="GillSans" charset="0"/>
              </a:rPr>
              <a:t>Tento Projekt technické pomoci 6.1 Ministerstva zdravotnictví je spolufinancován Evropskou unií z Evropského fondu pro regionální rozvoj. </a:t>
            </a:r>
          </a:p>
        </p:txBody>
      </p:sp>
      <p:sp>
        <p:nvSpPr>
          <p:cNvPr id="2060" name="Rectangle 18">
            <a:extLst>
              <a:ext uri="{FF2B5EF4-FFF2-40B4-BE49-F238E27FC236}">
                <a16:creationId xmlns:a16="http://schemas.microsoft.com/office/drawing/2014/main" id="{B94ED7F6-B510-7D8D-FA78-2B975C2C67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33488" y="0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Integrovaný operační program</a:t>
            </a:r>
            <a:br>
              <a:rPr lang="cs-CZ" altLang="en-US"/>
            </a:br>
            <a:r>
              <a:rPr lang="cs-CZ" altLang="en-US"/>
              <a:t>Oblast intervence 3.2 Služby v oblasti veřejného zdraví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  <p:sldLayoutId id="2147486048" r:id="rId3"/>
    <p:sldLayoutId id="2147486049" r:id="rId4"/>
    <p:sldLayoutId id="2147486050" r:id="rId5"/>
    <p:sldLayoutId id="2147486051" r:id="rId6"/>
    <p:sldLayoutId id="2147486052" r:id="rId7"/>
    <p:sldLayoutId id="2147486053" r:id="rId8"/>
    <p:sldLayoutId id="2147486054" r:id="rId9"/>
    <p:sldLayoutId id="2147486055" r:id="rId10"/>
    <p:sldLayoutId id="2147486056" r:id="rId11"/>
  </p:sldLayoutIdLst>
  <p:transition>
    <p:zoom dir="in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0" algn="l"/>
        </a:tabLst>
        <a:defRPr sz="2000" b="1">
          <a:solidFill>
            <a:schemeClr val="bg1"/>
          </a:solidFill>
          <a:latin typeface="GillSans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00025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2pPr>
      <a:lvl3pPr marL="1150938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 b="1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§"/>
        <a:defRPr sz="2000">
          <a:solidFill>
            <a:schemeClr val="bg2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projekty@mzd.gov.cz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projekty@mzd.gov.cz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projekty@mzd.gov.cz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finance@mzd.gov.cz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zakazky@mzd.cz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finance@mzcz.cz" TargetMode="External"/><Relationship Id="rId2" Type="http://schemas.openxmlformats.org/officeDocument/2006/relationships/hyperlink" Target="mailto:finance@mzd.gov.cz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rojekty@mzcr.cz" TargetMode="External"/><Relationship Id="rId2" Type="http://schemas.openxmlformats.org/officeDocument/2006/relationships/hyperlink" Target="mailto:projekty@mzd.gov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19EC28A3-9222-A454-D055-39C5B64B5B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-130175"/>
            <a:ext cx="6794500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tabLst>
                <a:tab pos="0" algn="l"/>
              </a:tabLst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0" algn="l"/>
              </a:tabLst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147" name="Rectangle 5">
            <a:extLst>
              <a:ext uri="{FF2B5EF4-FFF2-40B4-BE49-F238E27FC236}">
                <a16:creationId xmlns:a16="http://schemas.microsoft.com/office/drawing/2014/main" id="{EB5416C0-A431-7B92-AC37-636E199E2B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42988" y="3213100"/>
            <a:ext cx="6337300" cy="1150938"/>
          </a:xfrm>
          <a:noFill/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endParaRPr lang="cs-CZ" altLang="en-US" sz="1800"/>
          </a:p>
          <a:p>
            <a:pPr marL="0" indent="0" eaLnBrk="1" hangingPunct="1">
              <a:lnSpc>
                <a:spcPct val="90000"/>
              </a:lnSpc>
            </a:pPr>
            <a:endParaRPr lang="cs-CZ" altLang="en-US">
              <a:solidFill>
                <a:srgbClr val="D31145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cs-CZ" altLang="en-US"/>
              <a:t>  </a:t>
            </a:r>
            <a:br>
              <a:rPr lang="cs-CZ" altLang="en-US"/>
            </a:br>
            <a:endParaRPr lang="cs-CZ" altLang="en-US"/>
          </a:p>
        </p:txBody>
      </p:sp>
      <p:sp>
        <p:nvSpPr>
          <p:cNvPr id="6148" name="Rectangle 5">
            <a:extLst>
              <a:ext uri="{FF2B5EF4-FFF2-40B4-BE49-F238E27FC236}">
                <a16:creationId xmlns:a16="http://schemas.microsoft.com/office/drawing/2014/main" id="{034D447A-75E7-2304-E9A0-8EA80BD3B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341438"/>
            <a:ext cx="7524750" cy="525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00025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50938" indent="-228600"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 algn="ctr" eaLnBrk="1" hangingPunct="1"/>
            <a:endParaRPr lang="cs-CZ" altLang="cs-CZ" sz="3200" dirty="0"/>
          </a:p>
          <a:p>
            <a:pPr algn="ctr" eaLnBrk="1" hangingPunct="1"/>
            <a:r>
              <a:rPr lang="cs-CZ" altLang="cs-CZ" sz="3200" dirty="0"/>
              <a:t>Aktuality v oblasti strukturálních fondů, nový příkaz ministra pro realizaci projektů PO MZ</a:t>
            </a:r>
            <a:endParaRPr lang="cs-CZ" altLang="cs-CZ" sz="1800" dirty="0"/>
          </a:p>
          <a:p>
            <a:pPr algn="ctr" eaLnBrk="1" hangingPunct="1"/>
            <a:endParaRPr lang="cs-CZ" altLang="cs-CZ" sz="1800" dirty="0"/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r>
              <a:rPr lang="cs-CZ" altLang="cs-CZ" sz="2400" dirty="0"/>
              <a:t>21. listopadu 2024</a:t>
            </a:r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endParaRPr lang="cs-CZ" altLang="cs-CZ" sz="2400" dirty="0"/>
          </a:p>
          <a:p>
            <a:pPr algn="ctr" eaLnBrk="1" hangingPunct="1"/>
            <a:endParaRPr lang="cs-CZ" altLang="cs-CZ" sz="1800" dirty="0"/>
          </a:p>
        </p:txBody>
      </p:sp>
      <p:pic>
        <p:nvPicPr>
          <p:cNvPr id="2" name="Obrázek 2" descr="Obsah obrázku snímek obrazovky, Písmo, Elektricky modrá, Grafika&#10;&#10;Popis byl vytvořen automaticky">
            <a:extLst>
              <a:ext uri="{FF2B5EF4-FFF2-40B4-BE49-F238E27FC236}">
                <a16:creationId xmlns:a16="http://schemas.microsoft.com/office/drawing/2014/main" id="{AAA78E5A-3CAF-5534-EEC5-9BEA63F86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361103"/>
            <a:ext cx="4176440" cy="108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C8041E-BECB-159F-AF3F-37557A5FA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Formální upřesnění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8982CE-9BC2-3125-26A7-BFD4040C5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b="0" dirty="0"/>
              <a:t>V případě, že v rámci přípravy projektové žádosti dojde ke změnám oproti schválenému projektovému záměru, které však nemění účel a cíle projektu, podstatně obsah a aktivity projektu a případné navýšení rozpočtu není vyšší než 10 % původní částky, není nutné žádat o nové posouzení projektového záměru případně o nové stanovisko vrchního ředitele pro ekonomiku a zdravotní pojištění. PŘO MZ o provedených změnách pouze informuje zasláním upraveného projektového záměru na adresu </a:t>
            </a:r>
            <a:r>
              <a:rPr lang="cs-CZ" b="0" dirty="0">
                <a:hlinkClick r:id="rId2"/>
              </a:rPr>
              <a:t>projekty@mzd.gov.cz</a:t>
            </a:r>
            <a:r>
              <a:rPr lang="cs-CZ" b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4278054"/>
      </p:ext>
    </p:extLst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>
            <a:extLst>
              <a:ext uri="{FF2B5EF4-FFF2-40B4-BE49-F238E27FC236}">
                <a16:creationId xmlns:a16="http://schemas.microsoft.com/office/drawing/2014/main" id="{131711C4-4EA1-7CD3-C479-8E28F11B14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Postupy pro předkládání, realizaci a administraci projektů</a:t>
            </a:r>
          </a:p>
        </p:txBody>
      </p:sp>
      <p:sp>
        <p:nvSpPr>
          <p:cNvPr id="10243" name="Zástupný obsah 2">
            <a:extLst>
              <a:ext uri="{FF2B5EF4-FFF2-40B4-BE49-F238E27FC236}">
                <a16:creationId xmlns:a16="http://schemas.microsoft.com/office/drawing/2014/main" id="{B9010202-2439-4AB3-F785-34C5097B49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3488" y="908720"/>
            <a:ext cx="6794500" cy="5327650"/>
          </a:xfrm>
        </p:spPr>
        <p:txBody>
          <a:bodyPr/>
          <a:lstStyle/>
          <a:p>
            <a:pPr marL="0" indent="0" algn="just">
              <a:defRPr/>
            </a:pPr>
            <a:endParaRPr lang="cs-CZ" altLang="cs-CZ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Postupy se liší dle nástroje, ze kterého jsou projekty financovány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na základě předloženého projektového záměru posoudí  EFI, jakými pravidly se bude administrace projektového záměru dále řídit a vyrozumí o tom danou PŘO MZ e-mailem do 10 pracovních dnů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Nástroje jsou rozděleny do tří typů:</a:t>
            </a:r>
          </a:p>
          <a:p>
            <a:pPr marL="0" indent="0" algn="just">
              <a:defRPr/>
            </a:pPr>
            <a:r>
              <a:rPr lang="cs-CZ" altLang="cs-CZ" sz="1600" u="sng" dirty="0">
                <a:solidFill>
                  <a:srgbClr val="92D050"/>
                </a:solidFill>
              </a:rPr>
              <a:t>Typ 1 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ea typeface="+mn-ea"/>
                <a:cs typeface="+mn-cs"/>
              </a:rPr>
              <a:t>PŘO MZ informuje MZ na </a:t>
            </a:r>
            <a:r>
              <a:rPr lang="cs-CZ" sz="1600" b="0" dirty="0">
                <a:hlinkClick r:id="rId2"/>
              </a:rPr>
              <a:t>projekty@mzd.gov.cz </a:t>
            </a:r>
            <a:r>
              <a:rPr lang="cs-CZ" altLang="cs-CZ" sz="1600" b="1" dirty="0">
                <a:ea typeface="+mn-ea"/>
                <a:cs typeface="+mn-cs"/>
              </a:rPr>
              <a:t> o záměru realizovat projekt či se podílet na realizaci projektu v roli partnera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ea typeface="+mn-ea"/>
                <a:cs typeface="+mn-cs"/>
              </a:rPr>
              <a:t>PŘO MZ předkládá MZ vydané Rozhodnutí o poskytnutí dotace či jiný právní akt (nevydává MZ)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Není požadováno financování z rozpočtu MZ</a:t>
            </a:r>
          </a:p>
          <a:p>
            <a:pPr marL="542925" lvl="1" indent="0">
              <a:defRPr/>
            </a:pPr>
            <a:endParaRPr lang="cs-CZ" altLang="cs-CZ" sz="1400" b="1" dirty="0">
              <a:ea typeface="+mn-ea"/>
              <a:cs typeface="+mn-cs"/>
            </a:endParaRPr>
          </a:p>
          <a:p>
            <a:pPr marL="0" indent="0">
              <a:defRPr/>
            </a:pPr>
            <a:endParaRPr lang="cs-CZ" altLang="cs-CZ" dirty="0"/>
          </a:p>
        </p:txBody>
      </p:sp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>
            <a:extLst>
              <a:ext uri="{FF2B5EF4-FFF2-40B4-BE49-F238E27FC236}">
                <a16:creationId xmlns:a16="http://schemas.microsoft.com/office/drawing/2014/main" id="{E67F31BE-B5C1-69A7-4BEE-F1C862B3F8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Postupy pro předkládání, realizaci a administraci projektů</a:t>
            </a:r>
          </a:p>
        </p:txBody>
      </p:sp>
      <p:sp>
        <p:nvSpPr>
          <p:cNvPr id="10243" name="Zástupný obsah 2">
            <a:extLst>
              <a:ext uri="{FF2B5EF4-FFF2-40B4-BE49-F238E27FC236}">
                <a16:creationId xmlns:a16="http://schemas.microsoft.com/office/drawing/2014/main" id="{6B3BE439-A0D0-C38C-9681-86E235088C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33488" y="1196975"/>
            <a:ext cx="6794500" cy="4929188"/>
          </a:xfrm>
        </p:spPr>
        <p:txBody>
          <a:bodyPr/>
          <a:lstStyle/>
          <a:p>
            <a:pPr marL="0" indent="0" algn="just">
              <a:defRPr/>
            </a:pPr>
            <a:r>
              <a:rPr lang="cs-CZ" altLang="cs-CZ" sz="1600" u="sng" dirty="0">
                <a:solidFill>
                  <a:srgbClr val="92D050"/>
                </a:solidFill>
              </a:rPr>
              <a:t>Typ 2 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ea typeface="+mn-ea"/>
                <a:cs typeface="+mn-cs"/>
              </a:rPr>
              <a:t>PŘO MZ informuje MZ </a:t>
            </a:r>
            <a:r>
              <a:rPr lang="cs-CZ" sz="1600" b="0" dirty="0">
                <a:hlinkClick r:id="rId2"/>
              </a:rPr>
              <a:t>projekty@mzd.gov.cz</a:t>
            </a:r>
            <a:r>
              <a:rPr lang="cs-CZ" altLang="cs-CZ" sz="1600" b="1" dirty="0">
                <a:ea typeface="+mn-ea"/>
                <a:cs typeface="+mn-cs"/>
              </a:rPr>
              <a:t> o záměru realizovat projekt či se podílet na realizaci projektu v roli partnera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MZ schvaluje projektové záměry </a:t>
            </a:r>
            <a:r>
              <a:rPr lang="cs-CZ" altLang="cs-CZ" sz="1600" b="1" dirty="0">
                <a:ea typeface="+mn-ea"/>
                <a:cs typeface="+mn-cs"/>
              </a:rPr>
              <a:t>před jejich předložením do výzev daného nástroje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ea typeface="+mn-ea"/>
                <a:cs typeface="+mn-cs"/>
              </a:rPr>
              <a:t>PŘO MZ předkládá MZ vydané Rozhodnutí o poskytnutí dotace či jiný právní akt (nevydává MZ)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Není požadováno financování z rozpočtu MZ</a:t>
            </a:r>
          </a:p>
          <a:p>
            <a:pPr marL="0" indent="0">
              <a:defRPr/>
            </a:pPr>
            <a:endParaRPr lang="cs-CZ" altLang="cs-CZ" sz="1600" u="sng" dirty="0">
              <a:solidFill>
                <a:srgbClr val="92D050"/>
              </a:solidFill>
            </a:endParaRPr>
          </a:p>
          <a:p>
            <a:pPr marL="0" indent="0">
              <a:defRPr/>
            </a:pPr>
            <a:r>
              <a:rPr lang="cs-CZ" altLang="cs-CZ" sz="1600" u="sng" dirty="0">
                <a:solidFill>
                  <a:srgbClr val="92D050"/>
                </a:solidFill>
              </a:rPr>
              <a:t>Typ 3 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ea typeface="+mn-ea"/>
                <a:cs typeface="+mn-cs"/>
              </a:rPr>
              <a:t>PŘO MZ informuje MZ </a:t>
            </a:r>
            <a:r>
              <a:rPr lang="cs-CZ" sz="1600" b="0" dirty="0">
                <a:hlinkClick r:id="rId2"/>
              </a:rPr>
              <a:t>projekty@mzd.gov.cz</a:t>
            </a:r>
            <a:r>
              <a:rPr lang="cs-CZ" altLang="cs-CZ" sz="1600" b="1" dirty="0">
                <a:ea typeface="+mn-ea"/>
                <a:cs typeface="+mn-cs"/>
              </a:rPr>
              <a:t> o záměru realizovat projekt či se podílet na realizaci projektu v roli partnera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MZ schvaluje projektové záměry </a:t>
            </a:r>
            <a:r>
              <a:rPr lang="cs-CZ" altLang="cs-CZ" sz="1600" b="1" dirty="0">
                <a:ea typeface="+mn-ea"/>
                <a:cs typeface="+mn-cs"/>
              </a:rPr>
              <a:t>před jejich předložením do výzev daného nástroje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MZ vydává Rozhodnutí o poskytnutí dotace či jiný právní akt </a:t>
            </a:r>
          </a:p>
          <a:p>
            <a:pPr marL="828675" lvl="1" indent="-285750" algn="just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C00000"/>
                </a:solidFill>
                <a:ea typeface="+mn-ea"/>
                <a:cs typeface="+mn-cs"/>
              </a:rPr>
              <a:t>Je požadováno financování/spolufinancování z rozpočtu MZ</a:t>
            </a:r>
          </a:p>
          <a:p>
            <a:pPr marL="542925" lvl="1" indent="0">
              <a:defRPr/>
            </a:pPr>
            <a:endParaRPr lang="cs-CZ" altLang="cs-CZ" sz="1400" b="1" dirty="0">
              <a:ea typeface="+mn-ea"/>
              <a:cs typeface="+mn-cs"/>
            </a:endParaRPr>
          </a:p>
          <a:p>
            <a:pPr marL="0" indent="0">
              <a:defRPr/>
            </a:pPr>
            <a:endParaRPr lang="cs-CZ" altLang="cs-CZ" dirty="0"/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>
            <a:extLst>
              <a:ext uri="{FF2B5EF4-FFF2-40B4-BE49-F238E27FC236}">
                <a16:creationId xmlns:a16="http://schemas.microsoft.com/office/drawing/2014/main" id="{AB4B8D07-FCD0-91F1-FB04-FA345E7702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Rozdělení finančních zdrojů EU pro stanovení postupů dle příkazu ministra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403E5675-CC7E-77D2-CCAD-940EBF30A43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412875"/>
          <a:ext cx="7343775" cy="476568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59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7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9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7568">
                <a:tc>
                  <a:txBody>
                    <a:bodyPr/>
                    <a:lstStyle/>
                    <a:p>
                      <a:r>
                        <a:rPr lang="cs-CZ" sz="1100">
                          <a:effectLst/>
                        </a:rPr>
                        <a:t> 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aseline="0" dirty="0">
                          <a:effectLst/>
                        </a:rPr>
                        <a:t>1. typ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aseline="0" dirty="0">
                          <a:effectLst/>
                        </a:rPr>
                        <a:t>2. typ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aseline="0" dirty="0">
                          <a:effectLst/>
                        </a:rPr>
                        <a:t>3. typ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879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Národní operační programy programového období 2021–2027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394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Programy přeshraniční, nadnárodní a meziregionální spolupráce 2021–2027 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effectLst/>
                        </a:rPr>
                        <a:t>✔</a:t>
                      </a:r>
                      <a:endParaRPr lang="cs-CZ" sz="9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 </a:t>
                      </a:r>
                      <a:r>
                        <a:rPr lang="cs-CZ" sz="900">
                          <a:effectLst/>
                        </a:rPr>
                        <a:t>v případě, že je požadováno spolufinancování ze strany MZ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5796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Národní plán obnovy – kromě komponent 6.1 a 6.2 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 </a:t>
                      </a:r>
                      <a:r>
                        <a:rPr lang="cs-CZ" sz="900">
                          <a:effectLst/>
                        </a:rPr>
                        <a:t>v případě, že je požadováno spolufinancování ze strany MZ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5137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Komunitární programy 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 </a:t>
                      </a:r>
                      <a:r>
                        <a:rPr lang="cs-CZ" sz="900">
                          <a:effectLst/>
                        </a:rPr>
                        <a:t>v případě, že je požadováno spolufinancování ze strany MZ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568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Modernizační fond 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5137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Finanční mechanismy  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 </a:t>
                      </a:r>
                      <a:r>
                        <a:rPr lang="cs-CZ" sz="900">
                          <a:effectLst/>
                        </a:rPr>
                        <a:t>v případě, že je požadováno spolufinancování ze strany MZ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197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Národní programy ministerstev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effectLst/>
                        </a:rPr>
                        <a:t>✔ </a:t>
                      </a:r>
                      <a:endParaRPr lang="cs-CZ" sz="9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1" marR="52971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386" name="Rectangle 45">
            <a:extLst>
              <a:ext uri="{FF2B5EF4-FFF2-40B4-BE49-F238E27FC236}">
                <a16:creationId xmlns:a16="http://schemas.microsoft.com/office/drawing/2014/main" id="{23F22701-447F-460A-F732-55D3D768D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3488" y="2138363"/>
            <a:ext cx="9434512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defRPr sz="2000" b="1">
                <a:solidFill>
                  <a:schemeClr val="tx1"/>
                </a:solidFill>
                <a:latin typeface="GillSans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GillSans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2000">
                <a:solidFill>
                  <a:schemeClr val="bg2"/>
                </a:solidFill>
                <a:latin typeface="GillSans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br>
              <a:rPr lang="cs-CZ" altLang="cs-CZ" sz="3400" b="0">
                <a:latin typeface="Garamond" panose="02020404030301010803" pitchFamily="18" charset="0"/>
              </a:rPr>
            </a:br>
            <a:endParaRPr lang="cs-CZ" altLang="cs-CZ" sz="3400" b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>
            <a:extLst>
              <a:ext uri="{FF2B5EF4-FFF2-40B4-BE49-F238E27FC236}">
                <a16:creationId xmlns:a16="http://schemas.microsoft.com/office/drawing/2014/main" id="{6DC096FF-F40C-9D2E-1C19-74710430C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Jednoduché schéma procesů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C6B28A06-AAF6-0FDA-AB51-18AB6B3EA4F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55650" y="1557338"/>
          <a:ext cx="7704137" cy="460851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520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8845">
                <a:tc>
                  <a:txBody>
                    <a:bodyPr/>
                    <a:lstStyle/>
                    <a:p>
                      <a:r>
                        <a:rPr lang="cs-CZ" sz="1100">
                          <a:effectLst/>
                        </a:rPr>
                        <a:t> 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="1" baseline="0" dirty="0">
                          <a:effectLst/>
                        </a:rPr>
                        <a:t>1. typ</a:t>
                      </a:r>
                      <a:endParaRPr lang="cs-CZ" sz="1500" b="1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="1" baseline="0" dirty="0">
                          <a:effectLst/>
                        </a:rPr>
                        <a:t>2. typ</a:t>
                      </a:r>
                      <a:endParaRPr lang="cs-CZ" sz="1500" b="1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cs-CZ" sz="1500" b="1" baseline="0" dirty="0">
                          <a:effectLst/>
                        </a:rPr>
                        <a:t>3. typ</a:t>
                      </a:r>
                      <a:endParaRPr lang="cs-CZ" sz="1500" b="1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933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Informovat MZ o záměru realizace projektu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933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Schválení projektového záměru MZ (vydání stanoviska)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effectLst/>
                        </a:rPr>
                        <a:t>X</a:t>
                      </a:r>
                      <a:endParaRPr lang="cs-CZ" sz="9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933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MZ vydává rozhodnutí o poskytnutí dotace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933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Předložit MZ vydané rozhodnutí o poskytnutí dotace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✔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effectLst/>
                        </a:rPr>
                        <a:t>✔</a:t>
                      </a:r>
                      <a:endParaRPr lang="cs-CZ" sz="9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>
                          <a:effectLst/>
                        </a:rPr>
                        <a:t>není relevantní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3933">
                <a:tc>
                  <a:txBody>
                    <a:bodyPr/>
                    <a:lstStyle/>
                    <a:p>
                      <a:r>
                        <a:rPr lang="cs-CZ" sz="1500" baseline="0" dirty="0">
                          <a:effectLst/>
                        </a:rPr>
                        <a:t>Financování/Spolufinancování z rozpočtu MZ</a:t>
                      </a:r>
                      <a:endParaRPr lang="cs-CZ" sz="1500" baseline="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>
                          <a:effectLst/>
                        </a:rPr>
                        <a:t>X</a:t>
                      </a:r>
                      <a:endParaRPr lang="cs-CZ" sz="90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100" dirty="0">
                          <a:effectLst/>
                        </a:rPr>
                        <a:t>✔</a:t>
                      </a:r>
                      <a:endParaRPr lang="cs-CZ" sz="900" dirty="0">
                        <a:solidFill>
                          <a:srgbClr val="000000"/>
                        </a:solidFill>
                        <a:effectLst/>
                        <a:latin typeface="Microsoft Sans Serif" panose="020B0604020202020204" pitchFamily="34" charset="0"/>
                        <a:ea typeface="Microsoft Sans Serif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74" marR="5297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>
            <a:extLst>
              <a:ext uri="{FF2B5EF4-FFF2-40B4-BE49-F238E27FC236}">
                <a16:creationId xmlns:a16="http://schemas.microsoft.com/office/drawing/2014/main" id="{B80460CD-7CEE-0511-51C4-5E6C1E4233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U projektů financovaných/spolufinancovaných z rozpočtu resortu </a:t>
            </a:r>
          </a:p>
        </p:txBody>
      </p:sp>
      <p:sp>
        <p:nvSpPr>
          <p:cNvPr id="16387" name="Zástupný obsah 2">
            <a:extLst>
              <a:ext uri="{FF2B5EF4-FFF2-40B4-BE49-F238E27FC236}">
                <a16:creationId xmlns:a16="http://schemas.microsoft.com/office/drawing/2014/main" id="{79EFE7D4-CA95-1841-5B4C-E367B37529B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informace o projektu/projektovém záměru při přípravě rozpočtu na příští rok (v případě, že je záměr připravován až následně, zašle PŘO informaci spolu se schvalujícím stanoviskem vrchního ředitele na </a:t>
            </a:r>
            <a:r>
              <a:rPr lang="cs-CZ" altLang="cs-CZ" dirty="0">
                <a:hlinkClick r:id="rId2"/>
              </a:rPr>
              <a:t>finance</a:t>
            </a:r>
            <a:r>
              <a:rPr lang="en-US" altLang="cs-CZ" dirty="0">
                <a:hlinkClick r:id="rId2"/>
              </a:rPr>
              <a:t>@m</a:t>
            </a:r>
            <a:r>
              <a:rPr lang="cs-CZ" altLang="cs-CZ" dirty="0">
                <a:hlinkClick r:id="rId2"/>
              </a:rPr>
              <a:t>zd.gov.cz</a:t>
            </a:r>
            <a:r>
              <a:rPr lang="cs-CZ" altLang="cs-CZ" dirty="0"/>
              <a:t>)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oficiální žádost o vydání řídicí dokumentace – příloha č. 3 – datovou schránkou!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endParaRPr lang="cs-CZ" altLang="cs-CZ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financování – zálohy, na základě neuhrazené faktury, dle rozhodnutí o poskytnutí dotace – tok dokumentů na </a:t>
            </a:r>
            <a:r>
              <a:rPr lang="cs-CZ" altLang="cs-CZ" dirty="0">
                <a:hlinkClick r:id="rId2"/>
              </a:rPr>
              <a:t>finance</a:t>
            </a:r>
            <a:r>
              <a:rPr lang="en-US" altLang="cs-CZ" dirty="0">
                <a:hlinkClick r:id="rId2"/>
              </a:rPr>
              <a:t>@m</a:t>
            </a:r>
            <a:r>
              <a:rPr lang="cs-CZ" altLang="cs-CZ" dirty="0">
                <a:hlinkClick r:id="rId2"/>
              </a:rPr>
              <a:t>zd.gov.cz</a:t>
            </a:r>
            <a:endParaRPr lang="cs-CZ" altLang="cs-CZ" dirty="0"/>
          </a:p>
          <a:p>
            <a:pPr marL="0" indent="0" algn="just">
              <a:defRPr/>
            </a:pPr>
            <a:endParaRPr lang="cs-CZ" altLang="cs-CZ" dirty="0"/>
          </a:p>
        </p:txBody>
      </p:sp>
    </p:spTree>
  </p:cSld>
  <p:clrMapOvr>
    <a:masterClrMapping/>
  </p:clrMapOvr>
  <p:transition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>
            <a:extLst>
              <a:ext uri="{FF2B5EF4-FFF2-40B4-BE49-F238E27FC236}">
                <a16:creationId xmlns:a16="http://schemas.microsoft.com/office/drawing/2014/main" id="{2B85A7BE-C498-F5C8-F752-F6C4703AD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U projektů financovaných/spolufinancovaných z rozpočtu resortu </a:t>
            </a:r>
          </a:p>
        </p:txBody>
      </p:sp>
      <p:sp>
        <p:nvSpPr>
          <p:cNvPr id="17411" name="Zástupný obsah 4">
            <a:extLst>
              <a:ext uri="{FF2B5EF4-FFF2-40B4-BE49-F238E27FC236}">
                <a16:creationId xmlns:a16="http://schemas.microsoft.com/office/drawing/2014/main" id="{96F0172C-7AFC-DCAE-4287-C9B141CAF1C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42988" y="1700213"/>
            <a:ext cx="7273925" cy="460851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altLang="cs-CZ" dirty="0"/>
              <a:t>veřejné zakázky nad 500.000 Kč bez DPH – informace o zahájení a doklady k realizaci nejpozději do ukončení projektu na </a:t>
            </a:r>
            <a:r>
              <a:rPr lang="cs-CZ" altLang="cs-CZ" dirty="0" err="1">
                <a:hlinkClick r:id="rId2"/>
              </a:rPr>
              <a:t>zakazky</a:t>
            </a:r>
            <a:r>
              <a:rPr lang="en-US" altLang="cs-CZ" dirty="0">
                <a:hlinkClick r:id="rId2"/>
              </a:rPr>
              <a:t>@m</a:t>
            </a:r>
            <a:r>
              <a:rPr lang="cs-CZ" altLang="cs-CZ" dirty="0">
                <a:hlinkClick r:id="rId2"/>
              </a:rPr>
              <a:t>zd.gov.cz</a:t>
            </a:r>
            <a:r>
              <a:rPr lang="cs-CZ" altLang="cs-CZ" dirty="0"/>
              <a:t> – možno dát i odkaz v případě, že dokumenty jsou dostupné v systémech, kam má EFI přístup </a:t>
            </a:r>
          </a:p>
          <a:p>
            <a:r>
              <a:rPr lang="cs-CZ" altLang="cs-CZ" dirty="0"/>
              <a:t>V informaci k zakázce je nutné uvést: 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název operačního programu či jiného nástroje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číslo výzvy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název projektu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číslo projektu v ISKP (je-li evidováno)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číslo projektu v EDS/SMVS (je-li evidováno)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název veřejné zakázky</a:t>
            </a:r>
          </a:p>
          <a:p>
            <a:pPr>
              <a:buFont typeface="GillSans" charset="0"/>
              <a:buAutoNum type="arabicPeriod"/>
            </a:pPr>
            <a:r>
              <a:rPr lang="cs-CZ" altLang="cs-CZ" i="1" dirty="0">
                <a:latin typeface="Calibri" panose="020F0502020204030204" pitchFamily="34" charset="0"/>
                <a:cs typeface="Calibri" panose="020F0502020204030204" pitchFamily="34" charset="0"/>
              </a:rPr>
              <a:t>odkaz na profil zadavatele</a:t>
            </a:r>
            <a:endParaRPr lang="cs-CZ" alt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altLang="cs-CZ" dirty="0"/>
              <a:t> </a:t>
            </a:r>
          </a:p>
        </p:txBody>
      </p:sp>
    </p:spTree>
  </p:cSld>
  <p:clrMapOvr>
    <a:masterClrMapping/>
  </p:clrMapOvr>
  <p:transition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obsah 2">
            <a:extLst>
              <a:ext uri="{FF2B5EF4-FFF2-40B4-BE49-F238E27FC236}">
                <a16:creationId xmlns:a16="http://schemas.microsoft.com/office/drawing/2014/main" id="{FE00BAE2-FE40-4154-8011-526BDDB6A6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DĚKUJI ZA POZORNOST!</a:t>
            </a:r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https://projektovakancelar.mzcr.cz</a:t>
            </a:r>
          </a:p>
          <a:p>
            <a:pPr algn="ctr"/>
            <a:endParaRPr lang="cs-CZ" altLang="cs-CZ" dirty="0"/>
          </a:p>
          <a:p>
            <a:pPr algn="ctr"/>
            <a:endParaRPr lang="cs-CZ" altLang="cs-CZ" dirty="0"/>
          </a:p>
          <a:p>
            <a:pPr algn="ctr"/>
            <a:r>
              <a:rPr lang="cs-CZ" altLang="cs-CZ" dirty="0"/>
              <a:t> </a:t>
            </a:r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F378A8-3A82-E509-3D8A-D1C8E42B0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Program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A6288DC-A7FD-FA89-16BD-6AAB6984A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cs-CZ" altLang="cs-CZ" sz="2000" dirty="0">
                <a:highlight>
                  <a:srgbClr val="FFFFFF"/>
                </a:highlight>
              </a:rPr>
              <a:t>Nový příkaz ministra č. 39 /2024 - </a:t>
            </a:r>
            <a:r>
              <a:rPr lang="cs-CZ" dirty="0"/>
              <a:t> postupy pro PŘO – Mgr. Kateřina Dimitrovová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Metodika „Příprava a realizace projektů EPC PO MZ“ – Ing. Kateřina Nečasová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Informace z oblasti financování – Ing. Věra Galuszková</a:t>
            </a:r>
          </a:p>
          <a:p>
            <a:pPr marL="0" indent="0"/>
            <a:endParaRPr lang="cs-CZ" dirty="0"/>
          </a:p>
          <a:p>
            <a:pPr marL="457200" indent="-457200">
              <a:buAutoNum type="arabicPeriod"/>
            </a:pPr>
            <a:r>
              <a:rPr lang="cs-CZ" dirty="0"/>
              <a:t>Aktuality z oblasti EU fondů – Mgr. Kateřina Dimitrovová </a:t>
            </a:r>
          </a:p>
          <a:p>
            <a:pPr marL="457200" indent="-457200">
              <a:buAutoNum type="arabicPeriod"/>
            </a:pPr>
            <a:endParaRPr lang="cs-CZ" dirty="0"/>
          </a:p>
          <a:p>
            <a:pPr marL="457200" indent="-4572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8966030"/>
      </p:ext>
    </p:extLst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61FD02-9AFF-8E33-4BB9-7FB9EB279D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195" name="Zástupný obsah 2">
            <a:extLst>
              <a:ext uri="{FF2B5EF4-FFF2-40B4-BE49-F238E27FC236}">
                <a16:creationId xmlns:a16="http://schemas.microsoft.com/office/drawing/2014/main" id="{4669DDBA-515A-5BE3-BF63-CB78DC46D7F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174750" y="2352018"/>
            <a:ext cx="6794500" cy="1235075"/>
          </a:xfrm>
        </p:spPr>
        <p:txBody>
          <a:bodyPr/>
          <a:lstStyle/>
          <a:p>
            <a:pPr>
              <a:defRPr/>
            </a:pPr>
            <a:endParaRPr lang="cs-CZ" altLang="cs-CZ" sz="3200" dirty="0"/>
          </a:p>
          <a:p>
            <a:pPr algn="ctr">
              <a:defRPr/>
            </a:pPr>
            <a:r>
              <a:rPr lang="cs-CZ" altLang="cs-CZ" sz="2800" dirty="0"/>
              <a:t>Nový </a:t>
            </a:r>
            <a:r>
              <a:rPr lang="cs-CZ" altLang="cs-CZ" sz="2800" dirty="0">
                <a:solidFill>
                  <a:srgbClr val="C00000"/>
                </a:solidFill>
              </a:rPr>
              <a:t>Příkaz ministra č. 39/24</a:t>
            </a:r>
            <a:r>
              <a:rPr lang="cs-CZ" altLang="cs-CZ" sz="2800" dirty="0"/>
              <a:t>, </a:t>
            </a:r>
          </a:p>
          <a:p>
            <a:pPr algn="ctr">
              <a:defRPr/>
            </a:pPr>
            <a:r>
              <a:rPr lang="cs-CZ" altLang="cs-CZ" sz="2800" dirty="0"/>
              <a:t>kterým se stanoví postup pro předkládání, realizaci a administraci projektů přímo řízených organizací Ministerstva zdravotnictví financovaných ze zdrojů Evropské unie a finančních mechanismů</a:t>
            </a:r>
          </a:p>
        </p:txBody>
      </p:sp>
    </p:spTree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>
            <a:extLst>
              <a:ext uri="{FF2B5EF4-FFF2-40B4-BE49-F238E27FC236}">
                <a16:creationId xmlns:a16="http://schemas.microsoft.com/office/drawing/2014/main" id="{8A9C582D-B1AB-475A-3261-76090C1F13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33488" y="0"/>
            <a:ext cx="6794500" cy="1052513"/>
          </a:xfrm>
        </p:spPr>
        <p:txBody>
          <a:bodyPr wrap="square" anchor="ctr">
            <a:normAutofit/>
          </a:bodyPr>
          <a:lstStyle/>
          <a:p>
            <a:r>
              <a:rPr lang="cs-CZ" altLang="cs-CZ" sz="2400" dirty="0"/>
              <a:t>Úvod</a:t>
            </a:r>
          </a:p>
        </p:txBody>
      </p:sp>
      <p:graphicFrame>
        <p:nvGraphicFramePr>
          <p:cNvPr id="10245" name="Zástupný obsah 2">
            <a:extLst>
              <a:ext uri="{FF2B5EF4-FFF2-40B4-BE49-F238E27FC236}">
                <a16:creationId xmlns:a16="http://schemas.microsoft.com/office/drawing/2014/main" id="{A2884D08-6E57-7342-06D7-B73C495DD2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7666138"/>
              </p:ext>
            </p:extLst>
          </p:nvPr>
        </p:nvGraphicFramePr>
        <p:xfrm>
          <a:off x="1233488" y="1600200"/>
          <a:ext cx="67945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C2E092-EDAE-DC6C-7241-336F22662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127" y="0"/>
            <a:ext cx="6794500" cy="1052513"/>
          </a:xfrm>
        </p:spPr>
        <p:txBody>
          <a:bodyPr/>
          <a:lstStyle/>
          <a:p>
            <a:r>
              <a:rPr lang="cs-CZ" sz="2400" dirty="0"/>
              <a:t>Vyhodnocení příkazu ministra č. 11/2022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B6F188EA-9602-D114-34F9-6C5A39E71C8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33488" y="1600200"/>
          <a:ext cx="67945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656205"/>
      </p:ext>
    </p:extLst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C2E092-EDAE-DC6C-7241-336F22662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127" y="0"/>
            <a:ext cx="6794500" cy="1052513"/>
          </a:xfrm>
        </p:spPr>
        <p:txBody>
          <a:bodyPr/>
          <a:lstStyle/>
          <a:p>
            <a:r>
              <a:rPr lang="cs-CZ" sz="2400" dirty="0"/>
              <a:t>Vyhodnocení příkazu ministra č. 11/2022 II </a:t>
            </a: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B6F188EA-9602-D114-34F9-6C5A39E71C8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33488" y="1600200"/>
          <a:ext cx="67945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CD3AAC0B-52D4-35AA-9247-95C87FE6E7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5789265"/>
              </p:ext>
            </p:extLst>
          </p:nvPr>
        </p:nvGraphicFramePr>
        <p:xfrm>
          <a:off x="683568" y="1572876"/>
          <a:ext cx="74168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1075738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>
            <a:extLst>
              <a:ext uri="{FF2B5EF4-FFF2-40B4-BE49-F238E27FC236}">
                <a16:creationId xmlns:a16="http://schemas.microsoft.com/office/drawing/2014/main" id="{6678F724-B7C7-FD4C-004A-37EB81A6D4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400" dirty="0"/>
              <a:t>Základní rozdíly oproti předchozímu PM </a:t>
            </a:r>
          </a:p>
        </p:txBody>
      </p:sp>
      <p:sp>
        <p:nvSpPr>
          <p:cNvPr id="10243" name="Zástupný obsah 2">
            <a:extLst>
              <a:ext uri="{FF2B5EF4-FFF2-40B4-BE49-F238E27FC236}">
                <a16:creationId xmlns:a16="http://schemas.microsoft.com/office/drawing/2014/main" id="{031C3FEC-EED6-D895-2CB4-1FBBEAE31B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3568" y="1032861"/>
            <a:ext cx="7488882" cy="5111750"/>
          </a:xfrm>
        </p:spPr>
        <p:txBody>
          <a:bodyPr/>
          <a:lstStyle/>
          <a:p>
            <a:pPr marL="0" indent="0">
              <a:defRPr/>
            </a:pPr>
            <a:endParaRPr lang="cs-CZ" altLang="cs-CZ" dirty="0"/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Ministerstvo zdravotnictví (MZ) v rámci nového příkazu ministra přikazuje, aby PŘO MZ informovaly MZ i o záměru předložit žádost o podporu projektu, který má být financován z národních programů jiných ministerstev (mimo MZ), bez ohledu na to, zda bude MZ zajišťovat podíl financování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dirty="0"/>
              <a:t>O zařazení do typu nástroje (1, 2 nebo 3) rozhoduje odbor EFI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>
                <a:solidFill>
                  <a:srgbClr val="C00000"/>
                </a:solidFill>
              </a:rPr>
              <a:t>Projektový záměr musí být podepsán statutárním orgánem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V případě, že PŘO plánuje financování prostřednictvím úvěru (vč. metody EPC), je nutné uvést do projektového záměru a dále postupovat dle pokynů v čl. 1 odst. 7 příkazu ministra</a:t>
            </a:r>
          </a:p>
          <a:p>
            <a:pPr marL="0" indent="0">
              <a:defRPr/>
            </a:pPr>
            <a:endParaRPr lang="cs-CZ" altLang="cs-CZ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dirty="0">
              <a:solidFill>
                <a:srgbClr val="C00000"/>
              </a:solidFill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cs-CZ" altLang="cs-CZ" dirty="0"/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57472E-F361-E28C-0916-EA8F03D2B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/>
              <a:t>Základní rozdíly oproti předchozímu PM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E33BA5-E764-C3A8-E2F0-BF62F24E3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166018"/>
            <a:ext cx="7776864" cy="4525963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cs-CZ" dirty="0"/>
              <a:t>MZ avizuje, že vzhledem k omezeným zdrojům státního rozpočtu bude přednostně zajišťovat spolufinancování projektů ze státního rozpočtu u následujících nástrojů: </a:t>
            </a:r>
          </a:p>
          <a:p>
            <a:pPr lvl="1" algn="just"/>
            <a:r>
              <a:rPr lang="cs-CZ" dirty="0"/>
              <a:t>•	Integrovaný regionální operační program 2021-2027 – specifický cíl 4.3,</a:t>
            </a:r>
          </a:p>
          <a:p>
            <a:pPr lvl="1" algn="just"/>
            <a:r>
              <a:rPr lang="cs-CZ" dirty="0"/>
              <a:t>•	Operační program Zaměstnanost plus – specifický cíl 2.2,</a:t>
            </a:r>
          </a:p>
          <a:p>
            <a:pPr lvl="1" algn="just"/>
            <a:r>
              <a:rPr lang="cs-CZ" dirty="0"/>
              <a:t>•	EU4Health – společné akce, v případě že byla PŘO nominována ze strany MZ.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Jsou-li v projektu </a:t>
            </a:r>
            <a:r>
              <a:rPr lang="cs-CZ" altLang="cs-CZ" dirty="0"/>
              <a:t>nepřímé náklady</a:t>
            </a:r>
            <a:r>
              <a:rPr lang="cs-CZ" altLang="cs-CZ" b="0" dirty="0"/>
              <a:t>, jsou primárně určeny na financování neinvestičních výdajů, v případě např. stavebních projektů je možné do nich zahrnout i investiční výdaje, pokud je s těmito výdaji plánováno v řídicí dokumentaci.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O schválení zprávy o realizaci a žádosti o platbu zasílá PO MZ tuto informaci na </a:t>
            </a:r>
            <a:r>
              <a:rPr lang="cs-CZ" altLang="cs-CZ" b="0" dirty="0">
                <a:hlinkClick r:id="rId2"/>
              </a:rPr>
              <a:t>finance@mzd.gov.cz</a:t>
            </a:r>
            <a:r>
              <a:rPr lang="cs-CZ" altLang="cs-CZ" b="0" dirty="0"/>
              <a:t> (</a:t>
            </a:r>
            <a:r>
              <a:rPr lang="cs-CZ" altLang="cs-CZ" b="0" dirty="0">
                <a:hlinkClick r:id="rId3"/>
              </a:rPr>
              <a:t>finance@mzcz.cz</a:t>
            </a:r>
            <a:r>
              <a:rPr lang="cs-CZ" altLang="cs-CZ" b="0" dirty="0"/>
              <a:t>) (podrobněji viz čl. 7, odst. 6 příkazu ministra)</a:t>
            </a:r>
          </a:p>
          <a:p>
            <a:pPr marL="885825" lvl="1" indent="-342900" algn="just">
              <a:buFont typeface="Arial" panose="020B0604020202020204" pitchFamily="34" charset="0"/>
              <a:buChar char="•"/>
            </a:pPr>
            <a:endParaRPr lang="cs-CZ" dirty="0"/>
          </a:p>
          <a:p>
            <a:pPr algn="just"/>
            <a:r>
              <a:rPr lang="cs-CZ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773174"/>
      </p:ext>
    </p:extLst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5535A8-4CF2-24E5-203E-CC453ED74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Formulační upřesnění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DCF57A3-9CCC-D9A0-613D-06D822743C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b="0" dirty="0"/>
              <a:t>V případě, že výzva k podání žádosti o poskytnutí dotace je vyhlašována ze strany MZ, PŘO MZ </a:t>
            </a:r>
            <a:r>
              <a:rPr lang="cs-CZ" b="0" dirty="0">
                <a:solidFill>
                  <a:srgbClr val="C00000"/>
                </a:solidFill>
              </a:rPr>
              <a:t>nepostupují dle tohoto příkazu ministra</a:t>
            </a:r>
            <a:r>
              <a:rPr lang="cs-CZ" b="0" dirty="0"/>
              <a:t> a řídí se pouze pravidly dané výzvy.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b="0" dirty="0"/>
              <a:t>PŘO MZ musí </a:t>
            </a:r>
            <a:r>
              <a:rPr lang="cs-CZ" altLang="cs-CZ" b="0" dirty="0">
                <a:solidFill>
                  <a:srgbClr val="C00000"/>
                </a:solidFill>
              </a:rPr>
              <a:t>informovat EFI </a:t>
            </a:r>
            <a:r>
              <a:rPr lang="cs-CZ" altLang="cs-CZ" b="0" dirty="0"/>
              <a:t>a předjednají s věcně příslušně útvarem MZ (či požádají odbor EFI o zajištění předjednání na adrese </a:t>
            </a:r>
            <a:r>
              <a:rPr lang="cs-CZ" altLang="cs-CZ" b="0" dirty="0">
                <a:hlinkClick r:id="rId2"/>
              </a:rPr>
              <a:t>projekty@mzd.gov.cz</a:t>
            </a:r>
            <a:r>
              <a:rPr lang="cs-CZ" altLang="cs-CZ" b="0" dirty="0"/>
              <a:t> /</a:t>
            </a:r>
            <a:r>
              <a:rPr lang="cs-CZ" altLang="cs-CZ" b="0" dirty="0">
                <a:solidFill>
                  <a:schemeClr val="accent4">
                    <a:lumMod val="75000"/>
                    <a:lumOff val="25000"/>
                  </a:schemeClr>
                </a:solidFill>
                <a:hlinkClick r:id="rId3"/>
              </a:rPr>
              <a:t>projekty@mzcr.cz</a:t>
            </a:r>
            <a:r>
              <a:rPr lang="cs-CZ" altLang="cs-CZ" b="0" dirty="0"/>
              <a:t>) v případě, že se jedná o projektový záměr: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z Operačního programu Zaměstnanost Plus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z Operační programu Jan Ámos Komenský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cs-CZ" altLang="cs-CZ" dirty="0">
                <a:solidFill>
                  <a:srgbClr val="92D050"/>
                </a:solidFill>
              </a:rPr>
              <a:t>s celkovou výší nákladů nad 200 milionů Kč</a:t>
            </a:r>
            <a:endParaRPr lang="cs-CZ" altLang="cs-CZ" dirty="0"/>
          </a:p>
          <a:p>
            <a:pPr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2423130"/>
      </p:ext>
    </p:extLst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sablona_prezentace">
  <a:themeElements>
    <a:clrScheme name="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ablona_prezentace">
  <a:themeElements>
    <a:clrScheme name="1_sablona_prezentace 1">
      <a:dk1>
        <a:srgbClr val="003D61"/>
      </a:dk1>
      <a:lt1>
        <a:srgbClr val="FFFFFF"/>
      </a:lt1>
      <a:dk2>
        <a:srgbClr val="FFFFFF"/>
      </a:dk2>
      <a:lt2>
        <a:srgbClr val="858585"/>
      </a:lt2>
      <a:accent1>
        <a:srgbClr val="FDBB30"/>
      </a:accent1>
      <a:accent2>
        <a:srgbClr val="C2CD23"/>
      </a:accent2>
      <a:accent3>
        <a:srgbClr val="FFFFFF"/>
      </a:accent3>
      <a:accent4>
        <a:srgbClr val="003352"/>
      </a:accent4>
      <a:accent5>
        <a:srgbClr val="FEDAAD"/>
      </a:accent5>
      <a:accent6>
        <a:srgbClr val="B0BA1F"/>
      </a:accent6>
      <a:hlink>
        <a:srgbClr val="003D61"/>
      </a:hlink>
      <a:folHlink>
        <a:srgbClr val="858585"/>
      </a:folHlink>
    </a:clrScheme>
    <a:fontScheme name="1_sablona_prezentace">
      <a:majorFont>
        <a:latin typeface="GillSans"/>
        <a:ea typeface=""/>
        <a:cs typeface=""/>
      </a:majorFont>
      <a:minorFont>
        <a:latin typeface="GillSan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ablona_prezentace 1">
        <a:dk1>
          <a:srgbClr val="003D61"/>
        </a:dk1>
        <a:lt1>
          <a:srgbClr val="FFFFFF"/>
        </a:lt1>
        <a:dk2>
          <a:srgbClr val="FFFFFF"/>
        </a:dk2>
        <a:lt2>
          <a:srgbClr val="858585"/>
        </a:lt2>
        <a:accent1>
          <a:srgbClr val="FDBB30"/>
        </a:accent1>
        <a:accent2>
          <a:srgbClr val="C2CD23"/>
        </a:accent2>
        <a:accent3>
          <a:srgbClr val="FFFFFF"/>
        </a:accent3>
        <a:accent4>
          <a:srgbClr val="003352"/>
        </a:accent4>
        <a:accent5>
          <a:srgbClr val="FEDAAD"/>
        </a:accent5>
        <a:accent6>
          <a:srgbClr val="B0BA1F"/>
        </a:accent6>
        <a:hlink>
          <a:srgbClr val="003D61"/>
        </a:hlink>
        <a:folHlink>
          <a:srgbClr val="85858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16993</TotalTime>
  <Words>1228</Words>
  <Application>Microsoft Office PowerPoint</Application>
  <PresentationFormat>Předvádění na obrazovce (4:3)</PresentationFormat>
  <Paragraphs>164</Paragraphs>
  <Slides>17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17</vt:i4>
      </vt:variant>
    </vt:vector>
  </HeadingPairs>
  <TitlesOfParts>
    <vt:vector size="26" baseType="lpstr">
      <vt:lpstr>Arial</vt:lpstr>
      <vt:lpstr>Calibri</vt:lpstr>
      <vt:lpstr>Garamond</vt:lpstr>
      <vt:lpstr>GillSans</vt:lpstr>
      <vt:lpstr>Microsoft Sans Serif</vt:lpstr>
      <vt:lpstr>Times New Roman</vt:lpstr>
      <vt:lpstr>Wingdings</vt:lpstr>
      <vt:lpstr>sablona_prezentace</vt:lpstr>
      <vt:lpstr>1_sablona_prezentace</vt:lpstr>
      <vt:lpstr>Prezentace aplikace PowerPoint</vt:lpstr>
      <vt:lpstr>Program </vt:lpstr>
      <vt:lpstr>Prezentace aplikace PowerPoint</vt:lpstr>
      <vt:lpstr>Úvod</vt:lpstr>
      <vt:lpstr>Vyhodnocení příkazu ministra č. 11/2022</vt:lpstr>
      <vt:lpstr>Vyhodnocení příkazu ministra č. 11/2022 II </vt:lpstr>
      <vt:lpstr>Základní rozdíly oproti předchozímu PM </vt:lpstr>
      <vt:lpstr>Základní rozdíly oproti předchozímu PM </vt:lpstr>
      <vt:lpstr>Formulační upřesnění </vt:lpstr>
      <vt:lpstr>Formální upřesnění </vt:lpstr>
      <vt:lpstr>Postupy pro předkládání, realizaci a administraci projektů</vt:lpstr>
      <vt:lpstr>Postupy pro předkládání, realizaci a administraci projektů</vt:lpstr>
      <vt:lpstr>Rozdělení finančních zdrojů EU pro stanovení postupů dle příkazu ministra</vt:lpstr>
      <vt:lpstr>Jednoduché schéma procesů</vt:lpstr>
      <vt:lpstr>U projektů financovaných/spolufinancovaných z rozpočtu resortu </vt:lpstr>
      <vt:lpstr>U projektů financovaných/spolufinancovaných z rozpočtu resortu </vt:lpstr>
      <vt:lpstr>Prezentace aplikace PowerPoint</vt:lpstr>
    </vt:vector>
  </TitlesOfParts>
  <Company>Ministerstvo zdravotnictví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kobid</dc:creator>
  <cp:lastModifiedBy>Dimitrovová Kateřina, Mgr.</cp:lastModifiedBy>
  <cp:revision>794</cp:revision>
  <cp:lastPrinted>2024-11-20T13:50:40Z</cp:lastPrinted>
  <dcterms:created xsi:type="dcterms:W3CDTF">2008-05-12T08:56:53Z</dcterms:created>
  <dcterms:modified xsi:type="dcterms:W3CDTF">2024-11-21T11:25:50Z</dcterms:modified>
</cp:coreProperties>
</file>