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359" r:id="rId3"/>
    <p:sldId id="256" r:id="rId4"/>
    <p:sldId id="274" r:id="rId5"/>
    <p:sldId id="290" r:id="rId6"/>
    <p:sldId id="258" r:id="rId7"/>
    <p:sldId id="283" r:id="rId8"/>
    <p:sldId id="292" r:id="rId9"/>
    <p:sldId id="294" r:id="rId10"/>
    <p:sldId id="293" r:id="rId11"/>
    <p:sldId id="299" r:id="rId12"/>
    <p:sldId id="300" r:id="rId13"/>
    <p:sldId id="312" r:id="rId14"/>
    <p:sldId id="313" r:id="rId15"/>
    <p:sldId id="314" r:id="rId16"/>
    <p:sldId id="316" r:id="rId17"/>
    <p:sldId id="260" r:id="rId18"/>
    <p:sldId id="318" r:id="rId19"/>
    <p:sldId id="325" r:id="rId20"/>
    <p:sldId id="321" r:id="rId21"/>
    <p:sldId id="322" r:id="rId22"/>
    <p:sldId id="323" r:id="rId23"/>
    <p:sldId id="324" r:id="rId24"/>
    <p:sldId id="311" r:id="rId2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čková Petra, Ing." initials="BPI" lastIdx="5" clrIdx="0">
    <p:extLst>
      <p:ext uri="{19B8F6BF-5375-455C-9EA6-DF929625EA0E}">
        <p15:presenceInfo xmlns:p15="http://schemas.microsoft.com/office/powerpoint/2012/main" userId="S::bockovap@mzcr.cz::d6c21afa-cdaa-477c-983a-69c5d50b4674" providerId="AD"/>
      </p:ext>
    </p:extLst>
  </p:cmAuthor>
  <p:cmAuthor id="2" name="Duraj Matouš, Mgr." initials="DMM" lastIdx="4" clrIdx="1">
    <p:extLst>
      <p:ext uri="{19B8F6BF-5375-455C-9EA6-DF929625EA0E}">
        <p15:presenceInfo xmlns:p15="http://schemas.microsoft.com/office/powerpoint/2012/main" userId="S::durajm@mzcr.cz::7136ec5b-59d2-4bd6-b363-7249e6943d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4B1156A-380E-4F78-BDF5-A606A8083BF9}" styleName="Střední styl 4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Střední styl 4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4" autoAdjust="0"/>
    <p:restoredTop sz="86427" autoAdjust="0"/>
  </p:normalViewPr>
  <p:slideViewPr>
    <p:cSldViewPr>
      <p:cViewPr varScale="1">
        <p:scale>
          <a:sx n="95" d="100"/>
          <a:sy n="95" d="100"/>
        </p:scale>
        <p:origin x="207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71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91403-6508-44E3-9EA1-95120FECDCC5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D3E417-F57F-471B-9BCC-6656809DCD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70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cas/eim/external/register.cgi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c.europa.eu/info/funding-tenders/opportunities/portal/screen/opportunities/topic-details/eu4h-2021-pj-01;callCode=null;freeTextSearchKeyword=EU4H-2021-PJ;matchWholeText=true;typeCodes=0,1,2;statusCodes=31094501;programmePeriod=null;programCcm2Id=null;programDivisionCode=null;focusAreaCode=null;destination=null;mission=null;geographicalZonesCode=null;programmeDivisionProspect=null;startDateLte=null;startDateGte=null;crossCuttingPriorityCode=null;cpvCode=null;performanceOfDelivery=null;sortQuery=startDate;orderBy=desc;onlyTenders=false;topicListKey=topicSearchTablePageState" TargetMode="External"/><Relationship Id="rId4" Type="http://schemas.openxmlformats.org/officeDocument/2006/relationships/hyperlink" Target="https://ec.europa.eu/info/funding-tenders/opportunities/portal/screen/how-to-participate/participant-register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498B479B-4D58-5D0C-84B8-3FB9DDFD9D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5F834BF4-D817-21E9-18E5-0B0BA442E0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388BC8F2-3812-1D27-B969-1C5391AD90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999275C-1171-4791-BB6F-B0AB3981C6D0}" type="slidenum">
              <a:rPr lang="cs-CZ" altLang="en-US" smtClean="0"/>
              <a:pPr>
                <a:spcBef>
                  <a:spcPct val="0"/>
                </a:spcBef>
              </a:pPr>
              <a:t>1</a:t>
            </a:fld>
            <a:endParaRPr lang="cs-CZ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Předložení Žádosti o udělení grantu</a:t>
            </a:r>
            <a:endParaRPr lang="cs-CZ" b="0" i="0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Žádosti mohou být podány pouze elektronicky prostřednictvím </a:t>
            </a:r>
            <a:r>
              <a:rPr lang="cs-CZ" b="0" i="0" dirty="0" err="1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Funding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 &amp; </a:t>
            </a:r>
            <a:r>
              <a:rPr lang="cs-CZ" b="0" i="0" dirty="0" err="1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Tenders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 portálu Evropské komise. Manuál k vyplňování Žádostí o poskytnutí dotace je k dispozici na začátku prezentace…</a:t>
            </a:r>
          </a:p>
          <a:p>
            <a:pPr algn="l"/>
            <a:endParaRPr lang="cs-CZ" b="0" i="0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Podání Žádosti probíhá v následujících krocích:</a:t>
            </a:r>
          </a:p>
          <a:p>
            <a:pPr algn="l">
              <a:buFont typeface="+mj-lt"/>
              <a:buAutoNum type="arabicPeriod"/>
            </a:pP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Vytvořte si uživatelský účet v sekci </a:t>
            </a:r>
            <a:r>
              <a:rPr lang="cs-CZ" b="1" i="0" u="sng" dirty="0" err="1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3"/>
              </a:rPr>
              <a:t>Create</a:t>
            </a:r>
            <a:r>
              <a:rPr lang="cs-CZ" b="1" i="0" u="sng" dirty="0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3"/>
              </a:rPr>
              <a:t> </a:t>
            </a:r>
            <a:r>
              <a:rPr lang="cs-CZ" b="1" i="0" u="sng" dirty="0" err="1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3"/>
              </a:rPr>
              <a:t>an</a:t>
            </a:r>
            <a:r>
              <a:rPr lang="cs-CZ" b="1" i="0" u="sng" dirty="0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3"/>
              </a:rPr>
              <a:t> </a:t>
            </a:r>
            <a:r>
              <a:rPr lang="cs-CZ" b="1" i="0" u="sng" dirty="0" err="1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3"/>
              </a:rPr>
              <a:t>account</a:t>
            </a:r>
            <a:r>
              <a:rPr lang="cs-CZ" b="1" i="1" u="sng" dirty="0">
                <a:solidFill>
                  <a:srgbClr val="1D2A3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a registrujte organizaci v sekci </a:t>
            </a:r>
            <a:r>
              <a:rPr lang="cs-CZ" b="1" i="0" u="sng" dirty="0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4"/>
              </a:rPr>
              <a:t>Participant </a:t>
            </a:r>
            <a:r>
              <a:rPr lang="cs-CZ" b="1" i="0" u="sng" dirty="0" err="1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4"/>
              </a:rPr>
              <a:t>register</a:t>
            </a: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, kde budete ověřeni centrální validační službou (ověření REA)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. K ověření je třeba nahrát dokumenty prokazující právní status vaší organizace. Pokud nejste veřejnou institucí (včetně orgánů státní správy) či mezinárodní organizací a požadujete grant ve výši více než 60 000 EUR, budete požádáni o doložení dokumentů prokazujících finanční způsobilost vaší organizace (tj. výkaz zisků a ztrát, obchodní plán, zprávu o auditu vypracovanou externím auditorem osvědčující výdaje za poslední uzavřený finanční rok, atd.). Po dokončení registrace obdržíte 9ti místní identifikační číslo (Participant </a:t>
            </a:r>
            <a:r>
              <a:rPr lang="cs-CZ" b="0" i="0" dirty="0" err="1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Identification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cs-CZ" b="0" i="0" dirty="0" err="1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Code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, PIC).</a:t>
            </a:r>
          </a:p>
          <a:p>
            <a:pPr algn="l">
              <a:buFont typeface="+mj-lt"/>
              <a:buAutoNum type="arabicPeriod"/>
            </a:pP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Podejte Žádost prostřednictvím portálu </a:t>
            </a:r>
            <a:r>
              <a:rPr lang="cs-CZ" b="1" i="0" u="sng" dirty="0" err="1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5"/>
              </a:rPr>
              <a:t>Funding</a:t>
            </a:r>
            <a:r>
              <a:rPr lang="cs-CZ" b="1" i="0" u="sng" dirty="0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5"/>
              </a:rPr>
              <a:t> &amp; </a:t>
            </a:r>
            <a:r>
              <a:rPr lang="cs-CZ" b="1" i="0" u="sng" dirty="0" err="1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5"/>
              </a:rPr>
              <a:t>tenders</a:t>
            </a: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cs-CZ" b="1" i="0" dirty="0" err="1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portalu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, odkaz je k dispozici vždy v konkrétní Výzvě. Samotná žádost o grant sestává ze tří částí: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Část A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 náleží administrativním informacím o Žadateli (budoucí koordinátor, příjemci, přidružené subjekty), je zde požadován souhrnný rozpočet projektu, který vyplňte přímo online.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Část B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 se týká technického popisu projektu. Stáhněte si povinnou Word šablonu, která je k dispozici na samotném </a:t>
            </a:r>
            <a:r>
              <a:rPr lang="cs-CZ" b="1" i="0" u="sng" dirty="0" err="1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5"/>
              </a:rPr>
              <a:t>Funding</a:t>
            </a:r>
            <a:r>
              <a:rPr lang="cs-CZ" b="1" i="0" u="sng" dirty="0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5"/>
              </a:rPr>
              <a:t> &amp; </a:t>
            </a:r>
            <a:r>
              <a:rPr lang="cs-CZ" b="1" i="0" u="sng" dirty="0" err="1">
                <a:solidFill>
                  <a:srgbClr val="1D2A35"/>
                </a:solidFill>
                <a:effectLst/>
                <a:latin typeface="Roboto" panose="02000000000000000000" pitchFamily="2" charset="0"/>
                <a:hlinkClick r:id="rId5"/>
              </a:rPr>
              <a:t>tenders</a:t>
            </a: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cs-CZ" b="1" i="0" dirty="0" err="1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portalu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 v sekci, kde vyplňujete žádost. Po jejím vyplnění ji přiložte k Žádosti ve formátu PDF.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Přílohy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, které nahrajte ve formátu PDF (Excel je podporován jen někdy v závislosti na typu souboru):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Podrobný rozpočet projektu (vzor je dostupný na stránce každé jednotlivé výzvy)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Profesní životopisy hlavních členů projektového týmu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Report aktivit za minulý rok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Seznam zkušeností s předchozími projekty (klíčové projekty za poslední 4 roky)</a:t>
            </a:r>
          </a:p>
          <a:p>
            <a:pPr algn="l"/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Vzor formuláře žádosti o grant bude dostupný na stránkách jednotlivých výzev.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044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069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Hodnotící kritéria pro udělení grantu:</a:t>
            </a:r>
          </a:p>
          <a:p>
            <a:pPr algn="l"/>
            <a:endParaRPr lang="cs-CZ" b="0" i="0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  <a:p>
            <a:pPr algn="l">
              <a:buFont typeface="+mj-lt"/>
              <a:buAutoNum type="arabicPeriod"/>
            </a:pP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Relevance ve vztahu zaměření výzvy 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– jasnost a konzistentnost projektu, jeho cíle a plánu; jeho přímá propojenost s tématy a prioritami Výzvy; přínos evropskému strategickému a legislativnímu kontextu; odůvodnění potřeby finanční podpory pro implementaci jednoho nebo více specifických cílů Nařízení (EU) 2021/522; nadnárodní/EU dopad; dopad/zájem dalších států (EU nebo způsobilých zemí mimo EU); možnost využití výsledků v dalších státech; potenciál pro rozvoj vzájemné důvěry/přeshraniční spolupráce</a:t>
            </a:r>
          </a:p>
          <a:p>
            <a:pPr algn="l">
              <a:buFont typeface="+mj-lt"/>
              <a:buAutoNum type="arabicPeriod"/>
            </a:pP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Kvalita projektu</a:t>
            </a:r>
            <a:endParaRPr lang="cs-CZ" b="0" i="0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  <a:p>
            <a:pPr marL="742950" lvl="1" indent="-285750" algn="l">
              <a:buFont typeface="+mj-lt"/>
              <a:buAutoNum type="arabicPeriod"/>
            </a:pP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Struktura projektu 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– technická kvalita projektu, provázanost mezi identifikovanými problémy, potřebami a navrhovaným řešením (logický rámec projektu), metodika realizace projektu (řízení, postupy, časový harmonogram, rizika, monitorování a hodnocení), proveditelnost projektu v navrhovaném časovém rámci, efektivita nákladů (odpovídající rozpočet pro správnou implementaci).</a:t>
            </a:r>
          </a:p>
          <a:p>
            <a:pPr marL="742950" lvl="1" indent="-285750" algn="l">
              <a:buFont typeface="+mj-lt"/>
              <a:buAutoNum type="arabicPeriod"/>
            </a:pP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 Projektový tým a spolupráce 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– kvalitní konsorcium a projektový tým, vhodné postupy a mechanismy řešení problémů pro spolupráci v rámci projektových týmů a konsorcia.</a:t>
            </a:r>
          </a:p>
          <a:p>
            <a:pPr algn="l">
              <a:buFont typeface="+mj-lt"/>
              <a:buAutoNum type="arabicPeriod"/>
            </a:pPr>
            <a:r>
              <a:rPr lang="cs-CZ" b="1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 Dopad projektu </a:t>
            </a:r>
            <a:r>
              <a:rPr lang="cs-CZ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– očekávaný dlouhodobý dopad výsledků projektu na cílovou skupinu/veřejnost, vhodná strategie pro zajištění udržitelnosti projektu po ukončení financování z EU.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39498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70965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39453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Průběžné </a:t>
            </a:r>
            <a:r>
              <a:rPr lang="cs-CZ" dirty="0" err="1"/>
              <a:t>fin</a:t>
            </a:r>
            <a:r>
              <a:rPr lang="cs-CZ" dirty="0"/>
              <a:t> = </a:t>
            </a:r>
            <a:r>
              <a:rPr lang="cs-CZ" dirty="0" err="1"/>
              <a:t>continuous</a:t>
            </a:r>
            <a:r>
              <a:rPr lang="cs-CZ" dirty="0"/>
              <a:t> reporting</a:t>
            </a:r>
          </a:p>
          <a:p>
            <a:r>
              <a:rPr lang="cs-CZ" dirty="0"/>
              <a:t>Periodické </a:t>
            </a:r>
            <a:r>
              <a:rPr lang="cs-CZ" dirty="0" err="1"/>
              <a:t>fin</a:t>
            </a:r>
            <a:r>
              <a:rPr lang="cs-CZ" dirty="0"/>
              <a:t>. = </a:t>
            </a:r>
            <a:r>
              <a:rPr lang="cs-CZ" dirty="0" err="1"/>
              <a:t>periodic</a:t>
            </a:r>
            <a:r>
              <a:rPr lang="cs-CZ" dirty="0"/>
              <a:t> reporting</a:t>
            </a:r>
          </a:p>
          <a:p>
            <a:endParaRPr lang="cs-CZ" dirty="0"/>
          </a:p>
          <a:p>
            <a:r>
              <a:rPr lang="cs-CZ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Po schválení platby poskytovatelem grantu je daná částka vyplacena koordinátorovi (do 90 dnů od obdržení zprávy). Pokud se jedná o částku, která je vyšší než strop průběžné platby (90 % maximální výše grantu), bude tato částka snížena. Poskytovatel grantu zašle dopis s informací o platbě. Po obdržení dopisu má koordinátor 30 dnů na to, aby v případě potřeby předložil připomínky. V případě připomínek zašle poskytovatel grantu potvrzující dopis s uvedením svého konečného stanoviska.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5590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94770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Jedná se o granty pro orgány členských států, kdy je příjemcem kompetentní orgán členského státu, který nominuje přímo Ministerstvo zdravotnictví (případně jím samo je). Další partneři se na realizaci projektu mohou podílet v roli přidruženého subjektu, musí ovšem být organizací se samostatným právním statusem a s prokazatelnou návazností nebo propojením (zejména finančním nebo právním) na kompetentní národní orgán. Národní orgán sám osloví potenciální přidružené subjekty.</a:t>
            </a:r>
          </a:p>
          <a:p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56249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15169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5375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24625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Tendry, resp. veřejné zakázky na služby vyhlašuje přímo Evropská komise nebo její agentura </a:t>
            </a:r>
            <a:r>
              <a:rPr lang="cs-CZ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HaDEA</a:t>
            </a: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Uchazeč může zaslat svou nabídku přes </a:t>
            </a:r>
            <a:r>
              <a:rPr lang="cs-CZ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Funding&amp;Tenders</a:t>
            </a: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cs-CZ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Portal</a:t>
            </a: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 následně jsou nabídky hodnoceny zadavatelem. Vybraný dodavatel dodá produkt a EK mu za něj uhradí 100 % ceny.</a:t>
            </a:r>
            <a:endParaRPr lang="cs-CZ" sz="1200" dirty="0"/>
          </a:p>
          <a:p>
            <a:endParaRPr lang="cs-CZ" sz="1200" dirty="0"/>
          </a:p>
          <a:p>
            <a:r>
              <a:rPr lang="cs-CZ" sz="1200" dirty="0" err="1"/>
              <a:t>MZd</a:t>
            </a:r>
            <a:r>
              <a:rPr lang="cs-CZ" sz="1200" dirty="0"/>
              <a:t> se nemůže účastnit tendrů (jedná se o podnikatelskou činnost přesahující správu majetku státu); NEPLATÍ PRO: státem řízené nebo založené PO, které mohou poskytovat takové služby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35190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12213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46936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9573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6213" indent="-176213" algn="just">
              <a:spcBef>
                <a:spcPts val="0"/>
              </a:spcBef>
            </a:pP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1) </a:t>
            </a:r>
            <a:r>
              <a:rPr lang="cs-CZ" sz="1200" b="1" dirty="0">
                <a:solidFill>
                  <a:schemeClr val="bg2">
                    <a:lumMod val="25000"/>
                  </a:schemeClr>
                </a:solidFill>
              </a:rPr>
              <a:t>propagace zdraví a prevence nemocí</a:t>
            </a: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, snižování nerovností v oblasti zdraví, podpora zdravého životního stylu a podpora přístupu ke zdravotní péči;</a:t>
            </a:r>
          </a:p>
          <a:p>
            <a:pPr marL="176213" indent="-176213" algn="just">
              <a:spcBef>
                <a:spcPts val="0"/>
              </a:spcBef>
            </a:pPr>
            <a:endParaRPr lang="cs-CZ" sz="900" dirty="0">
              <a:solidFill>
                <a:schemeClr val="bg2">
                  <a:lumMod val="25000"/>
                </a:schemeClr>
              </a:solidFill>
            </a:endParaRPr>
          </a:p>
          <a:p>
            <a:pPr marL="176213" indent="-176213" algn="just">
              <a:spcBef>
                <a:spcPts val="0"/>
              </a:spcBef>
            </a:pP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2) posílení schopnosti zdravotních systémů reagovat na </a:t>
            </a:r>
            <a:r>
              <a:rPr lang="cs-CZ" sz="1200" b="1" dirty="0">
                <a:solidFill>
                  <a:schemeClr val="bg2">
                    <a:lumMod val="25000"/>
                  </a:schemeClr>
                </a:solidFill>
              </a:rPr>
              <a:t>vážné přeshraniční zdravotní hrozby </a:t>
            </a: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a koordinace mezi členskými státy při společném řešení těchto přeshraničních zdravotních hrozeb;</a:t>
            </a:r>
          </a:p>
          <a:p>
            <a:pPr marL="176213" indent="-176213" algn="just">
              <a:spcBef>
                <a:spcPts val="0"/>
              </a:spcBef>
            </a:pPr>
            <a:endParaRPr lang="cs-CZ" sz="900" dirty="0">
              <a:solidFill>
                <a:schemeClr val="bg2">
                  <a:lumMod val="25000"/>
                </a:schemeClr>
              </a:solidFill>
            </a:endParaRPr>
          </a:p>
          <a:p>
            <a:pPr marL="176213" indent="-176213" algn="just">
              <a:spcBef>
                <a:spcPts val="0"/>
              </a:spcBef>
            </a:pP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3) </a:t>
            </a:r>
            <a:r>
              <a:rPr lang="cs-CZ" sz="1200" b="1" dirty="0">
                <a:solidFill>
                  <a:schemeClr val="bg2">
                    <a:lumMod val="25000"/>
                  </a:schemeClr>
                </a:solidFill>
              </a:rPr>
              <a:t>zlepšení dostupnosti, přístupnosti a cenové dostupnosti léčivých přípravků a zdravotnických prostředků</a:t>
            </a: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, jakožto i produktů, které jsou potřebné pro zvládání zdravotní krize, podpora inovací týkající se takových produktů;</a:t>
            </a:r>
          </a:p>
          <a:p>
            <a:pPr marL="176213" indent="-176213" algn="just">
              <a:spcBef>
                <a:spcPts val="0"/>
              </a:spcBef>
            </a:pPr>
            <a:endParaRPr lang="cs-CZ" sz="900" dirty="0">
              <a:solidFill>
                <a:schemeClr val="bg2">
                  <a:lumMod val="25000"/>
                </a:schemeClr>
              </a:solidFill>
            </a:endParaRPr>
          </a:p>
          <a:p>
            <a:pPr marL="176213" indent="-176213" algn="just">
              <a:spcBef>
                <a:spcPts val="0"/>
              </a:spcBef>
            </a:pP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4) </a:t>
            </a:r>
            <a:r>
              <a:rPr lang="cs-CZ" sz="1200" b="1" dirty="0">
                <a:solidFill>
                  <a:schemeClr val="bg2">
                    <a:lumMod val="25000"/>
                  </a:schemeClr>
                </a:solidFill>
              </a:rPr>
              <a:t>posílení zdravotnických systémů</a:t>
            </a: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, zejména prostřednictvím:</a:t>
            </a:r>
          </a:p>
          <a:p>
            <a:pPr marL="176213" indent="-176213" algn="just">
              <a:spcBef>
                <a:spcPts val="0"/>
              </a:spcBef>
            </a:pP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–    podpory integrované a koordinované práce mezi členskými státy,</a:t>
            </a:r>
          </a:p>
          <a:p>
            <a:pPr marL="176213" indent="-176213" algn="just">
              <a:spcBef>
                <a:spcPts val="0"/>
              </a:spcBef>
            </a:pP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–    podpory zavádění osvědčených postupů a sdílení údajů,</a:t>
            </a:r>
          </a:p>
          <a:p>
            <a:pPr marL="176213" indent="-176213" algn="just">
              <a:spcBef>
                <a:spcPts val="0"/>
              </a:spcBef>
            </a:pP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–    posilování pracovníků ve zdravotnictví,</a:t>
            </a:r>
          </a:p>
          <a:p>
            <a:pPr marL="176213" indent="-176213" algn="just">
              <a:spcBef>
                <a:spcPts val="0"/>
              </a:spcBef>
            </a:pP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–    řešení důsledků demografických výzev, a</a:t>
            </a:r>
          </a:p>
          <a:p>
            <a:pPr marL="176213" indent="-176213" algn="just">
              <a:spcBef>
                <a:spcPts val="0"/>
              </a:spcBef>
            </a:pP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–    urychlení digitální transformace.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271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Evropská přidaná hodnota - </a:t>
            </a:r>
            <a:r>
              <a:rPr lang="cs-CZ" sz="1200" dirty="0">
                <a:solidFill>
                  <a:schemeClr val="bg2">
                    <a:lumMod val="25000"/>
                  </a:schemeClr>
                </a:solidFill>
              </a:rPr>
              <a:t>V praxi to standardně znamená, že by se jich měli účastnit aktéři z různých zemí a jejich výsledky by mělo být možné aplikovat i v dalších evropských zemích a regionech.</a:t>
            </a:r>
            <a:endParaRPr lang="cs-CZ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1746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5523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4573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83644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1276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Partnerství v projektech</a:t>
            </a:r>
            <a:endParaRPr lang="cs-CZ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Projekty financované z programu EU4Health musí mít přidanou hodnotu na úrovni EU. Proto je někdy jedním ze základních požadavků předložení projektové žádosti konsorciem partnerů z alespoň 3 různých zemí účastnících se programu. U některých výzev je dokonce požadováno ještě širší geografické pokrytí. U některých naopak může žadatel předložit i sám. Tohle je vždy uvedeno v textu výzvy, který je dostupný na stránce výzvy na portálu. </a:t>
            </a:r>
            <a:endParaRPr lang="cs-CZ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Partner </a:t>
            </a:r>
            <a:r>
              <a:rPr lang="cs-CZ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search</a:t>
            </a: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-&gt; V této záložce se dají prohlížet nabídky zahraničních organizací a současně vkládat vlastní nabídky partnerství.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cs-CZ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3E417-F57F-471B-9BCC-6656809DCD78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508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987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937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6932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-12700" y="1968500"/>
            <a:ext cx="9156700" cy="488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cs-CZ" altLang="cs-CZ">
              <a:solidFill>
                <a:srgbClr val="003D61"/>
              </a:solidFill>
            </a:endParaRPr>
          </a:p>
        </p:txBody>
      </p:sp>
      <p:pic>
        <p:nvPicPr>
          <p:cNvPr id="5" name="Picture 9" descr="logo_mz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682625"/>
            <a:ext cx="67373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pp_titul_podtis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812800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30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33488" y="2463800"/>
            <a:ext cx="6794500" cy="2189163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cs-CZ" altLang="cs-CZ" noProof="0"/>
              <a:t>KLEPNUTÍM LZE UPRAVIT STYL PŘEDLOHY NADPISŮ.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33488" y="4857750"/>
            <a:ext cx="6794500" cy="1235075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altLang="cs-CZ" noProof="0"/>
              <a:t>Klepnutím lze upravit styl předlohy podnadpisů.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220788" y="6245225"/>
            <a:ext cx="1370012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</a:lstStyle>
          <a:p>
            <a:fld id="{E508C521-49EA-4A03-A0AE-A5B038C17E6A}" type="datetime1">
              <a:rPr lang="cs-CZ" smtClean="0">
                <a:solidFill>
                  <a:srgbClr val="FFFFFF"/>
                </a:solidFill>
              </a:rPr>
              <a:pPr/>
              <a:t>10.10.2023</a:t>
            </a:fld>
            <a:endParaRPr lang="cs-CZ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52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8431B0A-F8E7-44A1-9246-EFA759D5AAEC}" type="slidenum">
              <a:rPr lang="cs-CZ" smtClean="0">
                <a:solidFill>
                  <a:srgbClr val="FFFFFF"/>
                </a:solidFill>
              </a:rPr>
              <a:pPr/>
              <a:t>‹#›</a:t>
            </a:fld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523286"/>
      </p:ext>
    </p:extLst>
  </p:cSld>
  <p:clrMapOvr>
    <a:masterClrMapping/>
  </p:clrMapOvr>
  <p:transition>
    <p:zoom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27C676-0A47-4ADE-B48F-320285BC8BAC}" type="datetime1">
              <a:rPr lang="cs-CZ" smtClean="0">
                <a:solidFill>
                  <a:srgbClr val="003D61"/>
                </a:solidFill>
              </a:rPr>
              <a:pPr/>
              <a:t>10.10.2023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003D61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31B0A-F8E7-44A1-9246-EFA759D5AAEC}" type="slidenum">
              <a:rPr lang="cs-CZ" smtClean="0">
                <a:solidFill>
                  <a:srgbClr val="003D61"/>
                </a:solidFill>
              </a:rPr>
              <a:pPr/>
              <a:t>‹#›</a:t>
            </a:fld>
            <a:endParaRPr lang="cs-CZ">
              <a:solidFill>
                <a:srgbClr val="003D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476405"/>
      </p:ext>
    </p:extLst>
  </p:cSld>
  <p:clrMapOvr>
    <a:masterClrMapping/>
  </p:clrMapOvr>
  <p:transition>
    <p:zoom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0B5302-2831-4E1A-B7D6-08F8A4A55230}" type="datetime1">
              <a:rPr lang="cs-CZ" smtClean="0">
                <a:solidFill>
                  <a:srgbClr val="003D61"/>
                </a:solidFill>
              </a:rPr>
              <a:pPr/>
              <a:t>10.10.2023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003D61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31B0A-F8E7-44A1-9246-EFA759D5AAEC}" type="slidenum">
              <a:rPr lang="cs-CZ" smtClean="0">
                <a:solidFill>
                  <a:srgbClr val="003D61"/>
                </a:solidFill>
              </a:rPr>
              <a:pPr/>
              <a:t>‹#›</a:t>
            </a:fld>
            <a:endParaRPr lang="cs-CZ">
              <a:solidFill>
                <a:srgbClr val="003D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189831"/>
      </p:ext>
    </p:extLst>
  </p:cSld>
  <p:clrMapOvr>
    <a:masterClrMapping/>
  </p:clrMapOvr>
  <p:transition>
    <p:zoom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33488" y="1600200"/>
            <a:ext cx="332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06938" y="1600200"/>
            <a:ext cx="332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297729-4573-43A9-AA7B-82BAD853B46A}" type="datetime1">
              <a:rPr lang="cs-CZ" smtClean="0">
                <a:solidFill>
                  <a:srgbClr val="003D61"/>
                </a:solidFill>
              </a:rPr>
              <a:pPr/>
              <a:t>10.10.2023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003D61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31B0A-F8E7-44A1-9246-EFA759D5AAEC}" type="slidenum">
              <a:rPr lang="cs-CZ" smtClean="0">
                <a:solidFill>
                  <a:srgbClr val="003D61"/>
                </a:solidFill>
              </a:rPr>
              <a:pPr/>
              <a:t>‹#›</a:t>
            </a:fld>
            <a:endParaRPr lang="cs-CZ">
              <a:solidFill>
                <a:srgbClr val="003D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651047"/>
      </p:ext>
    </p:extLst>
  </p:cSld>
  <p:clrMapOvr>
    <a:masterClrMapping/>
  </p:clrMapOvr>
  <p:transition>
    <p:zoom dir="in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734C74-E356-45EB-B531-B22D0EDADC12}" type="datetime1">
              <a:rPr lang="cs-CZ" smtClean="0">
                <a:solidFill>
                  <a:srgbClr val="003D61"/>
                </a:solidFill>
              </a:rPr>
              <a:pPr/>
              <a:t>10.10.2023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003D61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31B0A-F8E7-44A1-9246-EFA759D5AAEC}" type="slidenum">
              <a:rPr lang="cs-CZ" smtClean="0">
                <a:solidFill>
                  <a:srgbClr val="003D61"/>
                </a:solidFill>
              </a:rPr>
              <a:pPr/>
              <a:t>‹#›</a:t>
            </a:fld>
            <a:endParaRPr lang="cs-CZ">
              <a:solidFill>
                <a:srgbClr val="003D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083058"/>
      </p:ext>
    </p:extLst>
  </p:cSld>
  <p:clrMapOvr>
    <a:masterClrMapping/>
  </p:clrMapOvr>
  <p:transition>
    <p:zoom dir="in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1BB892-BECA-41B0-8FC6-A2AA1D3E4D76}" type="datetime1">
              <a:rPr lang="cs-CZ" smtClean="0">
                <a:solidFill>
                  <a:srgbClr val="003D61"/>
                </a:solidFill>
              </a:rPr>
              <a:pPr/>
              <a:t>10.10.2023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003D61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31B0A-F8E7-44A1-9246-EFA759D5AAEC}" type="slidenum">
              <a:rPr lang="cs-CZ" smtClean="0">
                <a:solidFill>
                  <a:srgbClr val="003D61"/>
                </a:solidFill>
              </a:rPr>
              <a:pPr/>
              <a:t>‹#›</a:t>
            </a:fld>
            <a:endParaRPr lang="cs-CZ">
              <a:solidFill>
                <a:srgbClr val="003D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135689"/>
      </p:ext>
    </p:extLst>
  </p:cSld>
  <p:clrMapOvr>
    <a:masterClrMapping/>
  </p:clrMapOvr>
  <p:transition>
    <p:zoom dir="in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3E96C3-C48D-4DA9-9C00-4A8C89C078B2}" type="datetime1">
              <a:rPr lang="cs-CZ" smtClean="0">
                <a:solidFill>
                  <a:srgbClr val="003D61"/>
                </a:solidFill>
              </a:rPr>
              <a:pPr/>
              <a:t>10.10.2023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003D61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31B0A-F8E7-44A1-9246-EFA759D5AAEC}" type="slidenum">
              <a:rPr lang="cs-CZ" smtClean="0">
                <a:solidFill>
                  <a:srgbClr val="003D61"/>
                </a:solidFill>
              </a:rPr>
              <a:pPr/>
              <a:t>‹#›</a:t>
            </a:fld>
            <a:endParaRPr lang="cs-CZ">
              <a:solidFill>
                <a:srgbClr val="003D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718994"/>
      </p:ext>
    </p:extLst>
  </p:cSld>
  <p:clrMapOvr>
    <a:masterClrMapping/>
  </p:clrMapOvr>
  <p:transition>
    <p:zoom dir="in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A5282C-92FF-4A5E-86D1-A89BB3069257}" type="datetime1">
              <a:rPr lang="cs-CZ" smtClean="0">
                <a:solidFill>
                  <a:srgbClr val="003D61"/>
                </a:solidFill>
              </a:rPr>
              <a:pPr/>
              <a:t>10.10.2023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003D61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31B0A-F8E7-44A1-9246-EFA759D5AAEC}" type="slidenum">
              <a:rPr lang="cs-CZ" smtClean="0">
                <a:solidFill>
                  <a:srgbClr val="003D61"/>
                </a:solidFill>
              </a:rPr>
              <a:pPr/>
              <a:t>‹#›</a:t>
            </a:fld>
            <a:endParaRPr lang="cs-CZ">
              <a:solidFill>
                <a:srgbClr val="003D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618581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45970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3B88EB-DCC3-40E7-8517-E5A57C9E5A56}" type="datetime1">
              <a:rPr lang="cs-CZ" smtClean="0">
                <a:solidFill>
                  <a:srgbClr val="003D61"/>
                </a:solidFill>
              </a:rPr>
              <a:pPr/>
              <a:t>10.10.2023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003D61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31B0A-F8E7-44A1-9246-EFA759D5AAEC}" type="slidenum">
              <a:rPr lang="cs-CZ" smtClean="0">
                <a:solidFill>
                  <a:srgbClr val="003D61"/>
                </a:solidFill>
              </a:rPr>
              <a:pPr/>
              <a:t>‹#›</a:t>
            </a:fld>
            <a:endParaRPr lang="cs-CZ">
              <a:solidFill>
                <a:srgbClr val="003D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864730"/>
      </p:ext>
    </p:extLst>
  </p:cSld>
  <p:clrMapOvr>
    <a:masterClrMapping/>
  </p:clrMapOvr>
  <p:transition>
    <p:zoom dir="in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4F7EDF-CE33-4A92-B213-E18DA712E91D}" type="datetime1">
              <a:rPr lang="cs-CZ" smtClean="0">
                <a:solidFill>
                  <a:srgbClr val="003D61"/>
                </a:solidFill>
              </a:rPr>
              <a:pPr/>
              <a:t>10.10.2023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003D61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31B0A-F8E7-44A1-9246-EFA759D5AAEC}" type="slidenum">
              <a:rPr lang="cs-CZ" smtClean="0">
                <a:solidFill>
                  <a:srgbClr val="003D61"/>
                </a:solidFill>
              </a:rPr>
              <a:pPr/>
              <a:t>‹#›</a:t>
            </a:fld>
            <a:endParaRPr lang="cs-CZ">
              <a:solidFill>
                <a:srgbClr val="003D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505736"/>
      </p:ext>
    </p:extLst>
  </p:cSld>
  <p:clrMapOvr>
    <a:masterClrMapping/>
  </p:clrMapOvr>
  <p:transition>
    <p:zoom dir="in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329363" y="0"/>
            <a:ext cx="1698625" cy="6126163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33488" y="0"/>
            <a:ext cx="4943475" cy="61261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ACA160-3011-4908-9CC6-351598A02D83}" type="datetime1">
              <a:rPr lang="cs-CZ" smtClean="0">
                <a:solidFill>
                  <a:srgbClr val="003D61"/>
                </a:solidFill>
              </a:rPr>
              <a:pPr/>
              <a:t>10.10.2023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cs-CZ">
              <a:solidFill>
                <a:srgbClr val="003D61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431B0A-F8E7-44A1-9246-EFA759D5AAEC}" type="slidenum">
              <a:rPr lang="cs-CZ" smtClean="0">
                <a:solidFill>
                  <a:srgbClr val="003D61"/>
                </a:solidFill>
              </a:rPr>
              <a:pPr/>
              <a:t>‹#›</a:t>
            </a:fld>
            <a:endParaRPr lang="cs-CZ">
              <a:solidFill>
                <a:srgbClr val="003D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108191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3482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580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4254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1360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8610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9914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9994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91F27-32AB-446E-99B2-8C026D831827}" type="datetimeFigureOut">
              <a:rPr lang="cs-CZ" smtClean="0"/>
              <a:t>10.10.2023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230FD-7537-4D6B-A9E1-E4AFD3A4B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35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/>
        </p:nvSpPr>
        <p:spPr bwMode="auto">
          <a:xfrm>
            <a:off x="3175" y="0"/>
            <a:ext cx="8024813" cy="107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cs-CZ" sz="180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33488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</a:t>
            </a:r>
            <a:r>
              <a:rPr lang="en-US" altLang="cs-CZ"/>
              <a:t> </a:t>
            </a:r>
            <a:br>
              <a:rPr lang="cs-CZ" altLang="cs-CZ"/>
            </a:br>
            <a:r>
              <a:rPr lang="cs-CZ" altLang="cs-CZ"/>
              <a:t>PŘEDLOHY NADPISŮ.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33488" y="1600200"/>
            <a:ext cx="67945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335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3488" y="6245225"/>
            <a:ext cx="137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n-lt"/>
              </a:defRPr>
            </a:lvl1pPr>
          </a:lstStyle>
          <a:p>
            <a:fld id="{7E09ACDB-14B6-4736-A5E9-D82E8F394608}" type="datetime1">
              <a:rPr lang="cs-CZ" smtClean="0">
                <a:solidFill>
                  <a:srgbClr val="003D61"/>
                </a:solidFill>
              </a:rPr>
              <a:pPr/>
              <a:t>10.10.2023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335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4650" y="6237288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cs-CZ">
              <a:solidFill>
                <a:srgbClr val="003D61"/>
              </a:solidFill>
            </a:endParaRPr>
          </a:p>
        </p:txBody>
      </p:sp>
      <p:sp>
        <p:nvSpPr>
          <p:cNvPr id="335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07125" y="6245225"/>
            <a:ext cx="18351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C8431B0A-F8E7-44A1-9246-EFA759D5AAEC}" type="slidenum">
              <a:rPr lang="cs-CZ" smtClean="0">
                <a:solidFill>
                  <a:srgbClr val="003D61"/>
                </a:solidFill>
              </a:rPr>
              <a:pPr/>
              <a:t>‹#›</a:t>
            </a:fld>
            <a:endParaRPr lang="cs-CZ">
              <a:solidFill>
                <a:srgbClr val="003D61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8628063" y="558800"/>
            <a:ext cx="522287" cy="522288"/>
          </a:xfrm>
          <a:prstGeom prst="rect">
            <a:avLst/>
          </a:prstGeom>
          <a:solidFill>
            <a:srgbClr val="D3114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cs-CZ" altLang="cs-CZ">
              <a:solidFill>
                <a:srgbClr val="003D61"/>
              </a:solidFill>
            </a:endParaRPr>
          </a:p>
        </p:txBody>
      </p:sp>
      <p:sp>
        <p:nvSpPr>
          <p:cNvPr id="1033" name="Rectangle 10"/>
          <p:cNvSpPr>
            <a:spLocks noChangeArrowheads="1"/>
          </p:cNvSpPr>
          <p:nvPr/>
        </p:nvSpPr>
        <p:spPr bwMode="auto">
          <a:xfrm>
            <a:off x="8621713" y="0"/>
            <a:ext cx="522287" cy="5222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cs-CZ" altLang="cs-CZ">
              <a:solidFill>
                <a:srgbClr val="003D61"/>
              </a:solidFill>
            </a:endParaRPr>
          </a:p>
        </p:txBody>
      </p:sp>
      <p:sp>
        <p:nvSpPr>
          <p:cNvPr id="1034" name="Rectangle 11"/>
          <p:cNvSpPr>
            <a:spLocks noChangeArrowheads="1"/>
          </p:cNvSpPr>
          <p:nvPr/>
        </p:nvSpPr>
        <p:spPr bwMode="auto">
          <a:xfrm>
            <a:off x="8066088" y="558800"/>
            <a:ext cx="522287" cy="5222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cs-CZ" altLang="cs-CZ">
              <a:solidFill>
                <a:srgbClr val="003D61"/>
              </a:solidFill>
            </a:endParaRPr>
          </a:p>
        </p:txBody>
      </p:sp>
      <p:sp>
        <p:nvSpPr>
          <p:cNvPr id="1035" name="Rectangle 12"/>
          <p:cNvSpPr>
            <a:spLocks noChangeArrowheads="1"/>
          </p:cNvSpPr>
          <p:nvPr/>
        </p:nvSpPr>
        <p:spPr bwMode="auto">
          <a:xfrm>
            <a:off x="8066088" y="0"/>
            <a:ext cx="522287" cy="52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cs-CZ" altLang="cs-CZ">
              <a:solidFill>
                <a:srgbClr val="003D61"/>
              </a:solidFill>
            </a:endParaRPr>
          </a:p>
        </p:txBody>
      </p:sp>
      <p:pic>
        <p:nvPicPr>
          <p:cNvPr id="1036" name="Picture 15" descr="pp_podtisk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892175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5755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 dir="in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0002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>
          <a:solidFill>
            <a:schemeClr val="tx1"/>
          </a:solidFill>
          <a:latin typeface="+mn-lt"/>
        </a:defRPr>
      </a:lvl2pPr>
      <a:lvl3pPr marL="1150938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cas/eim/external/register.cgi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hyperlink" Target="https://ec.europa.eu/info/funding-tenders/opportunities/docs/2021-2027/eu4h/temp-form/af/af_eu4h_en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hyperlink" Target="https://ec.europa.eu/info/funding-tenders/opportunities/docs/2021-2027/eu4h/agr-contr/mga_eu4h_en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hyperlink" Target="https://www.mzcr.cz/vyhlaseni-otevrenych-vyzev-k-predkladani-zadosti-o-udeleni-pro-rok-2023/" TargetMode="Externa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hyperlink" Target="https://hadea.ec.europa.eu/calls-tenders_cs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s://hadea.ec.europa.eu/contact-form_en" TargetMode="External"/><Relationship Id="rId4" Type="http://schemas.openxmlformats.org/officeDocument/2006/relationships/hyperlink" Target="https://etendering.ted.europa.eu/general/page.html?name=home&amp;locale=cs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chafea_pdb/health/" TargetMode="External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hyperlink" Target="https://www.mzcr.cz/category/evropske-fondy/eu-pro-zdravi-eu4health/aktuality-eu-pro-zdravi/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mailto:Tomas.Hruza@mzcr.cz" TargetMode="External"/><Relationship Id="rId4" Type="http://schemas.openxmlformats.org/officeDocument/2006/relationships/hyperlink" Target="mailto:Matous.Duraj@mzcr.cz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adea.ec.europa.eu/programmes/eu4health_e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hyperlink" Target="https://ec.europa.eu/info/funding-tenders/opportunities/portal/screen/how-to-participate/reference-documents;programCode=EU4H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ec.europa.eu/info/funding-tenders/opportunities/docs/2021-2027/common/guidance/om_en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funding-tenders/opportunities/portal/screen/opportunities/topic-search;callCode=null;freeTextSearchKeyword=;matchWholeText=true;typeCodes=0,1,2,8;statusCodes=31094502;programmePeriod=2021%20-%202027;programCcm2Id=43332642;programDivisionCode=null;focusAreaCode=null;destination=null;mission=null;geographicalZonesCode=null;programmeDivisionProspect=null;startDateLte=null;startDateGte=null;crossCuttingPriorityCode=null;cpvCode=null;performanceOfDelivery=null;sortQuery=sortStatus;orderBy=asc;onlyTenders=false;topicListKey=topicSearchTablePageState" TargetMode="External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id="{3BCE16DC-D5DF-47C8-0FEA-26CBF4C9D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-130175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147" name="Rectangle 5">
            <a:extLst>
              <a:ext uri="{FF2B5EF4-FFF2-40B4-BE49-F238E27FC236}">
                <a16:creationId xmlns:a16="http://schemas.microsoft.com/office/drawing/2014/main" id="{AAED9502-70D1-086F-3ED7-8FC202F4C6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2988" y="3213100"/>
            <a:ext cx="6337300" cy="1150938"/>
          </a:xfrm>
          <a:noFill/>
        </p:spPr>
        <p:txBody>
          <a:bodyPr>
            <a:normAutofit fontScale="70000" lnSpcReduction="20000"/>
          </a:bodyPr>
          <a:lstStyle/>
          <a:p>
            <a:pPr marL="0" indent="0" eaLnBrk="1" hangingPunct="1">
              <a:lnSpc>
                <a:spcPct val="90000"/>
              </a:lnSpc>
            </a:pPr>
            <a:endParaRPr lang="cs-CZ" altLang="en-US" sz="1800"/>
          </a:p>
          <a:p>
            <a:pPr marL="0" indent="0" eaLnBrk="1" hangingPunct="1">
              <a:lnSpc>
                <a:spcPct val="90000"/>
              </a:lnSpc>
            </a:pPr>
            <a:endParaRPr lang="cs-CZ" altLang="en-US">
              <a:solidFill>
                <a:srgbClr val="D31145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cs-CZ" altLang="en-US"/>
              <a:t>  </a:t>
            </a:r>
            <a:br>
              <a:rPr lang="cs-CZ" altLang="en-US"/>
            </a:br>
            <a:endParaRPr lang="cs-CZ" altLang="en-US"/>
          </a:p>
        </p:txBody>
      </p:sp>
      <p:sp>
        <p:nvSpPr>
          <p:cNvPr id="6148" name="Rectangle 5">
            <a:extLst>
              <a:ext uri="{FF2B5EF4-FFF2-40B4-BE49-F238E27FC236}">
                <a16:creationId xmlns:a16="http://schemas.microsoft.com/office/drawing/2014/main" id="{E946A188-1A4E-087E-C9D6-C65540099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196975"/>
            <a:ext cx="7453312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GillSans" charset="0"/>
              </a:defRPr>
            </a:lvl1pPr>
            <a:lvl2pPr marL="742950" indent="-200025">
              <a:spcBef>
                <a:spcPct val="20000"/>
              </a:spcBef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GillSans" charset="0"/>
              </a:defRPr>
            </a:lvl2pPr>
            <a:lvl3pPr marL="1150938" indent="-228600">
              <a:spcBef>
                <a:spcPct val="20000"/>
              </a:spcBef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GillSans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GillSans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9pPr>
          </a:lstStyle>
          <a:p>
            <a:pPr algn="ctr" eaLnBrk="1" hangingPunct="1"/>
            <a:endParaRPr lang="cs-CZ" altLang="cs-CZ" sz="3200"/>
          </a:p>
          <a:p>
            <a:pPr algn="ctr" eaLnBrk="1" hangingPunct="1"/>
            <a:r>
              <a:rPr lang="pt-BR" altLang="cs-CZ" sz="3200"/>
              <a:t>Ukončování projektů v rámci REACT-EU a</a:t>
            </a:r>
            <a:r>
              <a:rPr lang="cs-CZ" altLang="cs-CZ" sz="3200"/>
              <a:t> </a:t>
            </a:r>
            <a:r>
              <a:rPr lang="pt-BR" altLang="cs-CZ" sz="3200"/>
              <a:t>další aktuality v oblasti EU fondů</a:t>
            </a:r>
            <a:endParaRPr lang="cs-CZ" altLang="cs-CZ" sz="1800"/>
          </a:p>
          <a:p>
            <a:pPr algn="ctr" eaLnBrk="1" hangingPunct="1"/>
            <a:endParaRPr lang="cs-CZ" altLang="cs-CZ" sz="1800"/>
          </a:p>
          <a:p>
            <a:pPr algn="ctr" eaLnBrk="1" hangingPunct="1"/>
            <a:endParaRPr lang="cs-CZ" altLang="cs-CZ" sz="1800"/>
          </a:p>
          <a:p>
            <a:pPr algn="ctr" eaLnBrk="1" hangingPunct="1"/>
            <a:endParaRPr lang="cs-CZ" altLang="cs-CZ" sz="1800"/>
          </a:p>
          <a:p>
            <a:pPr algn="ctr" eaLnBrk="1" hangingPunct="1"/>
            <a:endParaRPr lang="cs-CZ" altLang="cs-CZ" sz="1800"/>
          </a:p>
          <a:p>
            <a:pPr algn="ctr" eaLnBrk="1" hangingPunct="1"/>
            <a:endParaRPr lang="cs-CZ" altLang="cs-CZ" sz="2400"/>
          </a:p>
          <a:p>
            <a:pPr algn="ctr" eaLnBrk="1" hangingPunct="1"/>
            <a:r>
              <a:rPr lang="cs-CZ" altLang="cs-CZ" sz="2400"/>
              <a:t>12. října 2023</a:t>
            </a:r>
          </a:p>
          <a:p>
            <a:pPr algn="ctr" eaLnBrk="1" hangingPunct="1"/>
            <a:endParaRPr lang="cs-CZ" altLang="cs-CZ" sz="1800"/>
          </a:p>
          <a:p>
            <a:pPr algn="ctr" eaLnBrk="1" hangingPunct="1"/>
            <a:endParaRPr lang="cs-CZ" altLang="cs-CZ" sz="1800"/>
          </a:p>
          <a:p>
            <a:pPr algn="ctr" eaLnBrk="1" hangingPunct="1"/>
            <a:r>
              <a:rPr lang="cs-CZ" altLang="cs-CZ" sz="1800"/>
              <a:t>Projekt „Zajištění administrativních kapacit MZ ČR pro REACT-EU“ CZ.06.7.127/0.0/0.0/21_126/0017003</a:t>
            </a:r>
          </a:p>
        </p:txBody>
      </p:sp>
      <p:pic>
        <p:nvPicPr>
          <p:cNvPr id="6149" name="Obrázek 5">
            <a:extLst>
              <a:ext uri="{FF2B5EF4-FFF2-40B4-BE49-F238E27FC236}">
                <a16:creationId xmlns:a16="http://schemas.microsoft.com/office/drawing/2014/main" id="{9F0D3C53-3B3B-447C-0F31-6853E26FF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198813"/>
            <a:ext cx="820896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1. PROJEKTY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76640" y="1484784"/>
            <a:ext cx="8526977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b="1" dirty="0">
                <a:solidFill>
                  <a:schemeClr val="bg2">
                    <a:lumMod val="25000"/>
                  </a:schemeClr>
                </a:solidFill>
              </a:rPr>
              <a:t>Podání žádosti o grant 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žádosti mohou být podány pouze elektronicky prostřednictvím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Funding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&amp;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Tenders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portálu Evropské komise. 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žadatel si vytvoří uživatelský účet v sekci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  <a:hlinkClick r:id="rId3"/>
              </a:rPr>
              <a:t>Create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  <a:hlinkClick r:id="rId3"/>
              </a:rPr>
              <a:t>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  <a:hlinkClick r:id="rId3"/>
              </a:rPr>
              <a:t>an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  <a:hlinkClick r:id="rId3"/>
              </a:rPr>
              <a:t>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  <a:hlinkClick r:id="rId3"/>
              </a:rPr>
              <a:t>account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  <a:hlinkClick r:id="rId3"/>
              </a:rPr>
              <a:t> 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a registruje organizaci v     sekci Participant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register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, kde bude ověřen centrální validační službou (ověření REA)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každý z partnerů musí být na portálu registrován a mít přidělen tzv. identifikační kód účastníka (PIC, standardně 9 místní kód), online spolupracují na přípravě žádosti</a:t>
            </a: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Žádost o grant: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• </a:t>
            </a:r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Část A 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náleží administrativním informacím o Žadateli (budoucí koordinátor, příjemci, přidružené subjekty), je zde požadován souhrnný rozpočet projektu, který se vyplní přímo online.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• </a:t>
            </a:r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Část B 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se týká odborného popisu aktivit. Stáhne se povinná Word šablona, která je k dispozici na samotném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Funding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&amp;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tenders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portalu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v sekci, kde se vyplňuje žádost. Po jejím vyplnění se přiloží k Žádosti ve formátu PDF.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• </a:t>
            </a:r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Přílohy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, které se nahrají ve formátu PDF.</a:t>
            </a:r>
          </a:p>
        </p:txBody>
      </p:sp>
      <p:pic>
        <p:nvPicPr>
          <p:cNvPr id="12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435F8EDE-C1CE-4F14-9C31-A715B7C46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D310661F-AC0F-4E28-9BF5-1E3D4A4783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61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1. PROJEKTY</a:t>
            </a:r>
          </a:p>
        </p:txBody>
      </p:sp>
      <p:pic>
        <p:nvPicPr>
          <p:cNvPr id="12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6446937" y="3096321"/>
            <a:ext cx="22322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b="1" dirty="0">
                <a:solidFill>
                  <a:schemeClr val="bg2">
                    <a:lumMod val="25000"/>
                  </a:schemeClr>
                </a:solidFill>
                <a:hlinkClick r:id="rId4"/>
              </a:rPr>
              <a:t>Vzor žádosti o grant na projekt</a:t>
            </a:r>
            <a:endParaRPr lang="cs-CZ" sz="19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324CB54C-05BE-4894-8229-24BA8E65B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15466A9A-059C-468B-BB9E-28A91C09B8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88" y="1555620"/>
            <a:ext cx="6418049" cy="447517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3F9DF06F-E34C-48D0-A8A3-84EBE8054A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843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1. PROJEKTY</a:t>
            </a:r>
          </a:p>
        </p:txBody>
      </p:sp>
      <p:pic>
        <p:nvPicPr>
          <p:cNvPr id="12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276640" y="1484784"/>
            <a:ext cx="852697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400" b="1" dirty="0">
                <a:solidFill>
                  <a:schemeClr val="bg2">
                    <a:lumMod val="25000"/>
                  </a:schemeClr>
                </a:solidFill>
              </a:rPr>
              <a:t>Hodnocení žádosti o grant</a:t>
            </a:r>
          </a:p>
          <a:p>
            <a:pPr algn="just"/>
            <a:endParaRPr lang="cs-CZ" sz="2000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Obecná kritéria způsobilosti žadatelů:</a:t>
            </a: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-  stabilní a dostatečné finanční zdroje (kritérium finanční kapacity);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- dostatečné provozní a odborné kapacity k provádění činností, které budou podpořeny         grantem EU (kritérium provozní kapacity).</a:t>
            </a: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Obecná kritéria pro výběr projektových žádostí:</a:t>
            </a: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- relevance ve vztahu zaměření výzvy;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- kvalita navrhovaného projektu;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- dopad navrhovaného projektu.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EFD7B21C-0660-4AC6-BB11-54B0D02B5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05ADD2AE-994E-4461-A350-DD7D4D959E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451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88063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1. PROJEKTY</a:t>
            </a:r>
          </a:p>
        </p:txBody>
      </p:sp>
      <p:pic>
        <p:nvPicPr>
          <p:cNvPr id="12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276640" y="1484784"/>
            <a:ext cx="8526977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b="1" dirty="0">
                <a:solidFill>
                  <a:schemeClr val="bg2">
                    <a:lumMod val="25000"/>
                  </a:schemeClr>
                </a:solidFill>
              </a:rPr>
              <a:t>Schválení žádosti → Podpis grantové dohody</a:t>
            </a:r>
          </a:p>
          <a:p>
            <a:pPr algn="just"/>
            <a:endParaRPr lang="cs-CZ" sz="5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příprava grantové dohody online (My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Projects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&gt;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Actions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&gt;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Manage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Project &gt;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Proposal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Management &amp; Grant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Preparation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&gt; Grant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agreement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data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preparation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proces přípravy grantu se skládá z: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     -&gt; nastavení systému řízení grantů na portálu: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          - právní, administrativní a finanční informace účastníků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          - popis projektu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          - odhadovaný rozpočet 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          - proměnné projektu (kdy projekt začíná, období vykazování…)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          - právní dokumenty potřebné k podpisu (čestná prohlášení)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     -&gt; vygenerování grantové dohody systémem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     -&gt; podepisování přímo v systému (Grantová smlouva a formuláře o přistoupení)</a:t>
            </a: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- koordinátor projektu a Evropská komise grantovou dohodu podepíšou elektronickým podpisem, pak přistoupí ke grantové dohodě i partneři prostřednictvím online</a:t>
            </a: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přístupového formuláře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D4EE153D-EDE3-423B-A87F-2DB8CDD6D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7CEF2E65-BEE2-490C-9C42-C9EC8ACC43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769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1. PROJEKTY</a:t>
            </a:r>
          </a:p>
        </p:txBody>
      </p:sp>
      <p:pic>
        <p:nvPicPr>
          <p:cNvPr id="12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6446937" y="3096321"/>
            <a:ext cx="22322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b="1" dirty="0">
                <a:solidFill>
                  <a:schemeClr val="bg2">
                    <a:lumMod val="25000"/>
                  </a:schemeClr>
                </a:solidFill>
                <a:hlinkClick r:id="rId4"/>
              </a:rPr>
              <a:t>Vzor grantové dohody</a:t>
            </a:r>
            <a:endParaRPr lang="cs-CZ" sz="19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3A31F47C-A22F-43CE-BD74-F53C33B38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B68F2C49-CE65-4CB2-8541-9EB6D7B2BA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1" y="1541246"/>
            <a:ext cx="6778893" cy="451748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7676723-C392-458E-B07C-54FD06F8F8F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623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1. PROJEKTY</a:t>
            </a:r>
          </a:p>
        </p:txBody>
      </p:sp>
      <p:pic>
        <p:nvPicPr>
          <p:cNvPr id="12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276640" y="1484784"/>
            <a:ext cx="8526977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b="1" dirty="0">
                <a:solidFill>
                  <a:schemeClr val="bg2">
                    <a:lumMod val="25000"/>
                  </a:schemeClr>
                </a:solidFill>
              </a:rPr>
              <a:t>Implementace projektu</a:t>
            </a:r>
          </a:p>
          <a:p>
            <a:pPr algn="just"/>
            <a:endParaRPr lang="cs-CZ" sz="500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zahájena podpisem grantové dohody, nebo datem zahájení stanoveným v grantové dohodě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Modul průběžného reportování – prostřednictvím linku, který obdrží příjemce na začátku projektu</a:t>
            </a:r>
          </a:p>
          <a:p>
            <a:pPr marL="285750" indent="-285750" algn="just">
              <a:buFontTx/>
              <a:buChar char="-"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Modul periodického reportování – příjemce obdrží e-mail s výzvou k reportu</a:t>
            </a: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sz="2000" b="1" dirty="0">
                <a:solidFill>
                  <a:schemeClr val="bg2">
                    <a:lumMod val="25000"/>
                  </a:schemeClr>
                </a:solidFill>
              </a:rPr>
              <a:t>Financování projektu</a:t>
            </a:r>
          </a:p>
          <a:p>
            <a:pPr algn="just"/>
            <a:endParaRPr lang="cs-CZ" sz="500" b="1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standardně průběžné platby a závěrečná platba</a:t>
            </a:r>
          </a:p>
          <a:p>
            <a:pPr marL="342900" indent="-342900" algn="just">
              <a:buFontTx/>
              <a:buChar char="-"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vykazování v rámci periodických finančních reportů a vyúčtování v souladu s grantovou smlouvou</a:t>
            </a:r>
          </a:p>
          <a:p>
            <a:pPr marL="342900" indent="-342900" algn="just">
              <a:buFontTx/>
              <a:buChar char="-"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Poskytovatel grantu (EU) poskytuje prostředky koordinátorovi projektu, ten je distribuuje partnerům (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Beneficiaries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  <a:p>
            <a:pPr marL="342900" indent="-342900" algn="just">
              <a:buFontTx/>
              <a:buChar char="-"/>
            </a:pPr>
            <a:endParaRPr lang="cs-CZ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7D6B9377-7A7E-400E-BAA3-C5CB51A3F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33FECEA0-162B-4FB9-80E3-F540ECCFC7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43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642761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1. PROJEKTY</a:t>
            </a:r>
          </a:p>
        </p:txBody>
      </p:sp>
      <p:pic>
        <p:nvPicPr>
          <p:cNvPr id="11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DC8D3F67-D65B-4F95-B0CB-081B9FF14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2B5E8928-552B-4293-9AE3-DDB49FF8500F}"/>
              </a:ext>
            </a:extLst>
          </p:cNvPr>
          <p:cNvSpPr txBox="1"/>
          <p:nvPr/>
        </p:nvSpPr>
        <p:spPr>
          <a:xfrm>
            <a:off x="457200" y="2060847"/>
            <a:ext cx="74991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Aktuálně vyhlášených 12 výzev: </a:t>
            </a:r>
            <a:r>
              <a:rPr lang="cs-CZ" dirty="0">
                <a:hlinkClick r:id="rId5"/>
              </a:rPr>
              <a:t>Vyhlášení otevřených výzev k předkládání žádostí o udělení pro rok 2023 – Ministerstvo zdravotnictví (mzcr.cz)</a:t>
            </a:r>
            <a:r>
              <a:rPr lang="cs-CZ" dirty="0"/>
              <a:t> </a:t>
            </a:r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Ukončení příjmu žádostí: 17. října 2023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B81A66D6-BBB2-4894-8FCC-1A698507C1B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8216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642761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2. SPOLEČNÉ AKCE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368363"/>
              </p:ext>
            </p:extLst>
          </p:nvPr>
        </p:nvGraphicFramePr>
        <p:xfrm>
          <a:off x="179512" y="2048655"/>
          <a:ext cx="8823394" cy="3809493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596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31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5183">
                <a:tc>
                  <a:txBody>
                    <a:bodyPr/>
                    <a:lstStyle/>
                    <a:p>
                      <a:pPr algn="ctr"/>
                      <a:r>
                        <a:rPr lang="cs-CZ" b="1" dirty="0">
                          <a:solidFill>
                            <a:schemeClr val="tx1"/>
                          </a:solidFill>
                        </a:rPr>
                        <a:t>Společné akce v roce 2024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/>
                        <a:t>Vyhlášení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/>
                        <a:t>Rozpočet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395">
                <a:tc>
                  <a:txBody>
                    <a:bodyPr/>
                    <a:lstStyle/>
                    <a:p>
                      <a:pPr algn="just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Rakoviny</a:t>
                      </a:r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způsobené infekcemi, rakoviny, kterým lze předcházet očkováním, </a:t>
                      </a:r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 řešení přenosných nemocí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Q3/2024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 20 000 000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0733">
                <a:tc>
                  <a:txBody>
                    <a:bodyPr/>
                    <a:lstStyle/>
                    <a:p>
                      <a:pPr algn="just"/>
                      <a:r>
                        <a:rPr lang="cs-CZ" sz="18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Posílení digitálních schopností </a:t>
                      </a:r>
                      <a:r>
                        <a:rPr lang="cs-CZ" sz="1800" b="0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včetně elektronického zdravotnictví, telemedicíny, systémů vzdáleného monitorování, přístupu k zdravotnickým údajům a služeb výměny zdravotnických údajů </a:t>
                      </a:r>
                      <a:r>
                        <a:rPr lang="cs-CZ" sz="18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v onkologických centrech v Unii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Q2/2024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 20 000 000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8431581"/>
                  </a:ext>
                </a:extLst>
              </a:tr>
              <a:tr h="451762">
                <a:tc>
                  <a:txBody>
                    <a:bodyPr/>
                    <a:lstStyle/>
                    <a:p>
                      <a:pPr algn="just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Personalizovaná léčba rakoviny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Q4/2024 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 27 900 000</a:t>
                      </a:r>
                      <a:endParaRPr lang="cs-CZ" sz="1800" b="0" kern="12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9375588"/>
                  </a:ext>
                </a:extLst>
              </a:tr>
              <a:tr h="756536">
                <a:tc>
                  <a:txBody>
                    <a:bodyPr/>
                    <a:lstStyle/>
                    <a:p>
                      <a:pPr algn="just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Podpora rozvoje udržitelných, výhledových národních a EU strategií hromadění zásob (HERA)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Q1-Q2/2024</a:t>
                      </a:r>
                      <a:endParaRPr lang="cs-CZ" sz="1800" b="0" kern="12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 10 000 000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9139061"/>
                  </a:ext>
                </a:extLst>
              </a:tr>
            </a:tbl>
          </a:graphicData>
        </a:graphic>
      </p:graphicFrame>
      <p:pic>
        <p:nvPicPr>
          <p:cNvPr id="11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152400" y="1340768"/>
            <a:ext cx="88505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cs-CZ" sz="400" b="1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Akce spolufinancované s orgány členských států 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– zapojení národních orgánů odpovědných za veřejné zdraví nebo jimi pověřených subjektů veřejného sektoru a nevládních subjektů. 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DCD150FB-54CE-4E48-AFB2-5BE354860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FC8562C5-3CE2-402B-B4D8-8D6906807BF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461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642761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2. SPOLEČNÉ AKCE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472981"/>
              </p:ext>
            </p:extLst>
          </p:nvPr>
        </p:nvGraphicFramePr>
        <p:xfrm>
          <a:off x="152400" y="1343964"/>
          <a:ext cx="8823394" cy="4558764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859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05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31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900">
                <a:tc>
                  <a:txBody>
                    <a:bodyPr/>
                    <a:lstStyle/>
                    <a:p>
                      <a:pPr algn="ctr"/>
                      <a:r>
                        <a:rPr lang="cs-CZ" b="1" dirty="0">
                          <a:solidFill>
                            <a:schemeClr val="tx1"/>
                          </a:solidFill>
                        </a:rPr>
                        <a:t>Společné akce v roce 2024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Vyhlášení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Rozpočet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075">
                <a:tc>
                  <a:txBody>
                    <a:bodyPr/>
                    <a:lstStyle/>
                    <a:p>
                      <a:pPr algn="just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Prosazování komplexního, na prevenci orientovaného přístupu k </a:t>
                      </a:r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duševnímu zdraví na podporu zranitelných skupin 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Q1-Q2/2024</a:t>
                      </a:r>
                      <a:endParaRPr lang="cs-CZ" sz="1800" b="0" kern="12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 6 000 000</a:t>
                      </a:r>
                      <a:endParaRPr lang="cs-CZ" sz="1800" b="0" kern="12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4075">
                <a:tc>
                  <a:txBody>
                    <a:bodyPr/>
                    <a:lstStyle/>
                    <a:p>
                      <a:pPr algn="just"/>
                      <a:r>
                        <a:rPr lang="pt-BR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Podpora zdraví a prevence nemocí, včetně prostředí bez kouře a aerosolu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Q3/2024</a:t>
                      </a:r>
                      <a:endParaRPr lang="cs-CZ" sz="1800" b="0" kern="12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 16 000 000 </a:t>
                      </a:r>
                      <a:endParaRPr lang="cs-CZ" sz="1800" b="0" kern="12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8431581"/>
                  </a:ext>
                </a:extLst>
              </a:tr>
              <a:tr h="1140426">
                <a:tc>
                  <a:txBody>
                    <a:bodyPr/>
                    <a:lstStyle/>
                    <a:p>
                      <a:pPr algn="just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Podpora </a:t>
                      </a:r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národních kontaktních míst (NFP) </a:t>
                      </a:r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při poskytování pokynů, informací a pomoci související s prosazováním a prováděním právních předpisů Unie v oblasti zdraví a programu EU4Health 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Q3/2024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 2 000 000</a:t>
                      </a:r>
                      <a:endParaRPr lang="cs-CZ" sz="1800" b="0" kern="12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9375588"/>
                  </a:ext>
                </a:extLst>
              </a:tr>
              <a:tr h="374238">
                <a:tc>
                  <a:txBody>
                    <a:bodyPr/>
                    <a:lstStyle/>
                    <a:p>
                      <a:pPr algn="just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Pediatrická paliativní péče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Q2-3/2024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 13 000 000</a:t>
                      </a:r>
                      <a:endParaRPr lang="cs-CZ" sz="1800" b="0" kern="12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9139061"/>
                  </a:ext>
                </a:extLst>
              </a:tr>
              <a:tr h="877251">
                <a:tc>
                  <a:txBody>
                    <a:bodyPr/>
                    <a:lstStyle/>
                    <a:p>
                      <a:pPr algn="just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Podpora zlepšování kvality </a:t>
                      </a:r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údajů z onkologických registrů</a:t>
                      </a:r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, které poskytují evropský informační systém pro rakovinu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Q1/2024</a:t>
                      </a:r>
                      <a:endParaRPr lang="cs-CZ" sz="1800" b="0" kern="12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 2 000 000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5217287"/>
                  </a:ext>
                </a:extLst>
              </a:tr>
              <a:tr h="472635"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Rozšíření </a:t>
                      </a:r>
                      <a:r>
                        <a:rPr lang="cs-CZ" sz="1800" b="1" kern="12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MyHealth@EU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Q3/2024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EUR 6 000 000 </a:t>
                      </a:r>
                      <a:endParaRPr lang="cs-CZ" sz="18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5620710"/>
                  </a:ext>
                </a:extLst>
              </a:tr>
            </a:tbl>
          </a:graphicData>
        </a:graphic>
      </p:graphicFrame>
      <p:pic>
        <p:nvPicPr>
          <p:cNvPr id="11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DCD150FB-54CE-4E48-AFB2-5BE354860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2846E66A-14AE-4C90-BEA0-17B84B75DB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26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3. PŘÍMÉ GRANTY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3494" y="1484783"/>
            <a:ext cx="8382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Přímé granty na podporu mezinárodních organizací 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v činnostech, na které je nutný vysoký stupeň specializace, zvláštní kompetence nebo pravomoci v dané oblasti. </a:t>
            </a:r>
          </a:p>
        </p:txBody>
      </p:sp>
      <p:graphicFrame>
        <p:nvGraphicFramePr>
          <p:cNvPr id="11" name="Tabul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581658"/>
              </p:ext>
            </p:extLst>
          </p:nvPr>
        </p:nvGraphicFramePr>
        <p:xfrm>
          <a:off x="152400" y="2271712"/>
          <a:ext cx="8817929" cy="234655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43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210395434"/>
                    </a:ext>
                  </a:extLst>
                </a:gridCol>
                <a:gridCol w="1446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07">
                <a:tc>
                  <a:txBody>
                    <a:bodyPr/>
                    <a:lstStyle/>
                    <a:p>
                      <a:pPr algn="ctr"/>
                      <a:r>
                        <a:rPr lang="cs-CZ" b="1" dirty="0">
                          <a:solidFill>
                            <a:schemeClr val="tx1"/>
                          </a:solidFill>
                        </a:rPr>
                        <a:t>Přímé granty v roce 2024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Vyhlášení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Rozpočet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9397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Přímé granty referenčním laboratořím EU (EURL) na podporu jejich fungování v souladu s nařízením (EU)2022/2371 o závažných přeshraničních zdravotních hrozbách.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Q1-Q2/2024 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 7 500 000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3990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Přímý grant referenčním laboratořím EU na příspěvek Unie na nařízení o diagnostických zdravotnických prostředcích in vitro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Q2-Q3/2024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 5 500 000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ADCFF9FF-DCD3-48C9-A803-06F14D2A8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C3715A78-3AA1-402C-85C7-9FD6E4FE60E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926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1124744"/>
            <a:ext cx="9144000" cy="573325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534988" algn="ctr"/>
            <a:r>
              <a:rPr lang="cs-CZ" dirty="0">
                <a:solidFill>
                  <a:schemeClr val="bg1"/>
                </a:solidFill>
                <a:latin typeface="Calibri" panose="020F0502020204030204" pitchFamily="34" charset="0"/>
              </a:rPr>
              <a:t>					                           Mgr. Matouš Duraj</a:t>
            </a:r>
          </a:p>
          <a:p>
            <a:pPr marL="628650" algn="ctr"/>
            <a:r>
              <a:rPr lang="cs-CZ" dirty="0">
                <a:solidFill>
                  <a:schemeClr val="bg1"/>
                </a:solidFill>
                <a:latin typeface="Calibri" panose="020F0502020204030204" pitchFamily="34" charset="0"/>
              </a:rPr>
              <a:t>			                                           oddělení finančních mechanismů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pro zdraví (EU4Health) </a:t>
            </a:r>
            <a:br>
              <a:rPr lang="cs-CZ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2021-2027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Pracovní plán a výzvy na rok 2024</a:t>
            </a:r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7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355" y="79492"/>
            <a:ext cx="4057650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AC2C713-DE0A-4E3C-AFE1-DB4079221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8928FC7C-0E7B-4327-8C20-05CD88D9B5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94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4. TENDRY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179511" y="1628800"/>
            <a:ext cx="862485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Aktuální informace o tendrech naleznete na 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  <a:hlinkClick r:id="rId3"/>
              </a:rPr>
              <a:t>webu agentury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  <a:hlinkClick r:id="rId3"/>
              </a:rPr>
              <a:t>HaDEA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Informace o aktuálně otevřených tendrech jsou zveřejňovány i přímo na portálu </a:t>
            </a:r>
          </a:p>
          <a:p>
            <a:pPr algn="just"/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TED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(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Tenders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Electronic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Daily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)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  <a:hlinkClick r:id="rId4"/>
              </a:rPr>
              <a:t>eTendering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, jehož prostřednictvím lze zároveň pokládat dotazy k nejasnostem v zadávací dokumentaci. </a:t>
            </a: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Všechny tendry, jejichž vyhlášení se plánuje v roce 2024, naleznete v pracovním plánu pro rok 2024, který bude oficiálně uveřejněn na webu agentury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HaDEA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V případě dotazů k tendrům lze kontaktovat přímo agenturu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HaDEA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formou 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  <a:hlinkClick r:id="rId5"/>
              </a:rPr>
              <a:t>formuláře na jejich stránkách.</a:t>
            </a:r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1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781982C3-DB71-48B9-A5FF-BDE73BA3C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6998AE04-A9A2-4BC5-ABC8-8600CB0CCC9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232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UŽITEČNÉ ODKAZY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179511" y="1628800"/>
            <a:ext cx="862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Navštivte aktualizovanou </a:t>
            </a:r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databázi dosud podpořených projektů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  <a:hlinkClick r:id="rId3"/>
              </a:rPr>
              <a:t>https://webgate.ec.europa.eu/chafea_pdb/health/</a:t>
            </a:r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1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28964"/>
            <a:ext cx="6624736" cy="3705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4DEF59A5-9826-485F-81AA-527B291C1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B6E2E557-FBF3-4D9D-9662-6104E4F5799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40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332493" y="1776102"/>
            <a:ext cx="81672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b="1" dirty="0">
                <a:solidFill>
                  <a:schemeClr val="bg2">
                    <a:lumMod val="25000"/>
                  </a:schemeClr>
                </a:solidFill>
              </a:rPr>
              <a:t>Aktuality týkající se EU4Health </a:t>
            </a:r>
            <a:r>
              <a:rPr lang="cs-CZ" sz="2000" dirty="0">
                <a:solidFill>
                  <a:schemeClr val="bg2">
                    <a:lumMod val="25000"/>
                  </a:schemeClr>
                </a:solidFill>
              </a:rPr>
              <a:t>naleznete na </a:t>
            </a:r>
            <a:r>
              <a:rPr lang="cs-CZ" sz="2000" b="1" dirty="0">
                <a:solidFill>
                  <a:schemeClr val="bg2">
                    <a:lumMod val="25000"/>
                  </a:schemeClr>
                </a:solidFill>
              </a:rPr>
              <a:t>stránkách MZČR</a:t>
            </a:r>
            <a:r>
              <a:rPr lang="cs-CZ" sz="2000" dirty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 algn="just"/>
            <a:endParaRPr lang="cs-CZ" sz="20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sz="2000" dirty="0">
                <a:hlinkClick r:id="rId3"/>
              </a:rPr>
              <a:t>Aktuality – Ministerstvo zdravotnictví (mzcr.cz)</a:t>
            </a:r>
            <a:endParaRPr lang="cs-CZ" sz="20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sz="20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sz="2000" dirty="0">
                <a:solidFill>
                  <a:schemeClr val="bg2">
                    <a:lumMod val="25000"/>
                  </a:schemeClr>
                </a:solidFill>
              </a:rPr>
              <a:t>V případě potřeby konzultace se na nás neváhejte obrátit na:</a:t>
            </a:r>
          </a:p>
          <a:p>
            <a:pPr algn="just"/>
            <a:endParaRPr lang="cs-CZ" sz="20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sz="2000" dirty="0">
                <a:solidFill>
                  <a:schemeClr val="bg2">
                    <a:lumMod val="25000"/>
                  </a:schemeClr>
                </a:solidFill>
                <a:hlinkClick r:id="rId4"/>
              </a:rPr>
              <a:t>Matous.Duraj@mzcr.cz</a:t>
            </a:r>
            <a:endParaRPr lang="cs-CZ" sz="20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sz="2000" dirty="0">
                <a:solidFill>
                  <a:schemeClr val="bg2">
                    <a:lumMod val="25000"/>
                  </a:schemeClr>
                </a:solidFill>
                <a:hlinkClick r:id="rId5"/>
              </a:rPr>
              <a:t>Tomas.Hruza@mzcr.cz</a:t>
            </a:r>
            <a:r>
              <a:rPr lang="cs-CZ" sz="2000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algn="just"/>
            <a:endParaRPr lang="cs-CZ" sz="20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UŽITEČNÉ ODKAZY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39A1E0F6-6D4B-49A8-B2F2-7769FE0F7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BC0C62B5-07FC-4BDC-BF7B-7F481378B33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83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59632" y="2924944"/>
            <a:ext cx="6794500" cy="1757362"/>
          </a:xfrm>
        </p:spPr>
        <p:txBody>
          <a:bodyPr/>
          <a:lstStyle/>
          <a:p>
            <a:pPr algn="ctr" eaLnBrk="1" hangingPunct="1"/>
            <a:br>
              <a:rPr lang="cs-CZ" altLang="cs-CZ" sz="2800" dirty="0"/>
            </a:br>
            <a:r>
              <a:rPr lang="cs-CZ" altLang="cs-CZ" sz="3200" dirty="0"/>
              <a:t>Děkuji za pozornost!</a:t>
            </a:r>
            <a:endParaRPr lang="en-US" altLang="cs-CZ" sz="3200" dirty="0"/>
          </a:p>
        </p:txBody>
      </p:sp>
      <p:sp>
        <p:nvSpPr>
          <p:cNvPr id="2" name="Obdélník 1"/>
          <p:cNvSpPr/>
          <p:nvPr/>
        </p:nvSpPr>
        <p:spPr>
          <a:xfrm>
            <a:off x="4067944" y="4581128"/>
            <a:ext cx="4572000" cy="1738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Mgr. Matouš Duraj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oddělení finančních mechanismů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odbor evropských fondů a investičního rozvoje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Ministerstvo zdravotnictví ČR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San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Sans"/>
                <a:ea typeface="+mn-ea"/>
                <a:cs typeface="+mn-cs"/>
              </a:rPr>
              <a:t>Matous.Duraj@mzcr.cz</a:t>
            </a:r>
          </a:p>
        </p:txBody>
      </p:sp>
    </p:spTree>
    <p:extLst>
      <p:ext uri="{BB962C8B-B14F-4D97-AF65-F5344CB8AC3E}">
        <p14:creationId xmlns:p14="http://schemas.microsoft.com/office/powerpoint/2010/main" val="2593046728"/>
      </p:ext>
    </p:extLst>
  </p:cSld>
  <p:clrMapOvr>
    <a:masterClrMapping/>
  </p:clrMapOvr>
  <p:transition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25252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Základní informace o programu</a:t>
            </a:r>
          </a:p>
        </p:txBody>
      </p:sp>
      <p:sp>
        <p:nvSpPr>
          <p:cNvPr id="8" name="Podnadpis 7"/>
          <p:cNvSpPr>
            <a:spLocks noGrp="1"/>
          </p:cNvSpPr>
          <p:nvPr>
            <p:ph type="subTitle" idx="1"/>
          </p:nvPr>
        </p:nvSpPr>
        <p:spPr>
          <a:xfrm>
            <a:off x="179511" y="1556792"/>
            <a:ext cx="8568953" cy="4082008"/>
          </a:xfrm>
        </p:spPr>
        <p:txBody>
          <a:bodyPr>
            <a:noAutofit/>
          </a:bodyPr>
          <a:lstStyle/>
          <a:p>
            <a:pPr algn="just"/>
            <a:r>
              <a:rPr lang="cs-CZ" sz="1800" b="1" dirty="0">
                <a:solidFill>
                  <a:schemeClr val="bg2">
                    <a:lumMod val="25000"/>
                  </a:schemeClr>
                </a:solidFill>
              </a:rPr>
              <a:t>Program EU4Health </a:t>
            </a:r>
            <a:r>
              <a:rPr lang="cs-CZ" sz="1800" dirty="0">
                <a:solidFill>
                  <a:schemeClr val="bg2">
                    <a:lumMod val="25000"/>
                  </a:schemeClr>
                </a:solidFill>
              </a:rPr>
              <a:t>představuje v období 2021-2027 hlavní finanční nástroj pro realizaci cílů EU v oblasti veřejného zdraví. Program je financován přímo z rozpočtu EU a rozpočet programu činí </a:t>
            </a:r>
            <a:r>
              <a:rPr lang="cs-CZ" sz="1800" b="1" dirty="0">
                <a:solidFill>
                  <a:schemeClr val="bg2">
                    <a:lumMod val="25000"/>
                  </a:schemeClr>
                </a:solidFill>
              </a:rPr>
              <a:t>5,3 miliard EUR</a:t>
            </a:r>
            <a:r>
              <a:rPr lang="cs-CZ" sz="1800" dirty="0">
                <a:solidFill>
                  <a:schemeClr val="bg2">
                    <a:lumMod val="25000"/>
                  </a:schemeClr>
                </a:solidFill>
              </a:rPr>
              <a:t>. </a:t>
            </a:r>
          </a:p>
          <a:p>
            <a:pPr algn="just"/>
            <a:endParaRPr lang="cs-CZ" sz="4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sz="4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sz="1800" u="sng" dirty="0">
                <a:solidFill>
                  <a:schemeClr val="bg2">
                    <a:lumMod val="25000"/>
                  </a:schemeClr>
                </a:solidFill>
              </a:rPr>
              <a:t>Hlavní cíle programu jsou:</a:t>
            </a:r>
          </a:p>
          <a:p>
            <a:pPr algn="just"/>
            <a:endParaRPr lang="cs-CZ" sz="1800" u="sng" dirty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Bef>
                <a:spcPts val="0"/>
              </a:spcBef>
            </a:pPr>
            <a:endParaRPr lang="cs-CZ" sz="1400" b="1" dirty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Bef>
                <a:spcPts val="0"/>
              </a:spcBef>
            </a:pPr>
            <a:r>
              <a:rPr lang="cs-CZ" sz="1400" b="1" dirty="0">
                <a:solidFill>
                  <a:schemeClr val="bg2">
                    <a:lumMod val="25000"/>
                  </a:schemeClr>
                </a:solidFill>
              </a:rPr>
              <a:t>1) propagace zdraví a prevence nemocí</a:t>
            </a:r>
            <a:r>
              <a:rPr lang="cs-CZ" sz="1400" dirty="0">
                <a:solidFill>
                  <a:schemeClr val="bg2">
                    <a:lumMod val="25000"/>
                  </a:schemeClr>
                </a:solidFill>
              </a:rPr>
              <a:t>, </a:t>
            </a:r>
          </a:p>
          <a:p>
            <a:pPr marL="228600" indent="-228600" algn="just">
              <a:spcBef>
                <a:spcPts val="0"/>
              </a:spcBef>
              <a:buAutoNum type="arabicParenR"/>
            </a:pPr>
            <a:endParaRPr lang="cs-CZ" sz="1000" dirty="0">
              <a:solidFill>
                <a:schemeClr val="bg2">
                  <a:lumMod val="25000"/>
                </a:schemeClr>
              </a:solidFill>
            </a:endParaRPr>
          </a:p>
          <a:p>
            <a:pPr marL="176213" indent="-176213" algn="just">
              <a:spcBef>
                <a:spcPts val="0"/>
              </a:spcBef>
            </a:pPr>
            <a:r>
              <a:rPr lang="cs-CZ" sz="1400" dirty="0">
                <a:solidFill>
                  <a:schemeClr val="bg2">
                    <a:lumMod val="25000"/>
                  </a:schemeClr>
                </a:solidFill>
              </a:rPr>
              <a:t>2) posílení schopnosti zdravotních systémů reagovat na </a:t>
            </a:r>
            <a:r>
              <a:rPr lang="cs-CZ" sz="1400" b="1" dirty="0">
                <a:solidFill>
                  <a:schemeClr val="bg2">
                    <a:lumMod val="25000"/>
                  </a:schemeClr>
                </a:solidFill>
              </a:rPr>
              <a:t>vážné přeshraniční zdravotní hrozby,</a:t>
            </a:r>
          </a:p>
          <a:p>
            <a:pPr marL="176213" indent="-176213" algn="just">
              <a:spcBef>
                <a:spcPts val="0"/>
              </a:spcBef>
            </a:pPr>
            <a:endParaRPr lang="cs-CZ" sz="1000" dirty="0">
              <a:solidFill>
                <a:schemeClr val="bg2">
                  <a:lumMod val="25000"/>
                </a:schemeClr>
              </a:solidFill>
            </a:endParaRPr>
          </a:p>
          <a:p>
            <a:pPr marL="176213" indent="-176213" algn="just">
              <a:spcBef>
                <a:spcPts val="0"/>
              </a:spcBef>
            </a:pPr>
            <a:r>
              <a:rPr lang="cs-CZ" sz="1400" dirty="0">
                <a:solidFill>
                  <a:schemeClr val="bg2">
                    <a:lumMod val="25000"/>
                  </a:schemeClr>
                </a:solidFill>
              </a:rPr>
              <a:t>3) </a:t>
            </a:r>
            <a:r>
              <a:rPr lang="cs-CZ" sz="1400" b="1" dirty="0">
                <a:solidFill>
                  <a:schemeClr val="bg2">
                    <a:lumMod val="25000"/>
                  </a:schemeClr>
                </a:solidFill>
              </a:rPr>
              <a:t>zlepšení dostupnosti, přístupnosti a cenové dostupnosti léčivých přípravků a zdravotnických prostředků,</a:t>
            </a:r>
          </a:p>
          <a:p>
            <a:pPr marL="176213" indent="-176213" algn="just">
              <a:spcBef>
                <a:spcPts val="0"/>
              </a:spcBef>
            </a:pPr>
            <a:endParaRPr lang="cs-CZ" sz="1000" dirty="0">
              <a:solidFill>
                <a:schemeClr val="bg2">
                  <a:lumMod val="25000"/>
                </a:schemeClr>
              </a:solidFill>
            </a:endParaRPr>
          </a:p>
          <a:p>
            <a:pPr marL="176213" indent="-176213" algn="just">
              <a:spcBef>
                <a:spcPts val="0"/>
              </a:spcBef>
            </a:pPr>
            <a:r>
              <a:rPr lang="cs-CZ" sz="1400" dirty="0">
                <a:solidFill>
                  <a:schemeClr val="bg2">
                    <a:lumMod val="25000"/>
                  </a:schemeClr>
                </a:solidFill>
              </a:rPr>
              <a:t>4) </a:t>
            </a:r>
            <a:r>
              <a:rPr lang="cs-CZ" sz="1400" b="1" dirty="0">
                <a:solidFill>
                  <a:schemeClr val="bg2">
                    <a:lumMod val="25000"/>
                  </a:schemeClr>
                </a:solidFill>
              </a:rPr>
              <a:t>posílení zdravotnických systémů.</a:t>
            </a:r>
          </a:p>
          <a:p>
            <a:pPr marL="176213" indent="-176213" algn="just">
              <a:spcBef>
                <a:spcPts val="0"/>
              </a:spcBef>
            </a:pPr>
            <a:endParaRPr lang="cs-CZ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CAE9F3FB-01E0-4187-B55F-47F9032C07A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344" y="313063"/>
            <a:ext cx="163830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A0856DF5-0E38-4D14-BFBC-D6D9BEDD8E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26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25252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Základní informace o programu</a:t>
            </a:r>
          </a:p>
        </p:txBody>
      </p:sp>
      <p:sp>
        <p:nvSpPr>
          <p:cNvPr id="8" name="Podnadpis 7"/>
          <p:cNvSpPr>
            <a:spLocks noGrp="1"/>
          </p:cNvSpPr>
          <p:nvPr>
            <p:ph type="subTitle" idx="1"/>
          </p:nvPr>
        </p:nvSpPr>
        <p:spPr>
          <a:xfrm>
            <a:off x="179511" y="1556792"/>
            <a:ext cx="8568953" cy="4082008"/>
          </a:xfrm>
        </p:spPr>
        <p:txBody>
          <a:bodyPr>
            <a:noAutofit/>
          </a:bodyPr>
          <a:lstStyle/>
          <a:p>
            <a:pPr algn="just"/>
            <a:r>
              <a:rPr lang="cs-CZ" sz="1800" dirty="0">
                <a:solidFill>
                  <a:schemeClr val="bg2">
                    <a:lumMod val="25000"/>
                  </a:schemeClr>
                </a:solidFill>
              </a:rPr>
              <a:t>Program EU4Health je </a:t>
            </a:r>
            <a:r>
              <a:rPr lang="cs-CZ" sz="1800" b="1" dirty="0">
                <a:solidFill>
                  <a:schemeClr val="bg2">
                    <a:lumMod val="25000"/>
                  </a:schemeClr>
                </a:solidFill>
              </a:rPr>
              <a:t>řízen agenturou Evropské komise s názvem </a:t>
            </a:r>
            <a:r>
              <a:rPr lang="cs-CZ" sz="1800" b="1" dirty="0" err="1">
                <a:solidFill>
                  <a:schemeClr val="bg2">
                    <a:lumMod val="25000"/>
                  </a:schemeClr>
                </a:solidFill>
              </a:rPr>
              <a:t>HaDEA</a:t>
            </a:r>
            <a:r>
              <a:rPr lang="cs-CZ" sz="18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hlinkClick r:id="rId3"/>
              </a:rPr>
              <a:t>European Health and Digital Executive Agency</a:t>
            </a:r>
            <a:r>
              <a:rPr lang="cs-CZ" sz="1800" dirty="0">
                <a:solidFill>
                  <a:schemeClr val="bg2">
                    <a:lumMod val="25000"/>
                  </a:schemeClr>
                </a:solidFill>
              </a:rPr>
              <a:t>), která spravuje rozpočet programu, vyhlašuje výzvy, zajišťuje hodnocení žádostí o grant a uděluje grant. </a:t>
            </a:r>
          </a:p>
          <a:p>
            <a:pPr algn="just"/>
            <a:endParaRPr lang="cs-CZ" sz="18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sz="1800" dirty="0">
                <a:solidFill>
                  <a:schemeClr val="bg2">
                    <a:lumMod val="25000"/>
                  </a:schemeClr>
                </a:solidFill>
              </a:rPr>
              <a:t>Způsobilými žadateli jsou </a:t>
            </a:r>
            <a:r>
              <a:rPr lang="cs-CZ" sz="1800" b="1" dirty="0">
                <a:solidFill>
                  <a:schemeClr val="bg2">
                    <a:lumMod val="25000"/>
                  </a:schemeClr>
                </a:solidFill>
              </a:rPr>
              <a:t>právnické osoby mající sídlo v členském státu EU</a:t>
            </a:r>
            <a:r>
              <a:rPr lang="cs-CZ" sz="1800" dirty="0">
                <a:solidFill>
                  <a:schemeClr val="bg2">
                    <a:lumMod val="25000"/>
                  </a:schemeClr>
                </a:solidFill>
              </a:rPr>
              <a:t>, nebo ve třetí zemi přidružené k programu, nebo ve třetí zemi uvedené v ročním pracovním plánu programu. Způsobilost může být přesněji specifikována v konkrétní výzvě. </a:t>
            </a:r>
          </a:p>
          <a:p>
            <a:pPr algn="just"/>
            <a:endParaRPr lang="cs-CZ" sz="10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sz="1800" b="1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sz="1800" b="1" dirty="0">
                <a:solidFill>
                  <a:schemeClr val="bg2">
                    <a:lumMod val="25000"/>
                  </a:schemeClr>
                </a:solidFill>
              </a:rPr>
              <a:t>Fyzické osoby nejsou způsobilé </a:t>
            </a:r>
            <a:r>
              <a:rPr lang="cs-CZ" sz="1800" dirty="0">
                <a:solidFill>
                  <a:schemeClr val="bg2">
                    <a:lumMod val="25000"/>
                  </a:schemeClr>
                </a:solidFill>
              </a:rPr>
              <a:t>k získání podpory v rámci tohoto programu.</a:t>
            </a:r>
          </a:p>
          <a:p>
            <a:pPr algn="just">
              <a:spcBef>
                <a:spcPts val="0"/>
              </a:spcBef>
            </a:pPr>
            <a:endParaRPr lang="cs-CZ" sz="18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sz="18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cs-CZ" sz="1800" dirty="0">
                <a:solidFill>
                  <a:schemeClr val="bg2">
                    <a:lumMod val="25000"/>
                  </a:schemeClr>
                </a:solidFill>
              </a:rPr>
              <a:t>Navrhované akce (tzn. projekty) by měly mít </a:t>
            </a:r>
            <a:r>
              <a:rPr lang="cs-CZ" sz="1800" b="1" u="sng" dirty="0">
                <a:solidFill>
                  <a:schemeClr val="bg2">
                    <a:lumMod val="25000"/>
                  </a:schemeClr>
                </a:solidFill>
              </a:rPr>
              <a:t>evropskou přidanou hodnotu</a:t>
            </a:r>
            <a:r>
              <a:rPr lang="cs-CZ" sz="1800" dirty="0">
                <a:solidFill>
                  <a:schemeClr val="bg2">
                    <a:lumMod val="25000"/>
                  </a:schemeClr>
                </a:solidFill>
              </a:rPr>
              <a:t>, a zároveň doplňovat národní politiky členských států. </a:t>
            </a:r>
          </a:p>
          <a:p>
            <a:pPr algn="just"/>
            <a:endParaRPr lang="cs-CZ" sz="18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sz="4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sz="4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CAE9F3FB-01E0-4187-B55F-47F9032C07A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344" y="313063"/>
            <a:ext cx="163830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B9A87411-5E65-408E-BB04-EFC88632D6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953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Rozpočet programu na rok 2024</a:t>
            </a:r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936682"/>
              </p:ext>
            </p:extLst>
          </p:nvPr>
        </p:nvGraphicFramePr>
        <p:xfrm>
          <a:off x="575556" y="1559333"/>
          <a:ext cx="7992888" cy="408424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48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0228">
                <a:tc>
                  <a:txBody>
                    <a:bodyPr/>
                    <a:lstStyle/>
                    <a:p>
                      <a:r>
                        <a:rPr lang="cs-CZ" dirty="0"/>
                        <a:t>Oblast podpory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Rozpočet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% rozpočtu</a:t>
                      </a:r>
                      <a:r>
                        <a:rPr lang="cs-CZ" baseline="0" dirty="0"/>
                        <a:t> na rok 2024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356"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1. Připravenost na krize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486 517 000 €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64,76 %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6356"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2. Podpora zdraví a prevence nemocí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70 730 000 € 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9,42 %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899"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3. Rakovina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117 600 000 €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15,65 %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6356"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4. Systémy zdravotní péče a pracovní síla ve zdravotnictví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39 404 000 €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5,24 %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6356"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5. Digitální oblast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24 750 000 €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3,30 %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6356"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6. Ostatní akce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12 220 500 €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1,63 %</a:t>
                      </a:r>
                      <a:endParaRPr lang="cs-CZ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9631"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tx1"/>
                          </a:solidFill>
                        </a:rPr>
                        <a:t>Celkem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tx1"/>
                          </a:solidFill>
                        </a:rPr>
                        <a:t>751 221 500 €</a:t>
                      </a:r>
                      <a:endParaRPr lang="cs-CZ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800" b="1" kern="1200" dirty="0">
                          <a:solidFill>
                            <a:schemeClr val="tx1"/>
                          </a:solidFill>
                        </a:rPr>
                        <a:t>100 %</a:t>
                      </a:r>
                      <a:endParaRPr lang="cs-CZ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13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14B457DB-AA11-464A-BACD-12DA3908AF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E3D2D45F-203D-43C6-9420-C5367081EB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192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1. PROJEKTY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484784"/>
            <a:ext cx="88049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/>
              <a:t>Zdrojem informací je portál EK, </a:t>
            </a:r>
            <a:r>
              <a:rPr lang="cs-CZ" b="1" dirty="0" err="1"/>
              <a:t>Funding</a:t>
            </a:r>
            <a:r>
              <a:rPr lang="cs-CZ" b="1" dirty="0"/>
              <a:t> &amp; </a:t>
            </a:r>
            <a:r>
              <a:rPr lang="cs-CZ" b="1" dirty="0" err="1"/>
              <a:t>Tenders</a:t>
            </a:r>
            <a:r>
              <a:rPr lang="cs-CZ" b="1" dirty="0"/>
              <a:t> portál. </a:t>
            </a:r>
            <a:r>
              <a:rPr lang="cs-CZ" dirty="0"/>
              <a:t>Nachází se zde dokumentace k programu EU4Health a také manuál k vyplňování Žádostí o poskytnutí dotace.</a:t>
            </a:r>
          </a:p>
          <a:p>
            <a:pPr algn="just"/>
            <a:r>
              <a:rPr lang="cs-CZ" dirty="0"/>
              <a:t>Dokumentace k EU4Health zde: </a:t>
            </a:r>
            <a:r>
              <a:rPr lang="cs-CZ" dirty="0">
                <a:hlinkClick r:id="rId3"/>
              </a:rPr>
              <a:t>Reference </a:t>
            </a:r>
            <a:r>
              <a:rPr lang="cs-CZ" dirty="0" err="1">
                <a:hlinkClick r:id="rId3"/>
              </a:rPr>
              <a:t>Documents</a:t>
            </a:r>
            <a:r>
              <a:rPr lang="cs-CZ" dirty="0">
                <a:hlinkClick r:id="rId3"/>
              </a:rPr>
              <a:t> (europa.eu)</a:t>
            </a:r>
            <a:endParaRPr lang="cs-CZ" dirty="0"/>
          </a:p>
          <a:p>
            <a:pPr algn="just"/>
            <a:r>
              <a:rPr lang="cs-CZ" dirty="0"/>
              <a:t>Manuál zde: </a:t>
            </a:r>
            <a:r>
              <a:rPr lang="cs-CZ" dirty="0">
                <a:hlinkClick r:id="rId4"/>
              </a:rPr>
              <a:t>om_en.pdf (europa.eu)</a:t>
            </a:r>
            <a:endParaRPr lang="cs-CZ" dirty="0"/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2B4928F2-4048-42CE-9FDC-7DA738402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580" y="624707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EBCE450E-19FB-406F-A05A-48D9CAB299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8141" y="2898064"/>
            <a:ext cx="6897683" cy="3273476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A4AC23A2-9E0B-4A20-B434-24820D51654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53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1. PROJEKTY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3495" y="1484784"/>
            <a:ext cx="85269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Aktuální výzvy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k zasílání projektových návrhů jsou zveřejňovány na 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  <a:hlinkClick r:id="rId3"/>
              </a:rPr>
              <a:t>Funding &amp; tender opportunities portal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endParaRPr lang="cs-CZ" sz="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706C5BEB-856A-4769-8B4E-DAE06451F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FA0AAA06-42D3-4866-A1D2-6F2638B36C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153" y="2194817"/>
            <a:ext cx="8251319" cy="3778764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6F8703D-3006-4981-B378-9DA0D7214DF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79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25252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1. PROJEKTY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3495" y="1484784"/>
            <a:ext cx="85269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sz="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D5A61922-D76B-4218-A964-386B04C7B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DE9200CE-E2E3-4249-8846-67700641D5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657178"/>
            <a:ext cx="9144000" cy="4116505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3815429-D368-4E56-9B41-526B80C6053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424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AutoShape 8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10" descr="Výsledok vyhľadávania obrázkov pre dopyt logo european commission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685800" y="736497"/>
            <a:ext cx="7772400" cy="748287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1. PROJEKTY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3495" y="1484784"/>
            <a:ext cx="85269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Pro hledání partnerů do projektu lze využít nástroj </a:t>
            </a:r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Partner </a:t>
            </a:r>
            <a:r>
              <a:rPr lang="cs-CZ" b="1" dirty="0" err="1">
                <a:solidFill>
                  <a:schemeClr val="bg2">
                    <a:lumMod val="25000"/>
                  </a:schemeClr>
                </a:solidFill>
              </a:rPr>
              <a:t>Search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, který je na </a:t>
            </a:r>
            <a:r>
              <a:rPr lang="cs-CZ" dirty="0" err="1">
                <a:solidFill>
                  <a:schemeClr val="bg2">
                    <a:lumMod val="25000"/>
                  </a:schemeClr>
                </a:solidFill>
              </a:rPr>
              <a:t>Portalu</a:t>
            </a:r>
            <a:r>
              <a:rPr lang="cs-CZ" dirty="0">
                <a:solidFill>
                  <a:schemeClr val="bg2">
                    <a:lumMod val="25000"/>
                  </a:schemeClr>
                </a:solidFill>
              </a:rPr>
              <a:t> veden pod každou z otevřených výzev, a který umožňuje prohlížet a vkládat nabídky partnerství. </a:t>
            </a: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cs-CZ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Picture 2" descr="http://ec.europa.eu/chafea/health/beneficiaries-corner/images/EU-Flag-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9492"/>
            <a:ext cx="3434892" cy="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B79F3107-E4CA-45B0-8ABE-CD0497454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97" y="6170549"/>
            <a:ext cx="1932806" cy="5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55FDBB21-76F5-42A8-9DFB-86EC8F8C3F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2702940"/>
            <a:ext cx="8991600" cy="282445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606AC779-AE72-4503-A833-3351334AE29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23" y="83438"/>
            <a:ext cx="1507303" cy="9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5457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ablona_prezentace">
  <a:themeElements>
    <a:clrScheme name="sablona_prezentace 1">
      <a:dk1>
        <a:srgbClr val="003D61"/>
      </a:dk1>
      <a:lt1>
        <a:srgbClr val="FFFFFF"/>
      </a:lt1>
      <a:dk2>
        <a:srgbClr val="FFFFFF"/>
      </a:dk2>
      <a:lt2>
        <a:srgbClr val="858585"/>
      </a:lt2>
      <a:accent1>
        <a:srgbClr val="FDBB30"/>
      </a:accent1>
      <a:accent2>
        <a:srgbClr val="C2CD23"/>
      </a:accent2>
      <a:accent3>
        <a:srgbClr val="FFFFFF"/>
      </a:accent3>
      <a:accent4>
        <a:srgbClr val="003352"/>
      </a:accent4>
      <a:accent5>
        <a:srgbClr val="FEDAAD"/>
      </a:accent5>
      <a:accent6>
        <a:srgbClr val="B0BA1F"/>
      </a:accent6>
      <a:hlink>
        <a:srgbClr val="003D61"/>
      </a:hlink>
      <a:folHlink>
        <a:srgbClr val="858585"/>
      </a:folHlink>
    </a:clrScheme>
    <a:fontScheme name="sablona_prezentace">
      <a:majorFont>
        <a:latin typeface="GillSans"/>
        <a:ea typeface=""/>
        <a:cs typeface=""/>
      </a:majorFont>
      <a:minorFont>
        <a:latin typeface="GillSan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3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3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blona_prezentace 1">
        <a:dk1>
          <a:srgbClr val="003D61"/>
        </a:dk1>
        <a:lt1>
          <a:srgbClr val="FFFFFF"/>
        </a:lt1>
        <a:dk2>
          <a:srgbClr val="FFFFFF"/>
        </a:dk2>
        <a:lt2>
          <a:srgbClr val="858585"/>
        </a:lt2>
        <a:accent1>
          <a:srgbClr val="FDBB30"/>
        </a:accent1>
        <a:accent2>
          <a:srgbClr val="C2CD23"/>
        </a:accent2>
        <a:accent3>
          <a:srgbClr val="FFFFFF"/>
        </a:accent3>
        <a:accent4>
          <a:srgbClr val="003352"/>
        </a:accent4>
        <a:accent5>
          <a:srgbClr val="FEDAAD"/>
        </a:accent5>
        <a:accent6>
          <a:srgbClr val="B0BA1F"/>
        </a:accent6>
        <a:hlink>
          <a:srgbClr val="003D61"/>
        </a:hlink>
        <a:folHlink>
          <a:srgbClr val="85858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10122</TotalTime>
  <Words>2505</Words>
  <Application>Microsoft Office PowerPoint</Application>
  <PresentationFormat>Předvádění na obrazovce (4:3)</PresentationFormat>
  <Paragraphs>298</Paragraphs>
  <Slides>23</Slides>
  <Notes>23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23</vt:i4>
      </vt:variant>
    </vt:vector>
  </HeadingPairs>
  <TitlesOfParts>
    <vt:vector size="32" baseType="lpstr">
      <vt:lpstr>Arial</vt:lpstr>
      <vt:lpstr>Calibri</vt:lpstr>
      <vt:lpstr>Garamond</vt:lpstr>
      <vt:lpstr>GillSans</vt:lpstr>
      <vt:lpstr>Roboto</vt:lpstr>
      <vt:lpstr>Times New Roman</vt:lpstr>
      <vt:lpstr>Wingdings</vt:lpstr>
      <vt:lpstr>Motiv systému Office</vt:lpstr>
      <vt:lpstr>1_sablona_prezentace</vt:lpstr>
      <vt:lpstr>Prezentace aplikace PowerPoint</vt:lpstr>
      <vt:lpstr>EU pro zdraví (EU4Health)  2021-2027</vt:lpstr>
      <vt:lpstr>Základní informace o programu</vt:lpstr>
      <vt:lpstr>Základní informace o programu</vt:lpstr>
      <vt:lpstr>Rozpočet programu na rok 2024</vt:lpstr>
      <vt:lpstr>1. PROJEKTY</vt:lpstr>
      <vt:lpstr>1. PROJEKTY</vt:lpstr>
      <vt:lpstr>1. PROJEKTY</vt:lpstr>
      <vt:lpstr>1. PROJEKTY</vt:lpstr>
      <vt:lpstr>1. PROJEKTY</vt:lpstr>
      <vt:lpstr>1. PROJEKTY</vt:lpstr>
      <vt:lpstr>1. PROJEKTY</vt:lpstr>
      <vt:lpstr>1. PROJEKTY</vt:lpstr>
      <vt:lpstr>1. PROJEKTY</vt:lpstr>
      <vt:lpstr>1. PROJEKTY</vt:lpstr>
      <vt:lpstr>1. PROJEKTY</vt:lpstr>
      <vt:lpstr>2. SPOLEČNÉ AKCE</vt:lpstr>
      <vt:lpstr>2. SPOLEČNÉ AKCE</vt:lpstr>
      <vt:lpstr>3. PŘÍMÉ GRANTY </vt:lpstr>
      <vt:lpstr>4. TENDRY</vt:lpstr>
      <vt:lpstr>UŽITEČNÉ ODKAZY</vt:lpstr>
      <vt:lpstr>UŽITEČNÉ ODKAZY</vt:lpstr>
      <vt:lpstr> Děkuji za pozornost!</vt:lpstr>
    </vt:vector>
  </TitlesOfParts>
  <Company>MZČR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Hrivňáková Lucia Mgr.</dc:creator>
  <cp:lastModifiedBy>Duraj Matouš, Mgr.</cp:lastModifiedBy>
  <cp:revision>195</cp:revision>
  <dcterms:created xsi:type="dcterms:W3CDTF">2018-02-13T08:46:20Z</dcterms:created>
  <dcterms:modified xsi:type="dcterms:W3CDTF">2023-10-10T13:43:43Z</dcterms:modified>
</cp:coreProperties>
</file>