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67" r:id="rId2"/>
    <p:sldId id="375" r:id="rId3"/>
    <p:sldId id="377" r:id="rId4"/>
    <p:sldId id="376" r:id="rId5"/>
    <p:sldId id="369" r:id="rId6"/>
    <p:sldId id="373" r:id="rId7"/>
    <p:sldId id="378" r:id="rId8"/>
    <p:sldId id="371" r:id="rId9"/>
    <p:sldId id="379" r:id="rId10"/>
    <p:sldId id="380" r:id="rId11"/>
    <p:sldId id="374" r:id="rId12"/>
    <p:sldId id="368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2">
          <p15:clr>
            <a:srgbClr val="A4A3A4"/>
          </p15:clr>
        </p15:guide>
        <p15:guide id="2" pos="4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529C"/>
    <a:srgbClr val="CCCCCC"/>
    <a:srgbClr val="5FA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6433"/>
  </p:normalViewPr>
  <p:slideViewPr>
    <p:cSldViewPr snapToGrid="0" snapToObjects="1">
      <p:cViewPr varScale="1">
        <p:scale>
          <a:sx n="114" d="100"/>
          <a:sy n="114" d="100"/>
        </p:scale>
        <p:origin x="1506" y="102"/>
      </p:cViewPr>
      <p:guideLst>
        <p:guide orient="horz" pos="3382"/>
        <p:guide pos="4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10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68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67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61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33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78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59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79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28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18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16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7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2" r:id="rId5"/>
    <p:sldLayoutId id="2147483660" r:id="rId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faltusova@crr.cz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rop.mmr.cz/cs/ostatni/web/novinky/zs-ro-irop-c-43-upravy-v-predkladani-zop" TargetMode="Externa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79394" y="1392572"/>
            <a:ext cx="8256233" cy="357131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pl-PL" sz="4800" dirty="0">
                <a:solidFill>
                  <a:schemeClr val="bg1"/>
                </a:solidFill>
                <a:latin typeface="+mn-lt"/>
              </a:rPr>
              <a:t>Rizika spojená </a:t>
            </a:r>
            <a:br>
              <a:rPr lang="pl-PL" sz="4800" dirty="0">
                <a:solidFill>
                  <a:schemeClr val="bg1"/>
                </a:solidFill>
                <a:latin typeface="+mn-lt"/>
              </a:rPr>
            </a:br>
            <a:r>
              <a:rPr lang="pl-PL" sz="4800" dirty="0">
                <a:solidFill>
                  <a:schemeClr val="bg1"/>
                </a:solidFill>
                <a:latin typeface="+mn-lt"/>
              </a:rPr>
              <a:t>s ukončováním projektů REACT-EU</a:t>
            </a:r>
            <a:endParaRPr lang="cs-CZ" sz="48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27902" y="5449324"/>
            <a:ext cx="6525303" cy="36988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cs-CZ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Praha, 12. 10. 2023</a:t>
            </a:r>
          </a:p>
          <a:p>
            <a:endParaRPr lang="en-US" dirty="0"/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2B1770C5-3C00-4007-A66B-2381A9387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69" y="6002851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53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524486"/>
            <a:ext cx="7053562" cy="12707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Rizika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 v oblasti </a:t>
            </a:r>
          </a:p>
          <a:p>
            <a:pPr algn="ctr">
              <a:lnSpc>
                <a:spcPct val="120000"/>
              </a:lnSpc>
            </a:pP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administrace Žádostí o platbu (ŽoP)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595201" y="1965055"/>
            <a:ext cx="761178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cs-CZ" b="1" dirty="0">
                <a:effectLst/>
                <a:ea typeface="Calibri" panose="020F0502020204030204" pitchFamily="34" charset="0"/>
              </a:rPr>
              <a:t>problémy s dokladováním požadovaných dokumentů k ŽoP </a:t>
            </a:r>
            <a:r>
              <a:rPr lang="cs-CZ" dirty="0">
                <a:effectLst/>
                <a:ea typeface="Calibri" panose="020F0502020204030204" pitchFamily="34" charset="0"/>
              </a:rPr>
              <a:t>na 1. výzvu, které vede k nutnosti opakovaných výzev</a:t>
            </a:r>
          </a:p>
          <a:p>
            <a:pPr marL="285750" lvl="0" indent="-2857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cs-CZ" b="1" dirty="0">
                <a:effectLst/>
                <a:ea typeface="Calibri" panose="020F0502020204030204" pitchFamily="34" charset="0"/>
              </a:rPr>
              <a:t>prodlužování termínu na doplnění ŽoP ze strany příjemců</a:t>
            </a:r>
          </a:p>
          <a:p>
            <a:pPr marL="285750" lvl="0" indent="-2857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endParaRPr lang="cs-CZ" b="1" dirty="0">
              <a:effectLst/>
              <a:ea typeface="Calibri" panose="020F0502020204030204" pitchFamily="34" charset="0"/>
            </a:endParaRPr>
          </a:p>
          <a:p>
            <a:pPr marL="0" lvl="1"/>
            <a:r>
              <a:rPr lang="cs-CZ" sz="18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UPOZORŇENÍ</a:t>
            </a: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v případě etap ukončených v prosinci 2023 </a:t>
            </a:r>
            <a:r>
              <a:rPr lang="cs-CZ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nelze příjemci zaručit možnost vyčerpání celé 30denní lhůty na doplnění ŽoP a </a:t>
            </a:r>
            <a:r>
              <a:rPr lang="cs-CZ" sz="1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ZoR</a:t>
            </a:r>
            <a:r>
              <a:rPr lang="cs-CZ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 více než 2 výzvy k doplnění </a:t>
            </a:r>
          </a:p>
          <a:p>
            <a:pPr marL="0" lvl="1">
              <a:spcAft>
                <a:spcPts val="6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viz Obecná pravidla, vydání 1.15, kap. 18.5).</a:t>
            </a:r>
          </a:p>
          <a:p>
            <a:pPr marL="0" lvl="1">
              <a:spcAft>
                <a:spcPts val="600"/>
              </a:spcAft>
            </a:pPr>
            <a:r>
              <a:rPr lang="cs-CZ" sz="1800" b="1" u="sng" dirty="0">
                <a:effectLst/>
                <a:ea typeface="Times New Roman" panose="02020603050405020304" pitchFamily="18" charset="0"/>
              </a:rPr>
              <a:t>Pokud nedojde na základě výzev k doplnění ŽoP a </a:t>
            </a:r>
            <a:r>
              <a:rPr lang="cs-CZ" sz="1800" b="1" u="sng" dirty="0" err="1">
                <a:effectLst/>
                <a:ea typeface="Times New Roman" panose="02020603050405020304" pitchFamily="18" charset="0"/>
              </a:rPr>
              <a:t>ZoR</a:t>
            </a:r>
            <a:r>
              <a:rPr lang="cs-CZ" sz="1800" b="1" u="sng" dirty="0">
                <a:effectLst/>
                <a:ea typeface="Times New Roman" panose="02020603050405020304" pitchFamily="18" charset="0"/>
              </a:rPr>
              <a:t> ze strany příjemce k dostatečné úpravě/doplnění v požadovaném termínu, příjemce nemusí být opětovně vyzýván k úpravě/doplnění a řádně nedoložené výdaje mohou být považovány za nezpůsobilé! </a:t>
            </a:r>
          </a:p>
        </p:txBody>
      </p:sp>
    </p:spTree>
    <p:extLst>
      <p:ext uri="{BB962C8B-B14F-4D97-AF65-F5344CB8AC3E}">
        <p14:creationId xmlns:p14="http://schemas.microsoft.com/office/powerpoint/2010/main" val="2220715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Nedokončené a Nefungující projekty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569709" y="1968191"/>
            <a:ext cx="761178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cs-CZ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Projekty, u kterých nebyly všechny jejich aktivity dokončeny k 31. 12. 2023, mohou být dokončeny: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cs-CZ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do </a:t>
            </a:r>
            <a:r>
              <a:rPr lang="cs-CZ" b="1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15. 11. 2024 </a:t>
            </a:r>
            <a:r>
              <a:rPr lang="cs-CZ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(v režimu </a:t>
            </a:r>
            <a:r>
              <a:rPr lang="cs-CZ" b="1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Nedokončený projekt</a:t>
            </a:r>
            <a:r>
              <a:rPr lang="cs-CZ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) nebo 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cs-CZ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do </a:t>
            </a:r>
            <a:r>
              <a:rPr lang="cs-CZ" b="1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31. 10. 2026 </a:t>
            </a:r>
            <a:r>
              <a:rPr lang="cs-CZ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(v režimu </a:t>
            </a:r>
            <a:r>
              <a:rPr lang="cs-CZ" b="1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Nefungující projekt</a:t>
            </a:r>
            <a:r>
              <a:rPr lang="cs-CZ" dirty="0">
                <a:effectLst/>
                <a:ea typeface="MS Mincho" panose="02020609040205080304" pitchFamily="49" charset="-128"/>
                <a:cs typeface="Calibri" panose="020F0502020204030204" pitchFamily="34" charset="0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cs-CZ" dirty="0"/>
              <a:t>kap. 4.7 Obecných pravidel, vydání 1.15, platnost od 30.3.2023 </a:t>
            </a:r>
          </a:p>
          <a:p>
            <a:pPr lvl="0">
              <a:spcAft>
                <a:spcPts val="600"/>
              </a:spcAft>
            </a:pPr>
            <a:r>
              <a:rPr lang="cs-CZ" dirty="0">
                <a:effectLst/>
                <a:ea typeface="Calibri" panose="020F0502020204030204" pitchFamily="34" charset="0"/>
              </a:rPr>
              <a:t> </a:t>
            </a:r>
          </a:p>
          <a:p>
            <a:pPr lvl="2">
              <a:spcAft>
                <a:spcPts val="6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548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8A77294-4A89-984E-882C-6824E409781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2333901"/>
            <a:ext cx="9143999" cy="89046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Vám za pozornost</a:t>
            </a:r>
            <a:r>
              <a:rPr lang="cs-CZ" sz="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83137" y="6356349"/>
            <a:ext cx="500431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9C1FF21-44F9-47BB-A3C3-E5AEABC86D2D}"/>
              </a:ext>
            </a:extLst>
          </p:cNvPr>
          <p:cNvSpPr/>
          <p:nvPr/>
        </p:nvSpPr>
        <p:spPr>
          <a:xfrm>
            <a:off x="683567" y="3884888"/>
            <a:ext cx="4844777" cy="1368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ts val="600"/>
              </a:spcBef>
            </a:pPr>
            <a:r>
              <a:rPr lang="cs-CZ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Ing. Anna Kreutziger</a:t>
            </a:r>
            <a:endParaRPr lang="cs-CZ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16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cs-CZ" sz="16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edoucí oddělení realizace projektů OSS</a:t>
            </a:r>
            <a:endParaRPr lang="cs-CZ" sz="1600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16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cs-CZ" sz="16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ověřena řízením Odboru centrální administrace</a:t>
            </a:r>
          </a:p>
          <a:p>
            <a:r>
              <a:rPr lang="cs-CZ" sz="1600" b="1" dirty="0">
                <a:solidFill>
                  <a:schemeClr val="bg1"/>
                </a:solidFill>
                <a:latin typeface="+mj-lt"/>
                <a:cs typeface="Myriad Pro"/>
              </a:rPr>
              <a:t>e-mail: </a:t>
            </a:r>
            <a:r>
              <a:rPr lang="cs-CZ" sz="1600" b="1" u="sng" dirty="0">
                <a:solidFill>
                  <a:srgbClr val="5FA4E5"/>
                </a:solidFill>
                <a:latin typeface="+mj-lt"/>
                <a:cs typeface="Myriad Pro"/>
              </a:rPr>
              <a:t>anna.kreutziger</a:t>
            </a:r>
            <a:r>
              <a:rPr lang="cs-CZ" sz="1600" b="1" u="sng" dirty="0">
                <a:solidFill>
                  <a:srgbClr val="5FA4E5"/>
                </a:solidFill>
                <a:latin typeface="+mj-lt"/>
                <a:cs typeface="Myriad Pr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@crr.cz</a:t>
            </a:r>
            <a:endParaRPr lang="cs-CZ" sz="1600" b="1" u="sng" dirty="0">
              <a:solidFill>
                <a:srgbClr val="5FA4E5"/>
              </a:solidFill>
              <a:latin typeface="+mj-lt"/>
              <a:cs typeface="Myriad Pro"/>
            </a:endParaRPr>
          </a:p>
          <a:p>
            <a:r>
              <a:rPr lang="cs-CZ" sz="1600" b="1" dirty="0">
                <a:solidFill>
                  <a:schemeClr val="bg1"/>
                </a:solidFill>
                <a:latin typeface="+mj-lt"/>
                <a:cs typeface="Myriad Pro"/>
              </a:rPr>
              <a:t>telefon: 731 628 226</a:t>
            </a:r>
            <a:endParaRPr lang="cs-CZ" sz="1600" b="1" dirty="0">
              <a:solidFill>
                <a:srgbClr val="00B0F0"/>
              </a:solidFill>
              <a:latin typeface="+mj-lt"/>
            </a:endParaRP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EBD18E54-75C9-4B97-92C8-F55EEB556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35" y="5940538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850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83568" y="675487"/>
            <a:ext cx="7497922" cy="183282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pl-PL" sz="3200" b="1" dirty="0">
                <a:solidFill>
                  <a:srgbClr val="00529C"/>
                </a:solidFill>
                <a:latin typeface="+mn-lt"/>
              </a:rPr>
              <a:t>Rizika spojená </a:t>
            </a:r>
          </a:p>
          <a:p>
            <a:pPr algn="ctr">
              <a:lnSpc>
                <a:spcPct val="110000"/>
              </a:lnSpc>
            </a:pPr>
            <a:r>
              <a:rPr lang="pl-PL" sz="3200" b="1" dirty="0">
                <a:solidFill>
                  <a:srgbClr val="00529C"/>
                </a:solidFill>
                <a:latin typeface="+mn-lt"/>
              </a:rPr>
              <a:t>s </a:t>
            </a:r>
            <a:r>
              <a:rPr lang="pl-PL" sz="3300" b="1" dirty="0">
                <a:solidFill>
                  <a:srgbClr val="00529C"/>
                </a:solidFill>
                <a:latin typeface="+mn-lt"/>
              </a:rPr>
              <a:t>ukončováním</a:t>
            </a:r>
            <a:r>
              <a:rPr lang="pl-PL" sz="3200" b="1" dirty="0">
                <a:solidFill>
                  <a:srgbClr val="00529C"/>
                </a:solidFill>
                <a:latin typeface="+mn-lt"/>
              </a:rPr>
              <a:t> projektů REACT-EU </a:t>
            </a:r>
          </a:p>
          <a:p>
            <a:pPr algn="ctr">
              <a:lnSpc>
                <a:spcPct val="110000"/>
              </a:lnSpc>
            </a:pPr>
            <a:r>
              <a:rPr lang="pl-PL" sz="3200" dirty="0">
                <a:latin typeface="+mn-lt"/>
              </a:rPr>
              <a:t>s</a:t>
            </a:r>
            <a:r>
              <a:rPr lang="pl-PL" sz="3200" b="1" dirty="0">
                <a:solidFill>
                  <a:srgbClr val="00529C"/>
                </a:solidFill>
                <a:latin typeface="+mn-lt"/>
              </a:rPr>
              <a:t>e vážou k termínu 31.12.2023</a:t>
            </a: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683568" y="3011780"/>
            <a:ext cx="766276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>
                <a:cs typeface="Arial" panose="020B0604020202020204" pitchFamily="34" charset="0"/>
              </a:rPr>
              <a:t>musí být </a:t>
            </a:r>
            <a:r>
              <a:rPr lang="cs-CZ" b="1" dirty="0">
                <a:cs typeface="Arial" panose="020B0604020202020204" pitchFamily="34" charset="0"/>
              </a:rPr>
              <a:t>dílo předáno </a:t>
            </a:r>
            <a:r>
              <a:rPr lang="cs-CZ" dirty="0">
                <a:cs typeface="Arial" panose="020B0604020202020204" pitchFamily="34" charset="0"/>
              </a:rPr>
              <a:t>a to na základě dodacího listu, předávacího příp. akceptačního protokolu</a:t>
            </a:r>
          </a:p>
          <a:p>
            <a:pPr>
              <a:spcAft>
                <a:spcPts val="600"/>
              </a:spcAft>
            </a:pPr>
            <a:endParaRPr lang="cs-CZ" dirty="0">
              <a:cs typeface="Arial" panose="020B0604020202020204" pitchFamily="34" charset="0"/>
            </a:endParaRP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>
                <a:cs typeface="Arial" panose="020B0604020202020204" pitchFamily="34" charset="0"/>
              </a:rPr>
              <a:t>musí být </a:t>
            </a:r>
            <a:r>
              <a:rPr lang="cs-CZ" b="1" dirty="0">
                <a:cs typeface="Arial" panose="020B0604020202020204" pitchFamily="34" charset="0"/>
              </a:rPr>
              <a:t>vystavena faktura</a:t>
            </a:r>
          </a:p>
          <a:p>
            <a:pPr>
              <a:spcAft>
                <a:spcPts val="600"/>
              </a:spcAft>
            </a:pPr>
            <a:endParaRPr lang="cs-CZ" b="1" dirty="0"/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>
                <a:cs typeface="Arial" panose="020B0604020202020204" pitchFamily="34" charset="0"/>
              </a:rPr>
              <a:t>musí být </a:t>
            </a:r>
            <a:r>
              <a:rPr lang="cs-CZ" b="1" dirty="0">
                <a:cs typeface="Arial" panose="020B0604020202020204" pitchFamily="34" charset="0"/>
              </a:rPr>
              <a:t>faktura uhrazena vč. DPH, </a:t>
            </a:r>
            <a:r>
              <a:rPr lang="cs-CZ" dirty="0">
                <a:cs typeface="Arial" panose="020B0604020202020204" pitchFamily="34" charset="0"/>
              </a:rPr>
              <a:t>pokud si DPH bude příjemce nárokovat ze způsobilých výdajů</a:t>
            </a:r>
            <a:endParaRPr 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081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83568" y="675486"/>
            <a:ext cx="7497922" cy="131270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200" b="1" dirty="0">
                <a:solidFill>
                  <a:srgbClr val="00529C"/>
                </a:solidFill>
                <a:latin typeface="+mn-lt"/>
              </a:rPr>
              <a:t>Rizika spojená </a:t>
            </a:r>
          </a:p>
          <a:p>
            <a:pPr algn="ctr"/>
            <a:r>
              <a:rPr lang="pl-PL" sz="3200" b="1" dirty="0">
                <a:solidFill>
                  <a:srgbClr val="00529C"/>
                </a:solidFill>
                <a:latin typeface="+mn-lt"/>
              </a:rPr>
              <a:t>s </a:t>
            </a:r>
            <a:r>
              <a:rPr lang="pl-PL" sz="3300" b="1" dirty="0">
                <a:solidFill>
                  <a:srgbClr val="00529C"/>
                </a:solidFill>
                <a:latin typeface="+mn-lt"/>
              </a:rPr>
              <a:t>ukončováním</a:t>
            </a:r>
            <a:r>
              <a:rPr lang="pl-PL" sz="3200" b="1" dirty="0">
                <a:solidFill>
                  <a:srgbClr val="00529C"/>
                </a:solidFill>
                <a:latin typeface="+mn-lt"/>
              </a:rPr>
              <a:t> projektů REACT-EU </a:t>
            </a: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448008" y="2453252"/>
            <a:ext cx="8355435" cy="195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800" b="1" dirty="0">
                <a:solidFill>
                  <a:srgbClr val="00529C"/>
                </a:solidFill>
                <a:cs typeface="Arial" panose="020B0604020202020204" pitchFamily="34" charset="0"/>
              </a:rPr>
              <a:t>v oblasti veřejných zakázek (VZ)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800" b="1" dirty="0">
                <a:solidFill>
                  <a:srgbClr val="00529C"/>
                </a:solidFill>
                <a:cs typeface="Arial" panose="020B0604020202020204" pitchFamily="34" charset="0"/>
              </a:rPr>
              <a:t>v oblasti změn v projektu</a:t>
            </a:r>
            <a:endParaRPr lang="cs-CZ" sz="2800" b="1" dirty="0">
              <a:solidFill>
                <a:srgbClr val="00529C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800" b="1" dirty="0">
                <a:solidFill>
                  <a:srgbClr val="00529C"/>
                </a:solidFill>
                <a:cs typeface="Arial" panose="020B0604020202020204" pitchFamily="34" charset="0"/>
              </a:rPr>
              <a:t>v oblasti administrace Žádostí o platbu (ŽoP)</a:t>
            </a:r>
            <a:endParaRPr lang="en-US" sz="2800" b="1" dirty="0">
              <a:solidFill>
                <a:srgbClr val="00529C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2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Rizika v oblasti veřejných zakázek (VZ)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569710" y="1604328"/>
            <a:ext cx="7662764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>
                <a:effectLst/>
                <a:ea typeface="Calibri" panose="020F0502020204030204" pitchFamily="34" charset="0"/>
              </a:rPr>
              <a:t>dosud neukončené VZ</a:t>
            </a:r>
          </a:p>
          <a:p>
            <a:pPr marL="742950" lvl="1" indent="-285750">
              <a:buFont typeface="Wingdings" panose="05000000000000000000" pitchFamily="2" charset="2"/>
              <a:buChar char=""/>
            </a:pPr>
            <a:r>
              <a:rPr lang="cs-CZ" dirty="0">
                <a:ea typeface="Calibri" panose="020F0502020204030204" pitchFamily="34" charset="0"/>
              </a:rPr>
              <a:t>riziko neukončení VZ v termínu, které by umožňovalo dodat plnění do 31.12.2023</a:t>
            </a:r>
          </a:p>
          <a:p>
            <a:pPr marL="742950" lvl="1" indent="-285750">
              <a:buFont typeface="Wingdings" panose="05000000000000000000" pitchFamily="2" charset="2"/>
              <a:buChar char=""/>
            </a:pPr>
            <a:r>
              <a:rPr lang="cs-CZ" dirty="0">
                <a:effectLst/>
                <a:ea typeface="Calibri" panose="020F0502020204030204" pitchFamily="34" charset="0"/>
              </a:rPr>
              <a:t>riziko nedodání dodávek a provedení stavebních prací do </a:t>
            </a:r>
            <a:r>
              <a:rPr lang="cs-CZ" dirty="0">
                <a:ea typeface="Calibri" panose="020F0502020204030204" pitchFamily="34" charset="0"/>
              </a:rPr>
              <a:t>31.12.2023</a:t>
            </a:r>
            <a:endParaRPr lang="cs-CZ" dirty="0">
              <a:effectLst/>
              <a:ea typeface="Calibri" panose="020F0502020204030204" pitchFamily="34" charset="0"/>
            </a:endParaRPr>
          </a:p>
          <a:p>
            <a:pPr lvl="1"/>
            <a:endParaRPr lang="cs-CZ" dirty="0">
              <a:effectLst/>
              <a:ea typeface="Calibri" panose="020F0502020204030204" pitchFamily="34" charset="0"/>
            </a:endParaRPr>
          </a:p>
          <a:p>
            <a:pPr marL="285750" lvl="0" indent="-2857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cs-CZ" b="1" dirty="0"/>
              <a:t>chybějící dokumentace k ukončeným VZ</a:t>
            </a:r>
          </a:p>
          <a:p>
            <a:pPr marL="742950" lvl="1" indent="-285750">
              <a:buFont typeface="Wingdings" panose="05000000000000000000" pitchFamily="2" charset="2"/>
              <a:buChar char=""/>
            </a:pPr>
            <a:r>
              <a:rPr lang="cs-CZ" dirty="0">
                <a:effectLst/>
                <a:ea typeface="Calibri" panose="020F0502020204030204" pitchFamily="34" charset="0"/>
              </a:rPr>
              <a:t>problémy s průběžným dokladováním dokumentace k ukončeným VZ</a:t>
            </a:r>
          </a:p>
          <a:p>
            <a:pPr marL="742950" lvl="1" indent="-285750">
              <a:buFont typeface="Wingdings" panose="05000000000000000000" pitchFamily="2" charset="2"/>
              <a:buChar char=""/>
            </a:pPr>
            <a:r>
              <a:rPr lang="cs-CZ" dirty="0">
                <a:effectLst/>
                <a:ea typeface="Calibri" panose="020F0502020204030204" pitchFamily="34" charset="0"/>
              </a:rPr>
              <a:t>problémy s dokladováním </a:t>
            </a:r>
            <a:r>
              <a:rPr lang="cs-CZ" dirty="0">
                <a:ea typeface="Calibri" panose="020F0502020204030204" pitchFamily="34" charset="0"/>
              </a:rPr>
              <a:t>Dodatků </a:t>
            </a:r>
            <a:r>
              <a:rPr lang="cs-CZ" dirty="0">
                <a:effectLst/>
                <a:ea typeface="Calibri" panose="020F0502020204030204" pitchFamily="34" charset="0"/>
              </a:rPr>
              <a:t>neprodleně po jejich po</a:t>
            </a:r>
            <a:r>
              <a:rPr lang="cs-CZ" dirty="0">
                <a:ea typeface="Calibri" panose="020F0502020204030204" pitchFamily="34" charset="0"/>
              </a:rPr>
              <a:t>dpisu</a:t>
            </a:r>
          </a:p>
          <a:p>
            <a:pPr marL="742950" lvl="1" indent="-285750">
              <a:buFont typeface="Wingdings" panose="05000000000000000000" pitchFamily="2" charset="2"/>
              <a:buChar char=""/>
            </a:pPr>
            <a:r>
              <a:rPr lang="cs-CZ" dirty="0">
                <a:ea typeface="Calibri" panose="020F0502020204030204" pitchFamily="34" charset="0"/>
              </a:rPr>
              <a:t>p</a:t>
            </a:r>
            <a:r>
              <a:rPr lang="cs-CZ" dirty="0">
                <a:effectLst/>
                <a:ea typeface="Calibri" panose="020F0502020204030204" pitchFamily="34" charset="0"/>
              </a:rPr>
              <a:t>roblémy s dokladováním oceňování dodatečných stavebních prací (podrobně popsáno v Obecných pravidlech kap. 6)</a:t>
            </a:r>
          </a:p>
          <a:p>
            <a:pPr lvl="1"/>
            <a:endParaRPr lang="cs-CZ" dirty="0">
              <a:effectLst/>
              <a:ea typeface="Calibri" panose="020F0502020204030204" pitchFamily="34" charset="0"/>
            </a:endParaRPr>
          </a:p>
          <a:p>
            <a:pPr marL="285750" lvl="0" indent="-2857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cs-CZ" b="1" dirty="0"/>
              <a:t>rušení VZ a jejich opětovné vyhlašování</a:t>
            </a:r>
          </a:p>
          <a:p>
            <a:pPr marL="742950" lvl="1" indent="-285750">
              <a:buFont typeface="Wingdings" panose="05000000000000000000" pitchFamily="2" charset="2"/>
              <a:buChar char=""/>
            </a:pPr>
            <a:r>
              <a:rPr lang="cs-CZ" dirty="0">
                <a:effectLst/>
                <a:ea typeface="Calibri" panose="020F0502020204030204" pitchFamily="34" charset="0"/>
              </a:rPr>
              <a:t>chybí aktuální informace o změnách v modulu „Veřejné zakázky“</a:t>
            </a:r>
          </a:p>
          <a:p>
            <a:pPr lvl="2"/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8691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Rizika v oblasti veřejných zakázek (VZ)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569709" y="1604328"/>
            <a:ext cx="7611781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cs-CZ" b="1" dirty="0">
                <a:effectLst/>
                <a:ea typeface="Times New Roman" panose="02020603050405020304" pitchFamily="18" charset="0"/>
              </a:rPr>
              <a:t>VZ realizované napříč více projekty</a:t>
            </a:r>
            <a:endParaRPr lang="cs-CZ" b="1" dirty="0">
              <a:effectLst/>
              <a:ea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"/>
            </a:pPr>
            <a:r>
              <a:rPr lang="cs-CZ" dirty="0">
                <a:ea typeface="Times New Roman" panose="02020603050405020304" pitchFamily="18" charset="0"/>
              </a:rPr>
              <a:t>riziko „dvojího financování“</a:t>
            </a:r>
          </a:p>
          <a:p>
            <a:pPr marL="742950" lvl="1" indent="-285750">
              <a:buFont typeface="Wingdings" panose="05000000000000000000" pitchFamily="2" charset="2"/>
              <a:buChar char=""/>
            </a:pPr>
            <a:r>
              <a:rPr lang="cs-CZ" dirty="0">
                <a:effectLst/>
                <a:ea typeface="Times New Roman" panose="02020603050405020304" pitchFamily="18" charset="0"/>
              </a:rPr>
              <a:t>výdaje z VZ identifikovat a „přiřadit“ k jednotlivým projektům, ke kterým se výdaje vztahují</a:t>
            </a:r>
            <a:endParaRPr lang="cs-CZ" dirty="0">
              <a:ea typeface="Times New Roman" panose="02020603050405020304" pitchFamily="18" charset="0"/>
            </a:endParaRPr>
          </a:p>
          <a:p>
            <a:pPr lvl="1"/>
            <a:endParaRPr lang="cs-CZ" dirty="0">
              <a:effectLst/>
              <a:ea typeface="Calibri" panose="020F0502020204030204" pitchFamily="34" charset="0"/>
            </a:endParaRPr>
          </a:p>
          <a:p>
            <a:pPr marL="285750" lvl="0" indent="-285750">
              <a:buSzPct val="100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cs-CZ" b="1" dirty="0">
                <a:effectLst/>
                <a:ea typeface="Calibri" panose="020F0502020204030204" pitchFamily="34" charset="0"/>
              </a:rPr>
              <a:t>sankce z VZ </a:t>
            </a:r>
            <a:r>
              <a:rPr lang="cs-CZ" dirty="0">
                <a:effectLst/>
                <a:ea typeface="Calibri" panose="020F0502020204030204" pitchFamily="34" charset="0"/>
              </a:rPr>
              <a:t>komplikují a prodlužují administraci projektů jak na straně Centra, tak na straně příjemce</a:t>
            </a:r>
          </a:p>
          <a:p>
            <a:pPr lvl="2"/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1913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Rizika v oblasti změn v projektu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569709" y="1604328"/>
            <a:ext cx="7611781" cy="289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b="1" dirty="0">
                <a:cs typeface="Times New Roman" panose="02020603050405020304" pitchFamily="18" charset="0"/>
              </a:rPr>
              <a:t>riziko výměny nebo přidávání nových přístrojů </a:t>
            </a:r>
            <a:r>
              <a:rPr lang="cs-CZ" dirty="0">
                <a:cs typeface="Times New Roman" panose="02020603050405020304" pitchFamily="18" charset="0"/>
              </a:rPr>
              <a:t>do projektu bez předchozí konzultace a doložení adekvátní dokumentace</a:t>
            </a: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riziko neschválení těchto změn </a:t>
            </a:r>
            <a:r>
              <a:rPr lang="cs-CZ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podaných ke konci období realizace projektů </a:t>
            </a: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riziko</a:t>
            </a:r>
            <a:r>
              <a:rPr lang="cs-CZ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nezpůsobilosti příslušných výdajů </a:t>
            </a:r>
          </a:p>
          <a:p>
            <a:pPr algn="just"/>
            <a:r>
              <a:rPr lang="cs-CZ" sz="1600" dirty="0"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cs-CZ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ozn. jako poslední reálný termín pro podání žádosti o změnu se předpokládá konec října 2023, s tím, že je možné, že MMR v rámci zjednodušení postupů administrace stanoví pevné datum pro podání poslední žádosti o změnu.  </a:t>
            </a:r>
          </a:p>
          <a:p>
            <a:pPr marL="0" lvl="1">
              <a:spcAft>
                <a:spcPts val="6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539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Rizika v oblasti změn v projektu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569709" y="1604328"/>
            <a:ext cx="761178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>
                <a:ea typeface="Calibri" panose="020F0502020204030204" pitchFamily="34" charset="0"/>
              </a:rPr>
              <a:t>ŘO IROP vydal dne 21. 9. 2023 </a:t>
            </a:r>
            <a:r>
              <a:rPr lang="cs-CZ" b="1" u="sng" dirty="0">
                <a:ea typeface="Calibri" panose="020F0502020204030204" pitchFamily="34" charset="0"/>
              </a:rPr>
              <a:t>Závazné stanovisko ŘO IROP č. 43: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b="1" i="0" u="none" strike="noStrike" baseline="0" dirty="0">
                <a:solidFill>
                  <a:srgbClr val="000000"/>
                </a:solidFill>
              </a:rPr>
              <a:t>příjemci</a:t>
            </a:r>
            <a:r>
              <a:rPr lang="cs-CZ" i="0" u="none" strike="noStrike" baseline="0" dirty="0">
                <a:solidFill>
                  <a:srgbClr val="000000"/>
                </a:solidFill>
              </a:rPr>
              <a:t>, jejichž realizace projektu / etapa mají být ukončeny v období mezi 30. 11. 2023 (včetně) a 31. 12. 2023 (včetně) </a:t>
            </a:r>
            <a:r>
              <a:rPr lang="cs-CZ" b="1" i="0" u="none" strike="noStrike" baseline="0" dirty="0">
                <a:solidFill>
                  <a:srgbClr val="000000"/>
                </a:solidFill>
              </a:rPr>
              <a:t>mají povinnost předložit </a:t>
            </a:r>
            <a:r>
              <a:rPr lang="cs-CZ" b="1" i="0" u="none" strike="noStrike" baseline="0" dirty="0" err="1">
                <a:solidFill>
                  <a:srgbClr val="000000"/>
                </a:solidFill>
              </a:rPr>
              <a:t>ZoR</a:t>
            </a:r>
            <a:r>
              <a:rPr lang="cs-CZ" b="1" i="0" u="none" strike="noStrike" baseline="0" dirty="0">
                <a:solidFill>
                  <a:srgbClr val="000000"/>
                </a:solidFill>
              </a:rPr>
              <a:t> a ŽoP za všech okolností nejpozději do 20 </a:t>
            </a:r>
            <a:r>
              <a:rPr lang="cs-CZ" b="1" i="0" u="none" strike="noStrike" baseline="0" dirty="0" err="1">
                <a:solidFill>
                  <a:srgbClr val="000000"/>
                </a:solidFill>
              </a:rPr>
              <a:t>pd</a:t>
            </a:r>
            <a:r>
              <a:rPr lang="cs-CZ" b="1" i="0" u="none" strike="noStrike" baseline="0" dirty="0">
                <a:solidFill>
                  <a:srgbClr val="000000"/>
                </a:solidFill>
              </a:rPr>
              <a:t> od data ukončení realizace projektu / etapy </a:t>
            </a:r>
            <a:r>
              <a:rPr lang="cs-CZ" i="0" u="none" strike="noStrike" baseline="0" dirty="0">
                <a:solidFill>
                  <a:srgbClr val="000000"/>
                </a:solidFill>
              </a:rPr>
              <a:t>bez ohledu na skutečnost, zda je na projektu podána a dosud neschválena </a:t>
            </a:r>
            <a:r>
              <a:rPr lang="cs-CZ" i="0" u="none" strike="noStrike" baseline="0" dirty="0" err="1">
                <a:solidFill>
                  <a:srgbClr val="000000"/>
                </a:solidFill>
              </a:rPr>
              <a:t>ŽoZ</a:t>
            </a:r>
            <a:endParaRPr lang="cs-CZ" dirty="0">
              <a:solidFill>
                <a:srgbClr val="000000"/>
              </a:solidFill>
            </a:endParaRPr>
          </a:p>
          <a:p>
            <a:pPr lvl="1">
              <a:spcAft>
                <a:spcPts val="6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https://irop.mmr.cz/cs/ostatni/web/novinky/zs-ro-irop-c-43-upravy-v-predkladani-zop</a:t>
            </a:r>
            <a:r>
              <a:rPr lang="cs-CZ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1299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524486"/>
            <a:ext cx="7053562" cy="12707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Rizika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 v oblasti </a:t>
            </a:r>
          </a:p>
          <a:p>
            <a:pPr algn="ctr">
              <a:lnSpc>
                <a:spcPct val="120000"/>
              </a:lnSpc>
            </a:pP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administrace Žádostí o platbu (ŽoP)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595201" y="1965055"/>
            <a:ext cx="7611781" cy="2262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>
                <a:effectLst/>
                <a:ea typeface="Times New Roman" panose="02020603050405020304" pitchFamily="18" charset="0"/>
              </a:rPr>
              <a:t>v případě, že budou aktivity projektu ukončeny dříve než 31. 12. 2023, </a:t>
            </a:r>
            <a:r>
              <a:rPr lang="cs-CZ" b="1" dirty="0">
                <a:effectLst/>
                <a:ea typeface="Times New Roman" panose="02020603050405020304" pitchFamily="18" charset="0"/>
              </a:rPr>
              <a:t>podat ŽoP hned jak to půjde</a:t>
            </a:r>
            <a:r>
              <a:rPr lang="cs-CZ" dirty="0">
                <a:effectLst/>
                <a:ea typeface="Times New Roman" panose="02020603050405020304" pitchFamily="18" charset="0"/>
              </a:rPr>
              <a:t> – není třeba u závěrečné ŽoP podávat žádost o změnu</a:t>
            </a:r>
          </a:p>
          <a:p>
            <a:pPr>
              <a:spcAft>
                <a:spcPts val="600"/>
              </a:spcAft>
            </a:pPr>
            <a:endParaRPr lang="cs-CZ" dirty="0">
              <a:effectLst/>
              <a:ea typeface="Calibri" panose="020F050202020403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>
                <a:effectLst/>
                <a:ea typeface="Times New Roman" panose="02020603050405020304" pitchFamily="18" charset="0"/>
              </a:rPr>
              <a:t>všechny aktivity projektu musí být </a:t>
            </a:r>
            <a:r>
              <a:rPr lang="cs-CZ" b="1" dirty="0">
                <a:ea typeface="Times New Roman" panose="02020603050405020304" pitchFamily="18" charset="0"/>
              </a:rPr>
              <a:t>dokončeny do 31.12. 2023</a:t>
            </a:r>
            <a:r>
              <a:rPr lang="cs-CZ" dirty="0">
                <a:ea typeface="Times New Roman" panose="02020603050405020304" pitchFamily="18" charset="0"/>
              </a:rPr>
              <a:t> a to </a:t>
            </a:r>
            <a:r>
              <a:rPr lang="cs-CZ" b="1" dirty="0">
                <a:ea typeface="Times New Roman" panose="02020603050405020304" pitchFamily="18" charset="0"/>
              </a:rPr>
              <a:t>včetně </a:t>
            </a:r>
            <a:r>
              <a:rPr lang="cs-CZ" b="1" dirty="0">
                <a:effectLst/>
                <a:ea typeface="Times New Roman" panose="02020603050405020304" pitchFamily="18" charset="0"/>
              </a:rPr>
              <a:t>úhrady veškerých způsobilých výdajů (faktur), včetně DPH</a:t>
            </a:r>
            <a:r>
              <a:rPr lang="cs-CZ" dirty="0">
                <a:effectLst/>
                <a:ea typeface="Times New Roman" panose="02020603050405020304" pitchFamily="18" charset="0"/>
              </a:rPr>
              <a:t>,</a:t>
            </a:r>
            <a:r>
              <a:rPr lang="cs-CZ" b="1" dirty="0">
                <a:effectLst/>
                <a:ea typeface="Times New Roman" panose="02020603050405020304" pitchFamily="18" charset="0"/>
              </a:rPr>
              <a:t> </a:t>
            </a:r>
            <a:r>
              <a:rPr lang="cs-CZ" dirty="0">
                <a:cs typeface="Arial" panose="020B0604020202020204" pitchFamily="34" charset="0"/>
              </a:rPr>
              <a:t>pokud si DPH bude příjemce nárokovat ze způsobilých výdajů</a:t>
            </a:r>
          </a:p>
        </p:txBody>
      </p:sp>
    </p:spTree>
    <p:extLst>
      <p:ext uri="{BB962C8B-B14F-4D97-AF65-F5344CB8AC3E}">
        <p14:creationId xmlns:p14="http://schemas.microsoft.com/office/powerpoint/2010/main" val="3245004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524486"/>
            <a:ext cx="7053562" cy="12707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Rizika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 v oblasti </a:t>
            </a:r>
          </a:p>
          <a:p>
            <a:pPr algn="ctr">
              <a:lnSpc>
                <a:spcPct val="120000"/>
              </a:lnSpc>
            </a:pP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administrace Žádostí o platbu (ŽoP)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\\nt1\O\Loga 2014_2020\IROP\Logolinky\RGB\JPG\IROP_CZ_RO_B_C RGB_malý.jpg">
            <a:extLst>
              <a:ext uri="{FF2B5EF4-FFF2-40B4-BE49-F238E27FC236}">
                <a16:creationId xmlns:a16="http://schemas.microsoft.com/office/drawing/2014/main" id="{537B0FAC-7EF1-45C7-8B1D-B5ED5567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" y="6062400"/>
            <a:ext cx="4199492" cy="69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FC6A456-70DB-4AC6-8802-ED42B82BC9A6}"/>
              </a:ext>
            </a:extLst>
          </p:cNvPr>
          <p:cNvSpPr txBox="1"/>
          <p:nvPr/>
        </p:nvSpPr>
        <p:spPr>
          <a:xfrm>
            <a:off x="595201" y="1821998"/>
            <a:ext cx="761178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0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b="1" dirty="0">
                <a:ea typeface="Calibri" panose="020F0502020204030204" pitchFamily="34" charset="0"/>
              </a:rPr>
              <a:t>v</a:t>
            </a:r>
            <a:r>
              <a:rPr lang="cs-CZ" b="1" dirty="0">
                <a:effectLst/>
                <a:ea typeface="Calibri" panose="020F0502020204030204" pitchFamily="34" charset="0"/>
              </a:rPr>
              <a:t> ŽoP musí být doloženy všechny podklady vč. příloh:</a:t>
            </a:r>
          </a:p>
          <a:p>
            <a:pPr marL="742950" lvl="1" indent="-285750">
              <a:lnSpc>
                <a:spcPct val="10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effectLst/>
                <a:ea typeface="Calibri" panose="020F0502020204030204" pitchFamily="34" charset="0"/>
              </a:rPr>
              <a:t>dodací listy, předávací protokoly, akceptační protokoly </a:t>
            </a:r>
          </a:p>
          <a:p>
            <a:pPr marL="742950" lvl="1" indent="-285750">
              <a:lnSpc>
                <a:spcPct val="10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effectLst/>
                <a:ea typeface="Calibri" panose="020F0502020204030204" pitchFamily="34" charset="0"/>
              </a:rPr>
              <a:t>protokoly o zaškolení personálu, příp. seznam zaškolených zaměstnanců</a:t>
            </a: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lnSpc>
                <a:spcPct val="10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faktury vč. příloh, doklady o zaplacení</a:t>
            </a:r>
          </a:p>
          <a:p>
            <a:pPr marL="742950" lvl="1" indent="-285750">
              <a:lnSpc>
                <a:spcPct val="10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ea typeface="Times New Roman" panose="02020603050405020304" pitchFamily="18" charset="0"/>
              </a:rPr>
              <a:t>úplná oddělená účetní evidence vč. způsobu evidence</a:t>
            </a:r>
            <a:endParaRPr lang="cs-CZ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ea typeface="Calibri" panose="020F0502020204030204" pitchFamily="34" charset="0"/>
                <a:cs typeface="Times New Roman" panose="02020603050405020304" pitchFamily="18" charset="0"/>
              </a:rPr>
              <a:t>v případě stavebních prací soubor čerpání,</a:t>
            </a: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 pokud </a:t>
            </a:r>
            <a:r>
              <a:rPr lang="cs-CZ" dirty="0">
                <a:ea typeface="Calibri" panose="020F0502020204030204" pitchFamily="34" charset="0"/>
              </a:rPr>
              <a:t>dodatečné stavební práce nejsou oceněné dle smlouvy příp. zasmluvněné cenové soustavy, je nutné </a:t>
            </a:r>
            <a:r>
              <a:rPr lang="cs-CZ" sz="1800" b="1" dirty="0">
                <a:effectLst/>
                <a:ea typeface="Calibri" panose="020F0502020204030204" pitchFamily="34" charset="0"/>
              </a:rPr>
              <a:t>doložit ocenění těchto položek! </a:t>
            </a:r>
          </a:p>
          <a:p>
            <a:pPr marL="285750" lvl="1" indent="-285750">
              <a:lnSpc>
                <a:spcPct val="10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>
                <a:ea typeface="Times New Roman" panose="02020603050405020304" pitchFamily="18" charset="0"/>
              </a:rPr>
              <a:t>z</a:t>
            </a:r>
            <a:r>
              <a:rPr lang="cs-CZ" dirty="0">
                <a:effectLst/>
                <a:ea typeface="Times New Roman" panose="02020603050405020304" pitchFamily="18" charset="0"/>
              </a:rPr>
              <a:t>aslat depeší </a:t>
            </a:r>
            <a:r>
              <a:rPr lang="cs-CZ" b="1" dirty="0">
                <a:effectLst/>
                <a:ea typeface="Times New Roman" panose="02020603050405020304" pitchFamily="18" charset="0"/>
              </a:rPr>
              <a:t>všechny změnové </a:t>
            </a:r>
            <a:r>
              <a:rPr lang="cs-CZ" b="1" dirty="0" err="1">
                <a:effectLst/>
                <a:ea typeface="Times New Roman" panose="02020603050405020304" pitchFamily="18" charset="0"/>
              </a:rPr>
              <a:t>RoPD</a:t>
            </a:r>
            <a:endParaRPr lang="cs-CZ" b="1" dirty="0">
              <a:effectLst/>
              <a:ea typeface="Calibri" panose="020F050202020403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>
                <a:ea typeface="Times New Roman" panose="02020603050405020304" pitchFamily="18" charset="0"/>
              </a:rPr>
              <a:t>uvádět </a:t>
            </a:r>
            <a:r>
              <a:rPr lang="cs-CZ" b="1" dirty="0">
                <a:ea typeface="Times New Roman" panose="02020603050405020304" pitchFamily="18" charset="0"/>
              </a:rPr>
              <a:t>odkaz na R</a:t>
            </a:r>
            <a:r>
              <a:rPr lang="cs-CZ" b="1" dirty="0">
                <a:effectLst/>
                <a:ea typeface="Times New Roman" panose="02020603050405020304" pitchFamily="18" charset="0"/>
              </a:rPr>
              <a:t>egistr smluv </a:t>
            </a:r>
            <a:r>
              <a:rPr lang="cs-CZ" dirty="0">
                <a:effectLst/>
                <a:ea typeface="Times New Roman" panose="02020603050405020304" pitchFamily="18" charset="0"/>
              </a:rPr>
              <a:t>– pozor na správné uveřejnění smluv vč. </a:t>
            </a:r>
            <a:r>
              <a:rPr lang="cs-CZ" dirty="0">
                <a:ea typeface="Times New Roman" panose="02020603050405020304" pitchFamily="18" charset="0"/>
              </a:rPr>
              <a:t>dodatků</a:t>
            </a:r>
            <a:endParaRPr lang="cs-CZ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730717"/>
      </p:ext>
    </p:extLst>
  </p:cSld>
  <p:clrMapOvr>
    <a:masterClrMapping/>
  </p:clrMapOvr>
</p:sld>
</file>

<file path=ppt/theme/theme1.xml><?xml version="1.0" encoding="utf-8"?>
<a:theme xmlns:a="http://schemas.openxmlformats.org/drawingml/2006/main" name="CR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R PPT modra" id="{D7112295-DE83-5842-848C-194A14FDB72F}" vid="{3F9FFF0E-BF0B-D64C-A9D2-5EEC900BA2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CRR template</Template>
  <TotalTime>2347</TotalTime>
  <Words>829</Words>
  <Application>Microsoft Office PowerPoint</Application>
  <PresentationFormat>Předvádění na obrazovce (4:3)</PresentationFormat>
  <Paragraphs>103</Paragraphs>
  <Slides>12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CRR template</vt:lpstr>
      <vt:lpstr>Rizika spojená  s ukončováním projektů REACT-EU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Vám za pozornost.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více řádků, třeba i na tři anebo dokonce i na čtyři.</dc:title>
  <dc:subject/>
  <dc:creator>Microsoft Office User</dc:creator>
  <cp:keywords/>
  <dc:description/>
  <cp:lastModifiedBy>Kreutziger Anna</cp:lastModifiedBy>
  <cp:revision>144</cp:revision>
  <cp:lastPrinted>2021-09-20T05:06:04Z</cp:lastPrinted>
  <dcterms:created xsi:type="dcterms:W3CDTF">2021-01-13T14:58:16Z</dcterms:created>
  <dcterms:modified xsi:type="dcterms:W3CDTF">2023-10-11T10:22:24Z</dcterms:modified>
  <cp:category/>
</cp:coreProperties>
</file>