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7" r:id="rId2"/>
    <p:sldId id="285" r:id="rId3"/>
    <p:sldId id="296" r:id="rId4"/>
    <p:sldId id="300" r:id="rId5"/>
    <p:sldId id="295" r:id="rId6"/>
    <p:sldId id="301" r:id="rId7"/>
    <p:sldId id="302" r:id="rId8"/>
    <p:sldId id="304" r:id="rId9"/>
    <p:sldId id="303" r:id="rId10"/>
    <p:sldId id="305" r:id="rId11"/>
    <p:sldId id="306" r:id="rId12"/>
    <p:sldId id="298" r:id="rId13"/>
    <p:sldId id="299" r:id="rId14"/>
    <p:sldId id="30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üblingová Lucie" initials="FL" lastIdx="2" clrIdx="0">
    <p:extLst>
      <p:ext uri="{19B8F6BF-5375-455C-9EA6-DF929625EA0E}">
        <p15:presenceInfo xmlns:p15="http://schemas.microsoft.com/office/powerpoint/2012/main" userId="S-1-5-21-3495061673-1769009616-800704109-661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5F5F5F"/>
    <a:srgbClr val="1C1C1C"/>
    <a:srgbClr val="0E502E"/>
    <a:srgbClr val="000000"/>
    <a:srgbClr val="C2D84F"/>
    <a:srgbClr val="C3CAD0"/>
    <a:srgbClr val="319932"/>
    <a:srgbClr val="B0CB4A"/>
    <a:srgbClr val="65B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61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61" d="100"/>
          <a:sy n="61" d="100"/>
        </p:scale>
        <p:origin x="3168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25082-5971-4536-A429-7CAF1F874B8F}" type="datetimeFigureOut">
              <a:rPr lang="cs-CZ" smtClean="0"/>
              <a:t>27.06.2023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2A680-C2C8-4903-9290-1AF8E3D7A46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8862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EE7029-B825-4E57-8E03-8B72B43DBD07}" type="datetimeFigureOut">
              <a:rPr lang="cs-CZ" smtClean="0"/>
              <a:t>27.06.2023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A00433-6B5F-4F4B-96A9-03C362C4153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8558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16102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2483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5696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976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71161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6063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90786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1865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77733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59839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A00433-6B5F-4F4B-96A9-03C362C4153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6287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vodni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7001614" cy="6858000"/>
          </a:xfrm>
          <a:prstGeom prst="rect">
            <a:avLst/>
          </a:prstGeom>
          <a:solidFill>
            <a:srgbClr val="0E5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E502E"/>
              </a:solidFill>
            </a:endParaRP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A785B7-2BCC-3E4F-0FF4-9D169CBF7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001613" y="0"/>
            <a:ext cx="5190387" cy="6858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562AB39-CDDB-3976-46C7-8AE009D56AE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4002975"/>
            <a:ext cx="6482033" cy="898963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6" name="Zástupný symbol pro text 12"/>
          <p:cNvSpPr>
            <a:spLocks noGrp="1"/>
          </p:cNvSpPr>
          <p:nvPr>
            <p:ph type="body" sz="quarter" idx="13"/>
          </p:nvPr>
        </p:nvSpPr>
        <p:spPr>
          <a:xfrm>
            <a:off x="244497" y="5681344"/>
            <a:ext cx="5609546" cy="347958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7" name="Zástupný symbol pro text 13"/>
          <p:cNvSpPr>
            <a:spLocks noGrp="1"/>
          </p:cNvSpPr>
          <p:nvPr>
            <p:ph type="body" sz="quarter" idx="16"/>
          </p:nvPr>
        </p:nvSpPr>
        <p:spPr>
          <a:xfrm>
            <a:off x="244496" y="6029302"/>
            <a:ext cx="5449292" cy="277230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2362035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ek_2_pole_vertikal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3199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pic>
        <p:nvPicPr>
          <p:cNvPr id="24" name="Obrázek 23" descr="Obsah obrázku text&#10;&#10;Popis byl vytvořen automaticky">
            <a:extLst>
              <a:ext uri="{FF2B5EF4-FFF2-40B4-BE49-F238E27FC236}">
                <a16:creationId xmlns:a16="http://schemas.microsoft.com/office/drawing/2014/main" id="{E2684C24-D2E6-E892-5D40-582860407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11" name="Zástupný symbol obrázku 2">
            <a:extLst>
              <a:ext uri="{FF2B5EF4-FFF2-40B4-BE49-F238E27FC236}">
                <a16:creationId xmlns:a16="http://schemas.microsoft.com/office/drawing/2014/main" id="{E4697B59-EF97-B146-EF45-168E188EA7A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587817" y="0"/>
            <a:ext cx="4304432" cy="6858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12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246050"/>
            <a:ext cx="3068637" cy="267217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sp>
        <p:nvSpPr>
          <p:cNvPr id="13" name="Zástupný symbol obrázku 2">
            <a:extLst>
              <a:ext uri="{FF2B5EF4-FFF2-40B4-BE49-F238E27FC236}">
                <a16:creationId xmlns:a16="http://schemas.microsoft.com/office/drawing/2014/main" id="{33A6A43E-EE60-7175-6E8B-3B00464CD885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7887568" y="0"/>
            <a:ext cx="4304432" cy="6858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9612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072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ek_2_pole_horizontal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3199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A785B7-2BCC-3E4F-0FF4-9D169CBF7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587817" y="3429000"/>
            <a:ext cx="8601128" cy="3429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pic>
        <p:nvPicPr>
          <p:cNvPr id="24" name="Obrázek 23" descr="Obsah obrázku text&#10;&#10;Popis byl vytvořen automaticky">
            <a:extLst>
              <a:ext uri="{FF2B5EF4-FFF2-40B4-BE49-F238E27FC236}">
                <a16:creationId xmlns:a16="http://schemas.microsoft.com/office/drawing/2014/main" id="{E2684C24-D2E6-E892-5D40-582860407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11" name="Zástupný symbol obrázku 2">
            <a:extLst>
              <a:ext uri="{FF2B5EF4-FFF2-40B4-BE49-F238E27FC236}">
                <a16:creationId xmlns:a16="http://schemas.microsoft.com/office/drawing/2014/main" id="{E4697B59-EF97-B146-EF45-168E188EA7A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3587817" y="0"/>
            <a:ext cx="8601128" cy="3429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12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246050"/>
            <a:ext cx="3068637" cy="267217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sp>
        <p:nvSpPr>
          <p:cNvPr id="9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9612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3752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Z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-1"/>
            <a:ext cx="3587817" cy="4883085"/>
          </a:xfrm>
          <a:prstGeom prst="rect">
            <a:avLst/>
          </a:prstGeom>
          <a:solidFill>
            <a:srgbClr val="C2D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pic>
        <p:nvPicPr>
          <p:cNvPr id="21" name="Obrázek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58" y="5701136"/>
            <a:ext cx="2977268" cy="625227"/>
          </a:xfrm>
          <a:prstGeom prst="rect">
            <a:avLst/>
          </a:prstGeom>
        </p:spPr>
      </p:pic>
      <p:sp>
        <p:nvSpPr>
          <p:cNvPr id="1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1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sp>
        <p:nvSpPr>
          <p:cNvPr id="14" name="Zástupný text 4">
            <a:extLst>
              <a:ext uri="{FF2B5EF4-FFF2-40B4-BE49-F238E27FC236}">
                <a16:creationId xmlns:a16="http://schemas.microsoft.com/office/drawing/2014/main" id="{A8A1D6CD-0D5E-FE29-F29B-8C5CC9C39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200436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Nová zelená úsporám</a:t>
            </a:r>
            <a:endParaRPr lang="en-US" dirty="0"/>
          </a:p>
        </p:txBody>
      </p:sp>
      <p:sp>
        <p:nvSpPr>
          <p:cNvPr id="15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013559"/>
            <a:ext cx="3068637" cy="267217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cxnSp>
        <p:nvCxnSpPr>
          <p:cNvPr id="12" name="Přímá spojnice 11"/>
          <p:cNvCxnSpPr/>
          <p:nvPr userDrawn="1"/>
        </p:nvCxnSpPr>
        <p:spPr>
          <a:xfrm flipH="1" flipV="1">
            <a:off x="3581400" y="3339465"/>
            <a:ext cx="6416" cy="3518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1410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ZÚ_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-1"/>
            <a:ext cx="3587817" cy="4883085"/>
          </a:xfrm>
          <a:prstGeom prst="rect">
            <a:avLst/>
          </a:prstGeom>
          <a:solidFill>
            <a:srgbClr val="C2D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sp>
        <p:nvSpPr>
          <p:cNvPr id="1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1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sp>
        <p:nvSpPr>
          <p:cNvPr id="14" name="Zástupný text 4">
            <a:extLst>
              <a:ext uri="{FF2B5EF4-FFF2-40B4-BE49-F238E27FC236}">
                <a16:creationId xmlns:a16="http://schemas.microsoft.com/office/drawing/2014/main" id="{A8A1D6CD-0D5E-FE29-F29B-8C5CC9C39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200436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Nová zelená úsporám</a:t>
            </a:r>
            <a:br>
              <a:rPr lang="cs-CZ" dirty="0" smtClean="0"/>
            </a:br>
            <a:r>
              <a:rPr lang="cs-CZ" dirty="0" err="1" smtClean="0"/>
              <a:t>Light</a:t>
            </a:r>
            <a:endParaRPr lang="en-US" dirty="0"/>
          </a:p>
        </p:txBody>
      </p:sp>
      <p:sp>
        <p:nvSpPr>
          <p:cNvPr id="15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408251"/>
            <a:ext cx="3068637" cy="2276871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cxnSp>
        <p:nvCxnSpPr>
          <p:cNvPr id="12" name="Přímá spojnice 11"/>
          <p:cNvCxnSpPr/>
          <p:nvPr userDrawn="1"/>
        </p:nvCxnSpPr>
        <p:spPr>
          <a:xfrm flipH="1" flipV="1">
            <a:off x="3581400" y="3339465"/>
            <a:ext cx="6416" cy="3518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3" name="Obrázek 12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50"/>
          <a:stretch/>
        </p:blipFill>
        <p:spPr>
          <a:xfrm>
            <a:off x="341530" y="5614468"/>
            <a:ext cx="2923607" cy="813491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31" y="5051177"/>
            <a:ext cx="2458252" cy="563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617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Ž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-1"/>
            <a:ext cx="3587817" cy="4883085"/>
          </a:xfrm>
          <a:prstGeom prst="rect">
            <a:avLst/>
          </a:prstGeom>
          <a:solidFill>
            <a:srgbClr val="C2D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sp>
        <p:nvSpPr>
          <p:cNvPr id="1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1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sp>
        <p:nvSpPr>
          <p:cNvPr id="12" name="Zástupný text 4">
            <a:extLst>
              <a:ext uri="{FF2B5EF4-FFF2-40B4-BE49-F238E27FC236}">
                <a16:creationId xmlns:a16="http://schemas.microsoft.com/office/drawing/2014/main" id="{A8A1D6CD-0D5E-FE29-F29B-8C5CC9C39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795888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Národní program Životní prostředí</a:t>
            </a:r>
            <a:endParaRPr lang="en-US" dirty="0"/>
          </a:p>
        </p:txBody>
      </p:sp>
      <p:sp>
        <p:nvSpPr>
          <p:cNvPr id="13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974611"/>
            <a:ext cx="3068637" cy="155455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 smtClean="0"/>
              <a:t>pište</a:t>
            </a:r>
            <a:endParaRPr lang="en-US" dirty="0"/>
          </a:p>
        </p:txBody>
      </p:sp>
      <p:pic>
        <p:nvPicPr>
          <p:cNvPr id="16" name="Obrázek 1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459" y="5890477"/>
            <a:ext cx="1885220" cy="516948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27" y="5240250"/>
            <a:ext cx="1912706" cy="336144"/>
          </a:xfrm>
          <a:prstGeom prst="rect">
            <a:avLst/>
          </a:prstGeom>
        </p:spPr>
      </p:pic>
      <p:cxnSp>
        <p:nvCxnSpPr>
          <p:cNvPr id="17" name="Přímá spojnice 16"/>
          <p:cNvCxnSpPr/>
          <p:nvPr userDrawn="1"/>
        </p:nvCxnSpPr>
        <p:spPr>
          <a:xfrm flipH="1" flipV="1">
            <a:off x="3581400" y="3339465"/>
            <a:ext cx="6416" cy="3518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3575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ŽP - zastřešující sché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-1"/>
            <a:ext cx="3587817" cy="4883085"/>
          </a:xfrm>
          <a:prstGeom prst="rect">
            <a:avLst/>
          </a:prstGeom>
          <a:solidFill>
            <a:srgbClr val="C2D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sp>
        <p:nvSpPr>
          <p:cNvPr id="1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1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sp>
        <p:nvSpPr>
          <p:cNvPr id="12" name="Zástupný text 4">
            <a:extLst>
              <a:ext uri="{FF2B5EF4-FFF2-40B4-BE49-F238E27FC236}">
                <a16:creationId xmlns:a16="http://schemas.microsoft.com/office/drawing/2014/main" id="{A8A1D6CD-0D5E-FE29-F29B-8C5CC9C39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795888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Národní program Životní prostředí</a:t>
            </a:r>
            <a:endParaRPr lang="en-US" dirty="0"/>
          </a:p>
        </p:txBody>
      </p:sp>
      <p:sp>
        <p:nvSpPr>
          <p:cNvPr id="13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934347"/>
            <a:ext cx="3068637" cy="156136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Zastřešující schéma</a:t>
            </a:r>
            <a:endParaRPr lang="en-US" dirty="0"/>
          </a:p>
        </p:txBody>
      </p:sp>
      <p:pic>
        <p:nvPicPr>
          <p:cNvPr id="14" name="Obrázek 1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297" y="5141815"/>
            <a:ext cx="2200573" cy="570581"/>
          </a:xfrm>
          <a:prstGeom prst="rect">
            <a:avLst/>
          </a:prstGeom>
        </p:spPr>
      </p:pic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884" y="5890477"/>
            <a:ext cx="1885220" cy="516948"/>
          </a:xfrm>
          <a:prstGeom prst="rect">
            <a:avLst/>
          </a:prstGeom>
        </p:spPr>
      </p:pic>
      <p:cxnSp>
        <p:nvCxnSpPr>
          <p:cNvPr id="15" name="Přímá spojnice 14"/>
          <p:cNvCxnSpPr/>
          <p:nvPr userDrawn="1"/>
        </p:nvCxnSpPr>
        <p:spPr>
          <a:xfrm flipH="1" flipV="1">
            <a:off x="3581400" y="3339465"/>
            <a:ext cx="6416" cy="3518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55249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PŽP - Národní plán obno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-1"/>
            <a:ext cx="3587817" cy="4883085"/>
          </a:xfrm>
          <a:prstGeom prst="rect">
            <a:avLst/>
          </a:prstGeom>
          <a:solidFill>
            <a:srgbClr val="C2D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pic>
        <p:nvPicPr>
          <p:cNvPr id="21" name="Obrázek 20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70" y="5729796"/>
            <a:ext cx="2213938" cy="662556"/>
          </a:xfrm>
          <a:prstGeom prst="rect">
            <a:avLst/>
          </a:prstGeom>
        </p:spPr>
      </p:pic>
      <p:sp>
        <p:nvSpPr>
          <p:cNvPr id="1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1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sp>
        <p:nvSpPr>
          <p:cNvPr id="12" name="Zástupný text 4">
            <a:extLst>
              <a:ext uri="{FF2B5EF4-FFF2-40B4-BE49-F238E27FC236}">
                <a16:creationId xmlns:a16="http://schemas.microsoft.com/office/drawing/2014/main" id="{A8A1D6CD-0D5E-FE29-F29B-8C5CC9C39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795888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Národní program Životní prostředí</a:t>
            </a:r>
            <a:endParaRPr lang="en-US" dirty="0"/>
          </a:p>
        </p:txBody>
      </p:sp>
      <p:sp>
        <p:nvSpPr>
          <p:cNvPr id="13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866690"/>
            <a:ext cx="3068637" cy="156136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Národní plán obnovy</a:t>
            </a:r>
            <a:endParaRPr lang="en-US" dirty="0"/>
          </a:p>
        </p:txBody>
      </p:sp>
      <p:cxnSp>
        <p:nvCxnSpPr>
          <p:cNvPr id="14" name="Přímá spojnice 13"/>
          <p:cNvCxnSpPr/>
          <p:nvPr userDrawn="1"/>
        </p:nvCxnSpPr>
        <p:spPr>
          <a:xfrm flipH="1" flipV="1">
            <a:off x="3581400" y="3339465"/>
            <a:ext cx="6416" cy="3518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4048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ské fon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-1"/>
            <a:ext cx="3587817" cy="4883085"/>
          </a:xfrm>
          <a:prstGeom prst="rect">
            <a:avLst/>
          </a:prstGeom>
          <a:solidFill>
            <a:srgbClr val="C2D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74" y="5534441"/>
            <a:ext cx="745183" cy="835630"/>
          </a:xfrm>
          <a:prstGeom prst="rect">
            <a:avLst/>
          </a:prstGeom>
        </p:spPr>
      </p:pic>
      <p:sp>
        <p:nvSpPr>
          <p:cNvPr id="1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1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sp>
        <p:nvSpPr>
          <p:cNvPr id="14" name="Zástupný text 4">
            <a:extLst>
              <a:ext uri="{FF2B5EF4-FFF2-40B4-BE49-F238E27FC236}">
                <a16:creationId xmlns:a16="http://schemas.microsoft.com/office/drawing/2014/main" id="{A8A1D6CD-0D5E-FE29-F29B-8C5CC9C39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200436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Norské fondy</a:t>
            </a:r>
            <a:endParaRPr lang="en-US" dirty="0"/>
          </a:p>
        </p:txBody>
      </p:sp>
      <p:sp>
        <p:nvSpPr>
          <p:cNvPr id="15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1862274"/>
            <a:ext cx="3068637" cy="267217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cxnSp>
        <p:nvCxnSpPr>
          <p:cNvPr id="12" name="Přímá spojnice 11"/>
          <p:cNvCxnSpPr/>
          <p:nvPr userDrawn="1"/>
        </p:nvCxnSpPr>
        <p:spPr>
          <a:xfrm flipH="1" flipV="1">
            <a:off x="3581400" y="3339465"/>
            <a:ext cx="6416" cy="3518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1824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Ž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-1"/>
            <a:ext cx="3587817" cy="4883085"/>
          </a:xfrm>
          <a:prstGeom prst="rect">
            <a:avLst/>
          </a:prstGeom>
          <a:solidFill>
            <a:srgbClr val="C2D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pic>
        <p:nvPicPr>
          <p:cNvPr id="28" name="Obrázek 27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091" y="5862196"/>
            <a:ext cx="2200573" cy="570581"/>
          </a:xfrm>
          <a:prstGeom prst="rect">
            <a:avLst/>
          </a:prstGeom>
        </p:spPr>
      </p:pic>
      <p:sp>
        <p:nvSpPr>
          <p:cNvPr id="1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1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sp>
        <p:nvSpPr>
          <p:cNvPr id="14" name="Zástupný text 4">
            <a:extLst>
              <a:ext uri="{FF2B5EF4-FFF2-40B4-BE49-F238E27FC236}">
                <a16:creationId xmlns:a16="http://schemas.microsoft.com/office/drawing/2014/main" id="{A8A1D6CD-0D5E-FE29-F29B-8C5CC9C39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795888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Operační program Životní prostředí</a:t>
            </a:r>
            <a:endParaRPr lang="en-US" dirty="0"/>
          </a:p>
        </p:txBody>
      </p:sp>
      <p:pic>
        <p:nvPicPr>
          <p:cNvPr id="19" name="Obrázek 18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244" r="26626" b="17549"/>
          <a:stretch/>
        </p:blipFill>
        <p:spPr>
          <a:xfrm>
            <a:off x="356410" y="5286195"/>
            <a:ext cx="1927431" cy="317270"/>
          </a:xfrm>
          <a:prstGeom prst="rect">
            <a:avLst/>
          </a:prstGeom>
        </p:spPr>
      </p:pic>
      <p:sp>
        <p:nvSpPr>
          <p:cNvPr id="12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866690"/>
            <a:ext cx="3068637" cy="156136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 smtClean="0"/>
              <a:t>pište</a:t>
            </a:r>
            <a:endParaRPr lang="en-US" dirty="0"/>
          </a:p>
        </p:txBody>
      </p:sp>
      <p:cxnSp>
        <p:nvCxnSpPr>
          <p:cNvPr id="17" name="Přímá spojnice 16"/>
          <p:cNvCxnSpPr/>
          <p:nvPr userDrawn="1"/>
        </p:nvCxnSpPr>
        <p:spPr>
          <a:xfrm flipH="1" flipV="1">
            <a:off x="3581400" y="3339465"/>
            <a:ext cx="6416" cy="3518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5217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bdélník 19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-1"/>
            <a:ext cx="3587817" cy="4883085"/>
          </a:xfrm>
          <a:prstGeom prst="rect">
            <a:avLst/>
          </a:prstGeom>
          <a:solidFill>
            <a:srgbClr val="C2D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sp>
        <p:nvSpPr>
          <p:cNvPr id="1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1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grpSp>
        <p:nvGrpSpPr>
          <p:cNvPr id="2" name="Skupina 1"/>
          <p:cNvGrpSpPr/>
          <p:nvPr userDrawn="1"/>
        </p:nvGrpSpPr>
        <p:grpSpPr>
          <a:xfrm>
            <a:off x="344433" y="5351074"/>
            <a:ext cx="1880296" cy="228559"/>
            <a:chOff x="479256" y="4019095"/>
            <a:chExt cx="7409096" cy="900610"/>
          </a:xfrm>
        </p:grpSpPr>
        <p:pic>
          <p:nvPicPr>
            <p:cNvPr id="26" name="Obrázek 25"/>
            <p:cNvPicPr>
              <a:picLocks noChangeAspect="1"/>
            </p:cNvPicPr>
            <p:nvPr userDrawn="1"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256" y="4019095"/>
              <a:ext cx="900610" cy="900610"/>
            </a:xfrm>
            <a:prstGeom prst="rect">
              <a:avLst/>
            </a:prstGeom>
          </p:spPr>
        </p:pic>
        <p:pic>
          <p:nvPicPr>
            <p:cNvPr id="27" name="Obrázek 26"/>
            <p:cNvPicPr>
              <a:picLocks noChangeAspect="1"/>
            </p:cNvPicPr>
            <p:nvPr userDrawn="1"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4004" y="4019095"/>
              <a:ext cx="900610" cy="900610"/>
            </a:xfrm>
            <a:prstGeom prst="rect">
              <a:avLst/>
            </a:prstGeom>
          </p:spPr>
        </p:pic>
        <p:pic>
          <p:nvPicPr>
            <p:cNvPr id="29" name="Obrázek 28"/>
            <p:cNvPicPr>
              <a:picLocks noChangeAspect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8752" y="4019095"/>
              <a:ext cx="900610" cy="900610"/>
            </a:xfrm>
            <a:prstGeom prst="rect">
              <a:avLst/>
            </a:prstGeom>
          </p:spPr>
        </p:pic>
        <p:pic>
          <p:nvPicPr>
            <p:cNvPr id="31" name="Obrázek 30"/>
            <p:cNvPicPr>
              <a:picLocks noChangeAspect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33500" y="4019095"/>
              <a:ext cx="900610" cy="900610"/>
            </a:xfrm>
            <a:prstGeom prst="rect">
              <a:avLst/>
            </a:prstGeom>
          </p:spPr>
        </p:pic>
        <p:pic>
          <p:nvPicPr>
            <p:cNvPr id="32" name="Obrázek 31"/>
            <p:cNvPicPr>
              <a:picLocks noChangeAspect="1"/>
            </p:cNvPicPr>
            <p:nvPr userDrawn="1"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18248" y="4019095"/>
              <a:ext cx="900610" cy="900610"/>
            </a:xfrm>
            <a:prstGeom prst="rect">
              <a:avLst/>
            </a:prstGeom>
          </p:spPr>
        </p:pic>
        <p:pic>
          <p:nvPicPr>
            <p:cNvPr id="33" name="Obrázek 32"/>
            <p:cNvPicPr>
              <a:picLocks noChangeAspect="1"/>
            </p:cNvPicPr>
            <p:nvPr userDrawn="1"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02996" y="4019095"/>
              <a:ext cx="900610" cy="900610"/>
            </a:xfrm>
            <a:prstGeom prst="rect">
              <a:avLst/>
            </a:prstGeom>
          </p:spPr>
        </p:pic>
        <p:pic>
          <p:nvPicPr>
            <p:cNvPr id="34" name="Obrázek 33"/>
            <p:cNvPicPr>
              <a:picLocks noChangeAspect="1"/>
            </p:cNvPicPr>
            <p:nvPr userDrawn="1"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7742" y="4019095"/>
              <a:ext cx="900610" cy="900610"/>
            </a:xfrm>
            <a:prstGeom prst="rect">
              <a:avLst/>
            </a:prstGeom>
          </p:spPr>
        </p:pic>
      </p:grpSp>
      <p:sp>
        <p:nvSpPr>
          <p:cNvPr id="18" name="Zástupný text 4">
            <a:extLst>
              <a:ext uri="{FF2B5EF4-FFF2-40B4-BE49-F238E27FC236}">
                <a16:creationId xmlns:a16="http://schemas.microsoft.com/office/drawing/2014/main" id="{A8A1D6CD-0D5E-FE29-F29B-8C5CC9C39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6594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Operační program Spravedlivá transformace</a:t>
            </a:r>
            <a:endParaRPr lang="en-US" dirty="0"/>
          </a:p>
        </p:txBody>
      </p:sp>
      <p:pic>
        <p:nvPicPr>
          <p:cNvPr id="22" name="Obrázek 21"/>
          <p:cNvPicPr>
            <a:picLocks noChangeAspect="1"/>
          </p:cNvPicPr>
          <p:nvPr userDrawn="1"/>
        </p:nvPicPr>
        <p:blipFill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148" y="5862196"/>
            <a:ext cx="2200573" cy="570581"/>
          </a:xfrm>
          <a:prstGeom prst="rect">
            <a:avLst/>
          </a:prstGeom>
        </p:spPr>
      </p:pic>
      <p:sp>
        <p:nvSpPr>
          <p:cNvPr id="24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799144"/>
            <a:ext cx="3068637" cy="156136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 smtClean="0"/>
              <a:t>pište</a:t>
            </a:r>
            <a:endParaRPr lang="en-US" dirty="0"/>
          </a:p>
        </p:txBody>
      </p:sp>
      <p:cxnSp>
        <p:nvCxnSpPr>
          <p:cNvPr id="25" name="Přímá spojnice 24"/>
          <p:cNvCxnSpPr/>
          <p:nvPr userDrawn="1"/>
        </p:nvCxnSpPr>
        <p:spPr>
          <a:xfrm flipH="1" flipV="1">
            <a:off x="3581400" y="3339465"/>
            <a:ext cx="6416" cy="3518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7320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odra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0E5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9612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2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pic>
        <p:nvPicPr>
          <p:cNvPr id="32" name="Obrázek 31" descr="Obsah obrázku text&#10;&#10;Popis byl vytvořen automaticky">
            <a:extLst>
              <a:ext uri="{FF2B5EF4-FFF2-40B4-BE49-F238E27FC236}">
                <a16:creationId xmlns:a16="http://schemas.microsoft.com/office/drawing/2014/main" id="{074162A5-20EC-8580-4B8E-FEA0B5B3A0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242611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od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-1"/>
            <a:ext cx="3587817" cy="4883085"/>
          </a:xfrm>
          <a:prstGeom prst="rect">
            <a:avLst/>
          </a:prstGeom>
          <a:solidFill>
            <a:srgbClr val="C2D8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pic>
        <p:nvPicPr>
          <p:cNvPr id="17" name="Obrázek 16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350"/>
          <a:stretch/>
        </p:blipFill>
        <p:spPr>
          <a:xfrm>
            <a:off x="341530" y="5614468"/>
            <a:ext cx="2923607" cy="813491"/>
          </a:xfrm>
          <a:prstGeom prst="rect">
            <a:avLst/>
          </a:prstGeom>
        </p:spPr>
      </p:pic>
      <p:sp>
        <p:nvSpPr>
          <p:cNvPr id="1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1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sp>
        <p:nvSpPr>
          <p:cNvPr id="18" name="Zástupný text 4">
            <a:extLst>
              <a:ext uri="{FF2B5EF4-FFF2-40B4-BE49-F238E27FC236}">
                <a16:creationId xmlns:a16="http://schemas.microsoft.com/office/drawing/2014/main" id="{A8A1D6CD-0D5E-FE29-F29B-8C5CC9C39AF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209475" cy="967926"/>
          </a:xfrm>
        </p:spPr>
        <p:txBody>
          <a:bodyPr>
            <a:no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cs-CZ" dirty="0" smtClean="0"/>
              <a:t>Modernizační fond</a:t>
            </a:r>
            <a:endParaRPr lang="en-US" dirty="0"/>
          </a:p>
        </p:txBody>
      </p:sp>
      <p:sp>
        <p:nvSpPr>
          <p:cNvPr id="19" name="Zástupný text 19">
            <a:extLst>
              <a:ext uri="{FF2B5EF4-FFF2-40B4-BE49-F238E27FC236}">
                <a16:creationId xmlns:a16="http://schemas.microsoft.com/office/drawing/2014/main" id="{F2474CD0-B1B2-606C-8BB1-449329E482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1818140"/>
            <a:ext cx="3068637" cy="156136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 smtClean="0"/>
              <a:t>pište</a:t>
            </a:r>
            <a:endParaRPr lang="en-US" dirty="0"/>
          </a:p>
        </p:txBody>
      </p:sp>
      <p:cxnSp>
        <p:nvCxnSpPr>
          <p:cNvPr id="3" name="Přímá spojnice 2"/>
          <p:cNvCxnSpPr/>
          <p:nvPr userDrawn="1"/>
        </p:nvCxnSpPr>
        <p:spPr>
          <a:xfrm flipH="1" flipV="1">
            <a:off x="3581400" y="3339465"/>
            <a:ext cx="6416" cy="3518535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72648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7001614" cy="6858000"/>
          </a:xfrm>
          <a:prstGeom prst="rect">
            <a:avLst/>
          </a:prstGeom>
          <a:solidFill>
            <a:srgbClr val="0E5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E502E"/>
              </a:solidFill>
            </a:endParaRP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A785B7-2BCC-3E4F-0FF4-9D169CBF7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001613" y="0"/>
            <a:ext cx="5190387" cy="6858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4562AB39-CDDB-3976-46C7-8AE009D56AE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4002975"/>
            <a:ext cx="6482033" cy="898963"/>
          </a:xfrm>
        </p:spPr>
        <p:txBody>
          <a:bodyPr>
            <a:normAutofit/>
          </a:bodyPr>
          <a:lstStyle>
            <a:lvl1pPr marL="0" indent="0">
              <a:buNone/>
              <a:defRPr sz="4400" b="1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dirty="0" smtClean="0"/>
              <a:t>Děkuji za pozornost</a:t>
            </a:r>
            <a:endParaRPr lang="en-US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DD1C41EA-6783-F330-B0EF-F3C7B9F3E4A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1857" y="332508"/>
            <a:ext cx="2551216" cy="701710"/>
          </a:xfrm>
          <a:prstGeom prst="rect">
            <a:avLst/>
          </a:prstGeom>
        </p:spPr>
      </p:pic>
      <p:sp>
        <p:nvSpPr>
          <p:cNvPr id="6" name="Zástupný symbol pro text 12"/>
          <p:cNvSpPr>
            <a:spLocks noGrp="1"/>
          </p:cNvSpPr>
          <p:nvPr>
            <p:ph type="body" sz="quarter" idx="13"/>
          </p:nvPr>
        </p:nvSpPr>
        <p:spPr>
          <a:xfrm>
            <a:off x="244497" y="5681344"/>
            <a:ext cx="5609546" cy="347958"/>
          </a:xfrm>
        </p:spPr>
        <p:txBody>
          <a:bodyPr>
            <a:noAutofit/>
          </a:bodyPr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7" name="Zástupný symbol pro text 13"/>
          <p:cNvSpPr>
            <a:spLocks noGrp="1"/>
          </p:cNvSpPr>
          <p:nvPr>
            <p:ph type="body" sz="quarter" idx="16"/>
          </p:nvPr>
        </p:nvSpPr>
        <p:spPr>
          <a:xfrm>
            <a:off x="244496" y="6029302"/>
            <a:ext cx="5449292" cy="277230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cs-CZ" smtClean="0"/>
              <a:t>Upravte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005363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5"/>
          <p:cNvSpPr>
            <a:spLocks noGrp="1"/>
          </p:cNvSpPr>
          <p:nvPr>
            <p:ph idx="1"/>
          </p:nvPr>
        </p:nvSpPr>
        <p:spPr>
          <a:xfrm>
            <a:off x="4255504" y="1734532"/>
            <a:ext cx="7307046" cy="465782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0E5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074162A5-20EC-8580-4B8E-FEA0B5B3A0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8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0E502E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9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9612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196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_p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>
            <a:extLst>
              <a:ext uri="{FF2B5EF4-FFF2-40B4-BE49-F238E27FC236}">
                <a16:creationId xmlns:a16="http://schemas.microsoft.com/office/drawing/2014/main" id="{B7B9757D-F856-2AB2-66EB-E083E72BE416}"/>
              </a:ext>
            </a:extLst>
          </p:cNvPr>
          <p:cNvSpPr/>
          <p:nvPr userDrawn="1"/>
        </p:nvSpPr>
        <p:spPr>
          <a:xfrm>
            <a:off x="3587817" y="0"/>
            <a:ext cx="8601128" cy="3429000"/>
          </a:xfrm>
          <a:prstGeom prst="rect">
            <a:avLst/>
          </a:prstGeom>
          <a:solidFill>
            <a:srgbClr val="65B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0E5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Zástupný text 17">
            <a:extLst>
              <a:ext uri="{FF2B5EF4-FFF2-40B4-BE49-F238E27FC236}">
                <a16:creationId xmlns:a16="http://schemas.microsoft.com/office/drawing/2014/main" id="{164CF6FE-A5B5-4FBF-D667-13B731FA07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03700" y="615460"/>
            <a:ext cx="7442569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22" name="Zástupný text 19">
            <a:extLst>
              <a:ext uri="{FF2B5EF4-FFF2-40B4-BE49-F238E27FC236}">
                <a16:creationId xmlns:a16="http://schemas.microsoft.com/office/drawing/2014/main" id="{AED18843-85BC-A117-78B7-43C1ED6BE1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03700" y="1355292"/>
            <a:ext cx="7442569" cy="155416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pic>
        <p:nvPicPr>
          <p:cNvPr id="24" name="Obrázek 23" descr="Obsah obrázku text&#10;&#10;Popis byl vytvořen automaticky">
            <a:extLst>
              <a:ext uri="{FF2B5EF4-FFF2-40B4-BE49-F238E27FC236}">
                <a16:creationId xmlns:a16="http://schemas.microsoft.com/office/drawing/2014/main" id="{E2684C24-D2E6-E892-5D40-582860407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10" name="Obdélník 9">
            <a:extLst>
              <a:ext uri="{FF2B5EF4-FFF2-40B4-BE49-F238E27FC236}">
                <a16:creationId xmlns:a16="http://schemas.microsoft.com/office/drawing/2014/main" id="{449B7043-C75A-DE69-5F75-2A873A49C467}"/>
              </a:ext>
            </a:extLst>
          </p:cNvPr>
          <p:cNvSpPr/>
          <p:nvPr userDrawn="1"/>
        </p:nvSpPr>
        <p:spPr>
          <a:xfrm>
            <a:off x="3587817" y="3429000"/>
            <a:ext cx="8601128" cy="3429000"/>
          </a:xfrm>
          <a:prstGeom prst="rect">
            <a:avLst/>
          </a:prstGeom>
          <a:solidFill>
            <a:srgbClr val="B0CB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Zástupný text 17">
            <a:extLst>
              <a:ext uri="{FF2B5EF4-FFF2-40B4-BE49-F238E27FC236}">
                <a16:creationId xmlns:a16="http://schemas.microsoft.com/office/drawing/2014/main" id="{5700A674-F4D3-273C-F7BF-1C322C552E0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203700" y="4044460"/>
            <a:ext cx="7442569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13" name="Zástupný text 19">
            <a:extLst>
              <a:ext uri="{FF2B5EF4-FFF2-40B4-BE49-F238E27FC236}">
                <a16:creationId xmlns:a16="http://schemas.microsoft.com/office/drawing/2014/main" id="{06E8D138-E12B-FDE6-6F27-7BD7DC70CF9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203700" y="4784292"/>
            <a:ext cx="7442569" cy="155416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sp>
        <p:nvSpPr>
          <p:cNvPr id="14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9612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7065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délník 11">
            <a:extLst>
              <a:ext uri="{FF2B5EF4-FFF2-40B4-BE49-F238E27FC236}">
                <a16:creationId xmlns:a16="http://schemas.microsoft.com/office/drawing/2014/main" id="{B7B9757D-F856-2AB2-66EB-E083E72BE416}"/>
              </a:ext>
            </a:extLst>
          </p:cNvPr>
          <p:cNvSpPr/>
          <p:nvPr userDrawn="1"/>
        </p:nvSpPr>
        <p:spPr>
          <a:xfrm>
            <a:off x="3587817" y="0"/>
            <a:ext cx="8601128" cy="3429000"/>
          </a:xfrm>
          <a:prstGeom prst="rect">
            <a:avLst/>
          </a:prstGeom>
          <a:solidFill>
            <a:srgbClr val="65B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0E5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A785B7-2BCC-3E4F-0FF4-9D169CBF7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587816" y="3429000"/>
            <a:ext cx="8601128" cy="3429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Zástupný text 17">
            <a:extLst>
              <a:ext uri="{FF2B5EF4-FFF2-40B4-BE49-F238E27FC236}">
                <a16:creationId xmlns:a16="http://schemas.microsoft.com/office/drawing/2014/main" id="{164CF6FE-A5B5-4FBF-D667-13B731FA07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203700" y="615460"/>
            <a:ext cx="7442569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22" name="Zástupný text 19">
            <a:extLst>
              <a:ext uri="{FF2B5EF4-FFF2-40B4-BE49-F238E27FC236}">
                <a16:creationId xmlns:a16="http://schemas.microsoft.com/office/drawing/2014/main" id="{AED18843-85BC-A117-78B7-43C1ED6BE1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03700" y="1355292"/>
            <a:ext cx="7442569" cy="155416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pic>
        <p:nvPicPr>
          <p:cNvPr id="24" name="Obrázek 23" descr="Obsah obrázku text&#10;&#10;Popis byl vytvořen automaticky">
            <a:extLst>
              <a:ext uri="{FF2B5EF4-FFF2-40B4-BE49-F238E27FC236}">
                <a16:creationId xmlns:a16="http://schemas.microsoft.com/office/drawing/2014/main" id="{E2684C24-D2E6-E892-5D40-582860407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10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9612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88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_2_pole_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>
            <a:extLst>
              <a:ext uri="{FF2B5EF4-FFF2-40B4-BE49-F238E27FC236}">
                <a16:creationId xmlns:a16="http://schemas.microsoft.com/office/drawing/2014/main" id="{ADE8C48E-2922-1A58-116D-DD306057F2DF}"/>
              </a:ext>
            </a:extLst>
          </p:cNvPr>
          <p:cNvSpPr/>
          <p:nvPr userDrawn="1"/>
        </p:nvSpPr>
        <p:spPr>
          <a:xfrm>
            <a:off x="7007629" y="0"/>
            <a:ext cx="5184371" cy="3429000"/>
          </a:xfrm>
          <a:prstGeom prst="rect">
            <a:avLst/>
          </a:prstGeom>
          <a:solidFill>
            <a:srgbClr val="B0CB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B7B9757D-F856-2AB2-66EB-E083E72BE416}"/>
              </a:ext>
            </a:extLst>
          </p:cNvPr>
          <p:cNvSpPr/>
          <p:nvPr userDrawn="1"/>
        </p:nvSpPr>
        <p:spPr>
          <a:xfrm>
            <a:off x="7007605" y="3429000"/>
            <a:ext cx="5181339" cy="3429000"/>
          </a:xfrm>
          <a:prstGeom prst="rect">
            <a:avLst/>
          </a:prstGeom>
          <a:solidFill>
            <a:srgbClr val="65B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0E5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A785B7-2BCC-3E4F-0FF4-9D169CBF7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587816" y="0"/>
            <a:ext cx="3419813" cy="6858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18" name="Zástupný text 17">
            <a:extLst>
              <a:ext uri="{FF2B5EF4-FFF2-40B4-BE49-F238E27FC236}">
                <a16:creationId xmlns:a16="http://schemas.microsoft.com/office/drawing/2014/main" id="{3046EFC6-8179-D102-6CB6-FFEC488743D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547344" y="640080"/>
            <a:ext cx="4098925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20" name="Zástupný text 19">
            <a:extLst>
              <a:ext uri="{FF2B5EF4-FFF2-40B4-BE49-F238E27FC236}">
                <a16:creationId xmlns:a16="http://schemas.microsoft.com/office/drawing/2014/main" id="{4F4165BC-E376-3CC9-F1AC-4CC471318F7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547344" y="1371917"/>
            <a:ext cx="4098925" cy="155416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sp>
        <p:nvSpPr>
          <p:cNvPr id="21" name="Zástupný text 17">
            <a:extLst>
              <a:ext uri="{FF2B5EF4-FFF2-40B4-BE49-F238E27FC236}">
                <a16:creationId xmlns:a16="http://schemas.microsoft.com/office/drawing/2014/main" id="{164CF6FE-A5B5-4FBF-D667-13B731FA07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47344" y="4044460"/>
            <a:ext cx="4098925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sp>
        <p:nvSpPr>
          <p:cNvPr id="22" name="Zástupný text 19">
            <a:extLst>
              <a:ext uri="{FF2B5EF4-FFF2-40B4-BE49-F238E27FC236}">
                <a16:creationId xmlns:a16="http://schemas.microsoft.com/office/drawing/2014/main" id="{AED18843-85BC-A117-78B7-43C1ED6BE1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547344" y="4784292"/>
            <a:ext cx="4098925" cy="1554163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pic>
        <p:nvPicPr>
          <p:cNvPr id="24" name="Obrázek 23" descr="Obsah obrázku text&#10;&#10;Popis byl vytvořen automaticky">
            <a:extLst>
              <a:ext uri="{FF2B5EF4-FFF2-40B4-BE49-F238E27FC236}">
                <a16:creationId xmlns:a16="http://schemas.microsoft.com/office/drawing/2014/main" id="{E2684C24-D2E6-E892-5D40-582860407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13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9612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655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odra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3199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Zástupný text 17">
            <a:extLst>
              <a:ext uri="{FF2B5EF4-FFF2-40B4-BE49-F238E27FC236}">
                <a16:creationId xmlns:a16="http://schemas.microsoft.com/office/drawing/2014/main" id="{12D2A09A-CC90-05D3-1013-5EA92A6A8D3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5504" y="615777"/>
            <a:ext cx="7374001" cy="739515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rgbClr val="319932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  <p:pic>
        <p:nvPicPr>
          <p:cNvPr id="32" name="Obrázek 31" descr="Obsah obrázku text&#10;&#10;Popis byl vytvořen automaticky">
            <a:extLst>
              <a:ext uri="{FF2B5EF4-FFF2-40B4-BE49-F238E27FC236}">
                <a16:creationId xmlns:a16="http://schemas.microsoft.com/office/drawing/2014/main" id="{074162A5-20EC-8580-4B8E-FEA0B5B3A03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10" name="Zástupný text 9">
            <a:extLst>
              <a:ext uri="{FF2B5EF4-FFF2-40B4-BE49-F238E27FC236}">
                <a16:creationId xmlns:a16="http://schemas.microsoft.com/office/drawing/2014/main" id="{F87DD98D-B373-F06B-6402-C701CB823C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55503" y="1728586"/>
            <a:ext cx="7374002" cy="4663766"/>
          </a:xfrm>
        </p:spPr>
        <p:txBody>
          <a:bodyPr>
            <a:normAutofit/>
          </a:bodyPr>
          <a:lstStyle>
            <a:lvl1pPr>
              <a:spcAft>
                <a:spcPts val="1800"/>
              </a:spcAft>
              <a:defRPr sz="1800" b="0">
                <a:latin typeface="Open Sans" pitchFamily="2" charset="0"/>
                <a:ea typeface="Open Sans" pitchFamily="2" charset="0"/>
                <a:cs typeface="Open Sans" pitchFamily="2" charset="0"/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  <a:p>
            <a:pPr lvl="0"/>
            <a:endParaRPr lang="cs-CZ" dirty="0"/>
          </a:p>
        </p:txBody>
      </p:sp>
      <p:sp>
        <p:nvSpPr>
          <p:cNvPr id="9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9612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168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3199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319932"/>
              </a:solidFill>
            </a:endParaRP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A785B7-2BCC-3E4F-0FF4-9D169CBF7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587817" y="0"/>
            <a:ext cx="8601128" cy="6858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pic>
        <p:nvPicPr>
          <p:cNvPr id="24" name="Obrázek 23" descr="Obsah obrázku text&#10;&#10;Popis byl vytvořen automaticky">
            <a:extLst>
              <a:ext uri="{FF2B5EF4-FFF2-40B4-BE49-F238E27FC236}">
                <a16:creationId xmlns:a16="http://schemas.microsoft.com/office/drawing/2014/main" id="{E2684C24-D2E6-E892-5D40-582860407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11" name="Zástupný text 19">
            <a:extLst>
              <a:ext uri="{FF2B5EF4-FFF2-40B4-BE49-F238E27FC236}">
                <a16:creationId xmlns:a16="http://schemas.microsoft.com/office/drawing/2014/main" id="{D69A1ABE-1778-8481-E65E-D3A727DC4BD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246050"/>
            <a:ext cx="3068637" cy="267217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sp>
        <p:nvSpPr>
          <p:cNvPr id="9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630273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13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razek_3_po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2563FDE9-62D9-5EE3-22BA-21784139564F}"/>
              </a:ext>
            </a:extLst>
          </p:cNvPr>
          <p:cNvSpPr/>
          <p:nvPr userDrawn="1"/>
        </p:nvSpPr>
        <p:spPr>
          <a:xfrm>
            <a:off x="-1" y="0"/>
            <a:ext cx="3587817" cy="6858000"/>
          </a:xfrm>
          <a:prstGeom prst="rect">
            <a:avLst/>
          </a:prstGeom>
          <a:solidFill>
            <a:srgbClr val="3199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19932"/>
              </a:solidFill>
            </a:endParaRP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A0A785B7-2BCC-3E4F-0FF4-9D169CBF76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7007629" y="3429000"/>
            <a:ext cx="5181315" cy="3429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pic>
        <p:nvPicPr>
          <p:cNvPr id="24" name="Obrázek 23" descr="Obsah obrázku text&#10;&#10;Popis byl vytvořen automaticky">
            <a:extLst>
              <a:ext uri="{FF2B5EF4-FFF2-40B4-BE49-F238E27FC236}">
                <a16:creationId xmlns:a16="http://schemas.microsoft.com/office/drawing/2014/main" id="{E2684C24-D2E6-E892-5D40-582860407D1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89" y="5746967"/>
            <a:ext cx="2350607" cy="645385"/>
          </a:xfrm>
          <a:prstGeom prst="rect">
            <a:avLst/>
          </a:prstGeom>
        </p:spPr>
      </p:pic>
      <p:sp>
        <p:nvSpPr>
          <p:cNvPr id="10" name="Zástupný symbol obrázku 2">
            <a:extLst>
              <a:ext uri="{FF2B5EF4-FFF2-40B4-BE49-F238E27FC236}">
                <a16:creationId xmlns:a16="http://schemas.microsoft.com/office/drawing/2014/main" id="{7940F9E3-25BC-841B-1665-5EC03B1F3E0B}"/>
              </a:ext>
            </a:extLst>
          </p:cNvPr>
          <p:cNvSpPr>
            <a:spLocks noGrp="1"/>
          </p:cNvSpPr>
          <p:nvPr>
            <p:ph type="pic" idx="11"/>
          </p:nvPr>
        </p:nvSpPr>
        <p:spPr>
          <a:xfrm>
            <a:off x="3587816" y="0"/>
            <a:ext cx="3419813" cy="6858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11" name="Zástupný symbol obrázku 2">
            <a:extLst>
              <a:ext uri="{FF2B5EF4-FFF2-40B4-BE49-F238E27FC236}">
                <a16:creationId xmlns:a16="http://schemas.microsoft.com/office/drawing/2014/main" id="{E4697B59-EF97-B146-EF45-168E188EA7A6}"/>
              </a:ext>
            </a:extLst>
          </p:cNvPr>
          <p:cNvSpPr>
            <a:spLocks noGrp="1"/>
          </p:cNvSpPr>
          <p:nvPr>
            <p:ph type="pic" idx="12"/>
          </p:nvPr>
        </p:nvSpPr>
        <p:spPr>
          <a:xfrm>
            <a:off x="7007629" y="0"/>
            <a:ext cx="5181315" cy="3429000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0E502E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9" name="Zástupný text 19">
            <a:extLst>
              <a:ext uri="{FF2B5EF4-FFF2-40B4-BE49-F238E27FC236}">
                <a16:creationId xmlns:a16="http://schemas.microsoft.com/office/drawing/2014/main" id="{B2F48C53-FAB0-82FF-BCFC-737CBF3815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59589" y="2246050"/>
            <a:ext cx="3068637" cy="2672179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Zde</a:t>
            </a:r>
            <a:r>
              <a:rPr lang="en-US" dirty="0"/>
              <a:t> </a:t>
            </a:r>
            <a:r>
              <a:rPr lang="en-US" dirty="0" err="1"/>
              <a:t>pište</a:t>
            </a:r>
            <a:r>
              <a:rPr lang="en-US" dirty="0"/>
              <a:t>…</a:t>
            </a:r>
          </a:p>
        </p:txBody>
      </p:sp>
      <p:sp>
        <p:nvSpPr>
          <p:cNvPr id="12" name="Zástupný text 4">
            <a:extLst>
              <a:ext uri="{FF2B5EF4-FFF2-40B4-BE49-F238E27FC236}">
                <a16:creationId xmlns:a16="http://schemas.microsoft.com/office/drawing/2014/main" id="{5A957241-9072-DAA8-721E-CBEDC3D83D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59589" y="615777"/>
            <a:ext cx="3068637" cy="1979612"/>
          </a:xfrm>
        </p:spPr>
        <p:txBody>
          <a:bodyPr>
            <a:norm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err="1"/>
              <a:t>Nadpis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053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B536A2BF-B894-C127-8DAA-78302F73A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  <a:endParaRPr lang="en-US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CC065C4-D212-260F-848C-B5ADF4D40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040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75" r:id="rId3"/>
    <p:sldLayoutId id="2147483664" r:id="rId4"/>
    <p:sldLayoutId id="2147483658" r:id="rId5"/>
    <p:sldLayoutId id="2147483662" r:id="rId6"/>
    <p:sldLayoutId id="2147483670" r:id="rId7"/>
    <p:sldLayoutId id="2147483666" r:id="rId8"/>
    <p:sldLayoutId id="2147483663" r:id="rId9"/>
    <p:sldLayoutId id="2147483665" r:id="rId10"/>
    <p:sldLayoutId id="2147483667" r:id="rId11"/>
    <p:sldLayoutId id="2147483669" r:id="rId12"/>
    <p:sldLayoutId id="2147483680" r:id="rId13"/>
    <p:sldLayoutId id="2147483676" r:id="rId14"/>
    <p:sldLayoutId id="2147483677" r:id="rId15"/>
    <p:sldLayoutId id="2147483678" r:id="rId16"/>
    <p:sldLayoutId id="2147483671" r:id="rId17"/>
    <p:sldLayoutId id="2147483673" r:id="rId18"/>
    <p:sldLayoutId id="2147483674" r:id="rId19"/>
    <p:sldLayoutId id="2147483672" r:id="rId20"/>
    <p:sldLayoutId id="214748367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E502E"/>
          </a:solidFill>
          <a:latin typeface="Segoe UI" panose="020B0502040204020203" pitchFamily="34" charset="0"/>
          <a:ea typeface="Open Sans" pitchFamily="2" charset="0"/>
          <a:cs typeface="Segoe UI" panose="020B0502040204020203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C2D84F"/>
        </a:buClr>
        <a:buFont typeface="Arial" panose="020B0604020202020204" pitchFamily="34" charset="0"/>
        <a:buChar char="•"/>
        <a:defRPr sz="2800" kern="1200">
          <a:solidFill>
            <a:srgbClr val="0E502E"/>
          </a:solidFill>
          <a:latin typeface="Segoe UI" panose="020B0502040204020203" pitchFamily="34" charset="0"/>
          <a:ea typeface="Open Sans" pitchFamily="2" charset="0"/>
          <a:cs typeface="Segoe UI" panose="020B0502040204020203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2D84F"/>
        </a:buClr>
        <a:buFont typeface="Arial" panose="020B0604020202020204" pitchFamily="34" charset="0"/>
        <a:buChar char="•"/>
        <a:defRPr sz="2400" kern="1200">
          <a:solidFill>
            <a:srgbClr val="0E502E"/>
          </a:solidFill>
          <a:latin typeface="Segoe UI" panose="020B0502040204020203" pitchFamily="34" charset="0"/>
          <a:ea typeface="Open Sans" pitchFamily="2" charset="0"/>
          <a:cs typeface="Segoe UI" panose="020B0502040204020203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2D84F"/>
        </a:buClr>
        <a:buFont typeface="Arial" panose="020B0604020202020204" pitchFamily="34" charset="0"/>
        <a:buChar char="•"/>
        <a:defRPr sz="2000" kern="1200">
          <a:solidFill>
            <a:srgbClr val="0E502E"/>
          </a:solidFill>
          <a:latin typeface="Segoe UI" panose="020B0502040204020203" pitchFamily="34" charset="0"/>
          <a:ea typeface="Open Sans" pitchFamily="2" charset="0"/>
          <a:cs typeface="Segoe UI" panose="020B0502040204020203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2D84F"/>
        </a:buClr>
        <a:buFont typeface="Arial" panose="020B0604020202020204" pitchFamily="34" charset="0"/>
        <a:buChar char="•"/>
        <a:defRPr sz="1800" kern="1200">
          <a:solidFill>
            <a:srgbClr val="0E502E"/>
          </a:solidFill>
          <a:latin typeface="Segoe UI" panose="020B0502040204020203" pitchFamily="34" charset="0"/>
          <a:ea typeface="Open Sans" pitchFamily="2" charset="0"/>
          <a:cs typeface="Segoe UI" panose="020B0502040204020203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C2D84F"/>
        </a:buClr>
        <a:buFont typeface="Arial" panose="020B0604020202020204" pitchFamily="34" charset="0"/>
        <a:buChar char="•"/>
        <a:defRPr sz="1800" kern="1200">
          <a:solidFill>
            <a:srgbClr val="0E502E"/>
          </a:solidFill>
          <a:latin typeface="Segoe UI" panose="020B0502040204020203" pitchFamily="34" charset="0"/>
          <a:ea typeface="Open Sans" pitchFamily="2" charset="0"/>
          <a:cs typeface="Segoe UI" panose="020B0502040204020203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FF268EA-AAB8-6037-561E-1B112971AB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4496" y="3956847"/>
            <a:ext cx="6666258" cy="1289070"/>
          </a:xfrm>
        </p:spPr>
        <p:txBody>
          <a:bodyPr>
            <a:normAutofit/>
          </a:bodyPr>
          <a:lstStyle/>
          <a:p>
            <a:r>
              <a:rPr lang="cs-CZ" sz="3600" dirty="0" smtClean="0"/>
              <a:t>Energetické úspory a OZE </a:t>
            </a:r>
          </a:p>
          <a:p>
            <a:r>
              <a:rPr lang="cs-CZ" sz="2800" dirty="0" smtClean="0"/>
              <a:t>v budovách </a:t>
            </a:r>
            <a:endParaRPr lang="en-US" sz="2800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D1C41EA-6783-F330-B0EF-F3C7B9F3E4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4496" y="739162"/>
            <a:ext cx="2551216" cy="701710"/>
          </a:xfrm>
          <a:prstGeom prst="rect">
            <a:avLst/>
          </a:prstGeom>
        </p:spPr>
      </p:pic>
      <p:pic>
        <p:nvPicPr>
          <p:cNvPr id="5" name="Zástupný symbol pro obrázek 4"/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2" r="2164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578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0316" y="319972"/>
            <a:ext cx="3274919" cy="1979612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cs-CZ" sz="2000" dirty="0" smtClean="0"/>
              <a:t>„</a:t>
            </a:r>
            <a:r>
              <a:rPr lang="cs-CZ" sz="2000" i="1" dirty="0"/>
              <a:t>Možnost školení na elektronické systémy k podávání žádostí - ISKP, AIS...“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87975" y="376299"/>
            <a:ext cx="7374001" cy="739515"/>
          </a:xfrm>
        </p:spPr>
        <p:txBody>
          <a:bodyPr/>
          <a:lstStyle/>
          <a:p>
            <a:r>
              <a:rPr lang="cs-CZ" dirty="0" smtClean="0"/>
              <a:t>Základní podmínky... 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36709" y="1115814"/>
            <a:ext cx="8005475" cy="534554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b="1" dirty="0" smtClean="0"/>
              <a:t>Zlepšení </a:t>
            </a:r>
            <a:r>
              <a:rPr lang="cs-CZ" b="1" dirty="0"/>
              <a:t>kvality vnitřního </a:t>
            </a:r>
            <a:r>
              <a:rPr lang="cs-CZ" b="1" dirty="0" smtClean="0"/>
              <a:t>prostředí budov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N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epodporujeme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opatření realizovaná na novostavbách, či jiné nově budované veřejné infrastruktuře. </a:t>
            </a:r>
            <a:endParaRPr lang="cs-CZ" kern="0" dirty="0" smtClean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R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ealizací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projektu musí dojít k min. úspoře 30 % primární energie z neobnovitelných zdrojů oproti původnímu stavu na </a:t>
            </a:r>
            <a:r>
              <a:rPr lang="cs-CZ" b="1" kern="0" dirty="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řešeném technologickém uzlu, infrastruktuře. </a:t>
            </a:r>
            <a:endParaRPr lang="cs-CZ" b="1" kern="0" dirty="0" smtClean="0"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N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ejsou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podporovány spotřebiče pro neprofesionální použití (zařízení pro domácnost) podle nařízení Evropského parlamentu a Rady 2017/1369 ze dne 4. července 2017, kterým se stanoví rámec pro označování energetickými štítky a zrušuje směrnice 2010/30/EU. </a:t>
            </a:r>
            <a:endParaRPr lang="cs-CZ" kern="0" dirty="0" smtClean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Jsou podporovány pouze spotřebiče splňující nejvyšší dostupnou energetickou třídu dle příslušné legislativy pro daný typ spotřebiče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V rámci projektu musí být zajištěno zavedení energetického managementu, a to v souladu s „</a:t>
            </a:r>
            <a:r>
              <a:rPr lang="cs-CZ" i="1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Metodickým návodem pro splnění požadavku na zavedení energetického managementu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“. </a:t>
            </a:r>
          </a:p>
        </p:txBody>
      </p:sp>
    </p:spTree>
    <p:extLst>
      <p:ext uri="{BB962C8B-B14F-4D97-AF65-F5344CB8AC3E}">
        <p14:creationId xmlns:p14="http://schemas.microsoft.com/office/powerpoint/2010/main" val="216462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1857" y="560451"/>
            <a:ext cx="3274919" cy="1979612"/>
          </a:xfrm>
        </p:spPr>
        <p:txBody>
          <a:bodyPr>
            <a:normAutofit/>
          </a:bodyPr>
          <a:lstStyle/>
          <a:p>
            <a:r>
              <a:rPr lang="cs-CZ" sz="2000" i="1" dirty="0"/>
              <a:t>„Dlouhodobá zkušenost projektového teamu s komunikací s veřejným sektorem...“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266" y="391062"/>
            <a:ext cx="7374001" cy="739515"/>
          </a:xfrm>
        </p:spPr>
        <p:txBody>
          <a:bodyPr/>
          <a:lstStyle/>
          <a:p>
            <a:r>
              <a:rPr lang="cs-CZ" dirty="0" smtClean="0"/>
              <a:t>Co chystáme... 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60266" y="1130577"/>
            <a:ext cx="7964474" cy="5187096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Modernizační fond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komplexní renovace infrastruktury s cílem </a:t>
            </a:r>
            <a:r>
              <a:rPr lang="cs-CZ" b="1" kern="0" dirty="0" smtClean="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30% úspory energie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ro infrastrukturu v Praze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příjem žádostí od 1Q 2024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alokace 0,5 mld.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1000" kern="0" dirty="0">
              <a:solidFill>
                <a:srgbClr val="000000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Operační program Životní prostředí </a:t>
            </a:r>
            <a:r>
              <a:rPr lang="cs-CZ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cs-CZ" sz="2800" b="1" dirty="0"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komplexní renovace infrastruktury s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cílem </a:t>
            </a:r>
            <a:r>
              <a:rPr lang="cs-CZ" b="1" kern="0" dirty="0">
                <a:ea typeface="Roboto" panose="02000000000000000000" pitchFamily="2" charset="0"/>
                <a:cs typeface="Roboto" panose="02000000000000000000" pitchFamily="2" charset="0"/>
              </a:rPr>
              <a:t>30% úspory energie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pro infrastrukturu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ve zbytku ČR</a:t>
            </a:r>
            <a:endParaRPr lang="cs-CZ" kern="0" dirty="0">
              <a:solidFill>
                <a:srgbClr val="292929"/>
              </a:solidFill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příjem žádostí od 1Q 2024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alokace 0,5 mld.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9144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171" y="593657"/>
            <a:ext cx="3274919" cy="1979612"/>
          </a:xfrm>
        </p:spPr>
        <p:txBody>
          <a:bodyPr>
            <a:normAutofit/>
          </a:bodyPr>
          <a:lstStyle/>
          <a:p>
            <a:r>
              <a:rPr lang="cs-CZ" sz="2000" i="1" dirty="0" smtClean="0"/>
              <a:t>„</a:t>
            </a:r>
            <a:r>
              <a:rPr lang="cs-CZ" sz="2000" i="1" dirty="0"/>
              <a:t>Tisíce zrealizovaných projektů nebo realizace probíhá...“</a:t>
            </a:r>
          </a:p>
        </p:txBody>
      </p:sp>
      <p:pic>
        <p:nvPicPr>
          <p:cNvPr id="8" name="Obrázek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891" y="207818"/>
            <a:ext cx="8562109" cy="6400799"/>
          </a:xfrm>
          <a:prstGeom prst="rect">
            <a:avLst/>
          </a:prstGeom>
        </p:spPr>
      </p:pic>
      <p:sp>
        <p:nvSpPr>
          <p:cNvPr id="9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87975" y="376299"/>
            <a:ext cx="7374001" cy="739515"/>
          </a:xfrm>
        </p:spPr>
        <p:txBody>
          <a:bodyPr/>
          <a:lstStyle/>
          <a:p>
            <a:r>
              <a:rPr lang="cs-CZ" dirty="0" smtClean="0"/>
              <a:t>Jak na to...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19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171" y="593657"/>
            <a:ext cx="3274919" cy="1979612"/>
          </a:xfrm>
        </p:spPr>
        <p:txBody>
          <a:bodyPr>
            <a:normAutofit/>
          </a:bodyPr>
          <a:lstStyle/>
          <a:p>
            <a:r>
              <a:rPr lang="cs-CZ" sz="2000" i="1" dirty="0" smtClean="0"/>
              <a:t>„Metodická spolupráce s APES – Asociace poskytovatelů energetických služeb (EPC)...“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266" y="223899"/>
            <a:ext cx="7374001" cy="739515"/>
          </a:xfrm>
        </p:spPr>
        <p:txBody>
          <a:bodyPr/>
          <a:lstStyle/>
          <a:p>
            <a:r>
              <a:rPr lang="cs-CZ" dirty="0" smtClean="0"/>
              <a:t>EPC jako příležitost... 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60266" y="963414"/>
            <a:ext cx="7964474" cy="567291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EPC (z angl. Energy Performance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Contracting) jako </a:t>
            </a:r>
            <a:r>
              <a:rPr lang="cs-CZ" b="1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energetické služby se zárukou </a:t>
            </a:r>
            <a:r>
              <a:rPr lang="cs-CZ" b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úspor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  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Záruka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za úspěšnost projektu – dodavatel smluvně ručí za dosažení úspor a také za návratnost vynaložených prostředků.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Dlouhodobě dosahované snížení spotřeby energie a dalších provozních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nákladů.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Dotační zvýhodnění v programech SFŽP ČR. </a:t>
            </a:r>
            <a:endParaRPr lang="cs-CZ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Jeden dodavatel realizuje projekt od začátku do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konce - </a:t>
            </a:r>
            <a:r>
              <a:rPr lang="cs-CZ" b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projektuje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cs-CZ" b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instaluje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navržená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opatření, </a:t>
            </a:r>
            <a:r>
              <a:rPr lang="cs-CZ" b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garantuje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objem dosažených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úspor, </a:t>
            </a:r>
            <a:r>
              <a:rPr lang="cs-CZ" b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provádí </a:t>
            </a:r>
            <a:r>
              <a:rPr lang="cs-CZ" b="1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energetický </a:t>
            </a:r>
            <a:r>
              <a:rPr lang="cs-CZ" b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management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.</a:t>
            </a:r>
            <a:endParaRPr lang="cs-CZ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Dodavatel i zákazník mají stejnou motivaci – optimální výše investice s co nejvyšší mírou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úspor.  </a:t>
            </a:r>
            <a:endParaRPr lang="cs-CZ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b="1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Možnost zajištění financování projektu firmou energetických </a:t>
            </a:r>
            <a:r>
              <a:rPr lang="cs-CZ" b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služeb –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omezené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možnosti v rámci </a:t>
            </a:r>
            <a:r>
              <a:rPr lang="cs-CZ" b="1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organizačních složek státu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 ohledem na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rozpočtová pravidla. </a:t>
            </a:r>
            <a:endParaRPr lang="cs-CZ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 algn="just">
              <a:buNone/>
            </a:pPr>
            <a:endParaRPr lang="cs-CZ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68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ástupný text 5">
            <a:extLst>
              <a:ext uri="{FF2B5EF4-FFF2-40B4-BE49-F238E27FC236}">
                <a16:creationId xmlns:a16="http://schemas.microsoft.com/office/drawing/2014/main" id="{0B20C736-FDA3-604E-D627-7B41768C7E52}"/>
              </a:ext>
            </a:extLst>
          </p:cNvPr>
          <p:cNvSpPr txBox="1">
            <a:spLocks/>
          </p:cNvSpPr>
          <p:nvPr/>
        </p:nvSpPr>
        <p:spPr>
          <a:xfrm>
            <a:off x="3794165" y="4810717"/>
            <a:ext cx="3384099" cy="7863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2D84F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2D84F"/>
              </a:buClr>
              <a:buFont typeface="Arial" panose="020B0604020202020204" pitchFamily="34" charset="0"/>
              <a:buChar char="•"/>
              <a:defRPr sz="2400" kern="1200">
                <a:solidFill>
                  <a:srgbClr val="0E502E"/>
                </a:solidFill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2D84F"/>
              </a:buClr>
              <a:buFont typeface="Arial" panose="020B0604020202020204" pitchFamily="34" charset="0"/>
              <a:buChar char="•"/>
              <a:defRPr sz="2000" kern="1200">
                <a:solidFill>
                  <a:srgbClr val="0E502E"/>
                </a:solidFill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2D84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E502E"/>
                </a:solidFill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2D84F"/>
              </a:buClr>
              <a:buFont typeface="Arial" panose="020B0604020202020204" pitchFamily="34" charset="0"/>
              <a:buChar char="•"/>
              <a:defRPr sz="1800" kern="1200">
                <a:solidFill>
                  <a:srgbClr val="0E502E"/>
                </a:solidFill>
                <a:latin typeface="Segoe UI" panose="020B0502040204020203" pitchFamily="34" charset="0"/>
                <a:ea typeface="Open Sans" pitchFamily="2" charset="0"/>
                <a:cs typeface="Segoe UI" panose="020B0502040204020203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4400" b="1" dirty="0" smtClean="0"/>
              <a:t>Po</a:t>
            </a:r>
            <a:endParaRPr lang="cs-CZ" sz="4400" b="1" dirty="0"/>
          </a:p>
        </p:txBody>
      </p:sp>
      <p:sp>
        <p:nvSpPr>
          <p:cNvPr id="12" name="Zástupný symbol pro text 11"/>
          <p:cNvSpPr>
            <a:spLocks noGrp="1"/>
          </p:cNvSpPr>
          <p:nvPr>
            <p:ph type="body" sz="quarter" idx="13"/>
          </p:nvPr>
        </p:nvSpPr>
        <p:spPr>
          <a:xfrm>
            <a:off x="3581415" y="5112977"/>
            <a:ext cx="7442569" cy="739515"/>
          </a:xfrm>
        </p:spPr>
        <p:txBody>
          <a:bodyPr/>
          <a:lstStyle/>
          <a:p>
            <a:r>
              <a:rPr lang="cs-CZ" dirty="0" smtClean="0"/>
              <a:t>Děkuji za pozornost </a:t>
            </a:r>
            <a:endParaRPr lang="cs-CZ" dirty="0"/>
          </a:p>
        </p:txBody>
      </p:sp>
      <p:pic>
        <p:nvPicPr>
          <p:cNvPr id="7" name="Picture 4" descr="Nemocniční prádelna | Fakultní nemocnice Hradec Králové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15" y="0"/>
            <a:ext cx="8752616" cy="6858000"/>
          </a:xfrm>
          <a:prstGeom prst="rect">
            <a:avLst/>
          </a:pr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ástupný text 2">
            <a:extLst>
              <a:ext uri="{FF2B5EF4-FFF2-40B4-BE49-F238E27FC236}">
                <a16:creationId xmlns:a16="http://schemas.microsoft.com/office/drawing/2014/main" id="{4FF268EA-AAB8-6037-561E-1B112971AB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307783" y="4728942"/>
            <a:ext cx="4972763" cy="663894"/>
          </a:xfrm>
        </p:spPr>
        <p:txBody>
          <a:bodyPr>
            <a:normAutofit/>
          </a:bodyPr>
          <a:lstStyle/>
          <a:p>
            <a:r>
              <a:rPr lang="cs-CZ" dirty="0" smtClean="0"/>
              <a:t>Děkuji za pozornost </a:t>
            </a:r>
            <a:endParaRPr lang="cs-CZ" dirty="0"/>
          </a:p>
          <a:p>
            <a:endParaRPr lang="cs-CZ" sz="3600" dirty="0" smtClean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858E678A-7F9D-42A4-038B-CB7E005331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4255" y="1025236"/>
            <a:ext cx="5289450" cy="6695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35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874" y="593657"/>
            <a:ext cx="3274919" cy="1979612"/>
          </a:xfrm>
        </p:spPr>
        <p:txBody>
          <a:bodyPr>
            <a:normAutofit/>
          </a:bodyPr>
          <a:lstStyle/>
          <a:p>
            <a:r>
              <a:rPr lang="cs-CZ" sz="2000" i="1" dirty="0" smtClean="0"/>
              <a:t>„Lídr v podpoře renovace budov veřejného sektoru s cílem snížení jejich energetické náročnosti...“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266" y="456156"/>
            <a:ext cx="7374001" cy="739515"/>
          </a:xfrm>
        </p:spPr>
        <p:txBody>
          <a:bodyPr/>
          <a:lstStyle/>
          <a:p>
            <a:r>
              <a:rPr lang="cs-CZ" dirty="0" smtClean="0"/>
              <a:t>Aktuální možnosti podpory... 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60266" y="1195671"/>
            <a:ext cx="7964474" cy="5177421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endParaRPr lang="cs-CZ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Operační program </a:t>
            </a:r>
            <a:r>
              <a:rPr lang="cs-CZ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Životní </a:t>
            </a:r>
            <a:r>
              <a:rPr lang="cs-CZ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prostředí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komplexní renovace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budov, včetně </a:t>
            </a: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instalace OZE (elektřina i teplo), s min. cílem </a:t>
            </a:r>
            <a:r>
              <a:rPr lang="cs-CZ" b="1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30% úspory </a:t>
            </a:r>
            <a:r>
              <a:rPr lang="cs-CZ" b="1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energie </a:t>
            </a:r>
            <a:endParaRPr lang="cs-CZ" kern="0" dirty="0">
              <a:solidFill>
                <a:srgbClr val="292929"/>
              </a:solidFill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c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elá ČR mimo </a:t>
            </a: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budov v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Praze</a:t>
            </a:r>
            <a:endParaRPr lang="cs-CZ" b="1" kern="0" dirty="0">
              <a:solidFill>
                <a:srgbClr val="292929"/>
              </a:solidFill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p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říjem žádostí </a:t>
            </a: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do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1. března 2024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p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odpora cca 50% (jednotková dotace) </a:t>
            </a:r>
            <a:endParaRPr lang="cs-CZ" kern="0" dirty="0">
              <a:solidFill>
                <a:srgbClr val="292929"/>
              </a:solidFill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alokace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5 mld. </a:t>
            </a:r>
            <a:endParaRPr lang="cs-CZ" kern="0" dirty="0">
              <a:solidFill>
                <a:srgbClr val="292929"/>
              </a:solidFill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kern="0" dirty="0" smtClean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kern="0" dirty="0" smtClean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1000" kern="0" dirty="0">
              <a:solidFill>
                <a:srgbClr val="000000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1200" kern="0" dirty="0" smtClean="0">
              <a:solidFill>
                <a:srgbClr val="000000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200" dirty="0" smtClean="0">
              <a:latin typeface="+mj-lt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5940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171" y="593657"/>
            <a:ext cx="3274919" cy="1979612"/>
          </a:xfrm>
        </p:spPr>
        <p:txBody>
          <a:bodyPr>
            <a:normAutofit/>
          </a:bodyPr>
          <a:lstStyle/>
          <a:p>
            <a:r>
              <a:rPr lang="cs-CZ" sz="2000" i="1" dirty="0" smtClean="0"/>
              <a:t>„Osobní konzultace  a individuální přístup zohledňující potřeby daného resortu...“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266" y="483866"/>
            <a:ext cx="7374001" cy="739515"/>
          </a:xfrm>
        </p:spPr>
        <p:txBody>
          <a:bodyPr/>
          <a:lstStyle/>
          <a:p>
            <a:r>
              <a:rPr lang="cs-CZ" dirty="0" smtClean="0"/>
              <a:t>Co podporujeme... </a:t>
            </a:r>
            <a:endParaRPr lang="cs-CZ" dirty="0"/>
          </a:p>
          <a:p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60266" y="1223381"/>
            <a:ext cx="7964474" cy="504393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b="1" dirty="0" smtClean="0"/>
              <a:t>Opatření k energetickým úsporám</a:t>
            </a:r>
            <a:endParaRPr lang="cs-CZ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komplexní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, či návazné stavební úpravy budov vedoucí ke zlepšení tepelně technických vlastností obvodových konstrukcí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budovy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endParaRPr lang="cs-CZ" sz="800" kern="0" dirty="0" smtClean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systémy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využívající odpadní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teplo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systémy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nuceného větrání s rekuperací odpadního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tepla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endParaRPr lang="cs-CZ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r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ekonstrukce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otopné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soustavy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statní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opatření vedoucí ke snížení energetické náročnosti budovy ve všech aspektech jejího provozu např.: </a:t>
            </a:r>
            <a:endParaRPr lang="cs-CZ" kern="0" dirty="0" smtClean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endParaRPr lang="cs-CZ" sz="800" kern="0" dirty="0" smtClean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</a:pPr>
            <a:r>
              <a:rPr lang="cs-CZ" i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zavedení energetického managementu, včetně řídícího softwaru a                 měřících a řídících prvků pro optimalizaci výroby a spotřeby energie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</a:pPr>
            <a:r>
              <a:rPr lang="cs-CZ" i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rekonstrukce </a:t>
            </a:r>
            <a:r>
              <a:rPr lang="cs-CZ" i="1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předávacích stanic </a:t>
            </a:r>
            <a:r>
              <a:rPr lang="cs-CZ" i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tepla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</a:pPr>
            <a:r>
              <a:rPr lang="cs-CZ" i="1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rekonstrukce teplovodních rozvodů</a:t>
            </a:r>
            <a:endParaRPr lang="en-US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007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171" y="593657"/>
            <a:ext cx="3274919" cy="197961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2000" i="1" dirty="0" smtClean="0"/>
              <a:t>„</a:t>
            </a:r>
            <a:r>
              <a:rPr lang="cs-CZ" sz="2000" i="1" dirty="0"/>
              <a:t>Možnost školení na elektronické systémy k podávání žádostí - ISKP, AIS...“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87975" y="376299"/>
            <a:ext cx="7374001" cy="739515"/>
          </a:xfrm>
        </p:spPr>
        <p:txBody>
          <a:bodyPr/>
          <a:lstStyle/>
          <a:p>
            <a:r>
              <a:rPr lang="cs-CZ" dirty="0" smtClean="0"/>
              <a:t>Co podporujeme... 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849430" y="1309778"/>
            <a:ext cx="7964474" cy="5043937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b="1" dirty="0" smtClean="0"/>
              <a:t>Zlepšení </a:t>
            </a:r>
            <a:r>
              <a:rPr lang="cs-CZ" b="1" dirty="0"/>
              <a:t>kvality vnitřního </a:t>
            </a:r>
            <a:r>
              <a:rPr lang="cs-CZ" b="1" dirty="0" smtClean="0"/>
              <a:t>prostředí budov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modernizace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vnitřního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osvětlení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opatření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k eliminaci negativních akustických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jevů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vnější </a:t>
            </a: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stínící 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prvky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kern="0" dirty="0" smtClean="0">
              <a:solidFill>
                <a:srgbClr val="1C1C1C"/>
              </a:solidFill>
              <a:latin typeface="+mj-lt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b="1" dirty="0"/>
              <a:t>Zvýšení adaptability </a:t>
            </a:r>
            <a:r>
              <a:rPr lang="cs-CZ" b="1" dirty="0" smtClean="0"/>
              <a:t>budov </a:t>
            </a:r>
            <a:r>
              <a:rPr lang="cs-CZ" b="1" dirty="0"/>
              <a:t>na změnu klimatu </a:t>
            </a:r>
            <a:endParaRPr lang="cs-CZ" b="1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b="1" dirty="0" smtClean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technologie pro akumulaci, úpravu a rozvod šedých a srážkových vod v budovách za účelem splachování, zálivky, praní a dalších relevantních užití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b="1" dirty="0" smtClean="0"/>
              <a:t>Výstavba </a:t>
            </a:r>
            <a:r>
              <a:rPr lang="cs-CZ" b="1" dirty="0"/>
              <a:t>a rekonstrukce obnovitelných zdrojů </a:t>
            </a:r>
            <a:r>
              <a:rPr lang="cs-CZ" b="1" dirty="0" smtClean="0"/>
              <a:t>energie v budovách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tepelné čerpadlo ,kotel na biomasu, zařízení pro kombinovanou výrobu elektřiny a tepla či chladu využívající OZE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fotovoltaika, fototermika </a:t>
            </a:r>
            <a:endParaRPr lang="en-US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512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1857" y="560451"/>
            <a:ext cx="3274919" cy="1979612"/>
          </a:xfrm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cs-CZ" sz="2000" i="1" dirty="0" smtClean="0"/>
              <a:t>„</a:t>
            </a:r>
            <a:r>
              <a:rPr lang="cs-CZ" sz="2000" i="1" dirty="0"/>
              <a:t>Odborná pomoc při zpracování vstupní Energetické studie...“ 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266" y="391062"/>
            <a:ext cx="7374001" cy="739515"/>
          </a:xfrm>
        </p:spPr>
        <p:txBody>
          <a:bodyPr/>
          <a:lstStyle/>
          <a:p>
            <a:r>
              <a:rPr lang="cs-CZ" dirty="0" smtClean="0"/>
              <a:t>Co chystáme... 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60266" y="1130577"/>
            <a:ext cx="7964474" cy="5187096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Modernizační fond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komplexní renovace budov s možností</a:t>
            </a:r>
            <a:r>
              <a:rPr lang="cs-CZ" i="1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včetně instalace OZE (elektřina i teplo), s min. cílem </a:t>
            </a:r>
            <a:r>
              <a:rPr lang="cs-CZ" b="1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30% úspory energie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pro </a:t>
            </a: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budovy v 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Praze</a:t>
            </a:r>
            <a:endParaRPr lang="cs-CZ" kern="0" dirty="0">
              <a:solidFill>
                <a:srgbClr val="292929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příjem žádostí od června 2023 do června 2024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alokace 2 mld.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1000" kern="0" dirty="0">
              <a:solidFill>
                <a:srgbClr val="000000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Modernizační </a:t>
            </a:r>
            <a:r>
              <a:rPr lang="cs-CZ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fond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komplexní renovace </a:t>
            </a:r>
            <a:r>
              <a:rPr lang="cs-CZ" b="1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památkově chráněných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a</a:t>
            </a:r>
            <a:r>
              <a:rPr lang="cs-CZ" b="1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 architektonicky cenných budov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s </a:t>
            </a: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možností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podpory</a:t>
            </a:r>
            <a:r>
              <a:rPr lang="cs-CZ" i="1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včetně </a:t>
            </a: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instalace OZE (elektřina i teplo), s min. cílem </a:t>
            </a:r>
            <a:r>
              <a:rPr lang="cs-CZ" b="1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1</a:t>
            </a:r>
            <a:r>
              <a:rPr lang="cs-CZ" b="1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0</a:t>
            </a:r>
            <a:r>
              <a:rPr lang="cs-CZ" b="1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% úspory </a:t>
            </a:r>
            <a:r>
              <a:rPr lang="cs-CZ" b="1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energie </a:t>
            </a:r>
            <a:endParaRPr lang="cs-CZ" kern="0" dirty="0">
              <a:solidFill>
                <a:srgbClr val="292929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celá ČR</a:t>
            </a:r>
            <a:endParaRPr lang="cs-CZ" kern="0" dirty="0">
              <a:solidFill>
                <a:srgbClr val="292929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příjem žádostí od června 2023 do června 2024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alokace 2</a:t>
            </a:r>
            <a:r>
              <a:rPr lang="cs-CZ" kern="0" dirty="0" smtClean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 mld. </a:t>
            </a:r>
            <a:endParaRPr lang="cs-CZ" kern="0" dirty="0">
              <a:solidFill>
                <a:srgbClr val="292929"/>
              </a:solidFill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84093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5735" y="497720"/>
            <a:ext cx="3274919" cy="1979612"/>
          </a:xfrm>
        </p:spPr>
        <p:txBody>
          <a:bodyPr>
            <a:normAutofit/>
          </a:bodyPr>
          <a:lstStyle/>
          <a:p>
            <a:r>
              <a:rPr lang="cs-CZ" sz="2000" i="1" dirty="0" smtClean="0"/>
              <a:t>„</a:t>
            </a:r>
            <a:r>
              <a:rPr lang="cs-CZ" sz="2000" i="1" dirty="0"/>
              <a:t>Dlouhodobá zkušenost projektového teamu s komunikací s veřejným sektorem...“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266" y="391062"/>
            <a:ext cx="7374001" cy="739515"/>
          </a:xfrm>
        </p:spPr>
        <p:txBody>
          <a:bodyPr/>
          <a:lstStyle/>
          <a:p>
            <a:r>
              <a:rPr lang="cs-CZ" dirty="0" smtClean="0"/>
              <a:t>Co chystáme... 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60266" y="1130577"/>
            <a:ext cx="7964474" cy="5187096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Modernizační fond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v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ýstavba budov v pasivním energetickém standardu a budov energeticky plusových 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ea typeface="Roboto" panose="02000000000000000000" pitchFamily="2" charset="0"/>
                <a:cs typeface="Roboto" panose="02000000000000000000" pitchFamily="2" charset="0"/>
              </a:rPr>
              <a:t>celá ČR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budovy pro výchovu a vzdělávání dětí a 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mladistvých (primárně ZŠ a MŠ) – červenec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ostatní typy objektů – listopad  </a:t>
            </a:r>
            <a:endParaRPr lang="cs-CZ" kern="0" dirty="0">
              <a:solidFill>
                <a:srgbClr val="292929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alokace 4 mld. </a:t>
            </a:r>
            <a:endParaRPr lang="cs-CZ" kern="0" dirty="0">
              <a:solidFill>
                <a:srgbClr val="292929"/>
              </a:solidFill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81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FF268EA-AAB8-6037-561E-1B112971ABB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44496" y="3956847"/>
            <a:ext cx="6666258" cy="1289070"/>
          </a:xfrm>
        </p:spPr>
        <p:txBody>
          <a:bodyPr>
            <a:normAutofit/>
          </a:bodyPr>
          <a:lstStyle/>
          <a:p>
            <a:pPr algn="ctr"/>
            <a:r>
              <a:rPr lang="cs-CZ" sz="3600" dirty="0" smtClean="0"/>
              <a:t>Energetické úspory ve  veřejné infrastruktuře 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DD1C41EA-6783-F330-B0EF-F3C7B9F3E4A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4496" y="739162"/>
            <a:ext cx="2551216" cy="701710"/>
          </a:xfrm>
          <a:prstGeom prst="rect">
            <a:avLst/>
          </a:prstGeom>
        </p:spPr>
      </p:pic>
      <p:pic>
        <p:nvPicPr>
          <p:cNvPr id="8" name="Zástupný symbol pro obrázek 7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6184" r="26184"/>
          <a:stretch>
            <a:fillRect/>
          </a:stretch>
        </p:blipFill>
        <p:spPr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97171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4171" y="593657"/>
            <a:ext cx="3274919" cy="1979612"/>
          </a:xfrm>
        </p:spPr>
        <p:txBody>
          <a:bodyPr>
            <a:normAutofit/>
          </a:bodyPr>
          <a:lstStyle/>
          <a:p>
            <a:r>
              <a:rPr lang="cs-CZ" sz="2000" i="1" dirty="0" smtClean="0"/>
              <a:t>„Osobní konzultace  a individuální přístup zohledňující potřeby žadatele...“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266" y="483866"/>
            <a:ext cx="7374001" cy="739515"/>
          </a:xfrm>
        </p:spPr>
        <p:txBody>
          <a:bodyPr/>
          <a:lstStyle/>
          <a:p>
            <a:r>
              <a:rPr lang="cs-CZ" dirty="0" smtClean="0"/>
              <a:t>Co podporujeme... </a:t>
            </a:r>
            <a:endParaRPr lang="cs-CZ" dirty="0"/>
          </a:p>
          <a:p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60266" y="1571933"/>
            <a:ext cx="7964474" cy="3273205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b="1" dirty="0" smtClean="0"/>
              <a:t>Opatření k energetickým úsporám na infrastruktuře</a:t>
            </a:r>
            <a:endParaRPr lang="cs-CZ" b="1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Snížení energetické náročnosti/zvýšení energetické účinnosti gastro provozů (např. školských, sociálních, či zdravotnických zařízení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) </a:t>
            </a:r>
            <a:endParaRPr lang="cs-CZ" kern="0" dirty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endParaRPr lang="cs-CZ" sz="800" kern="0" dirty="0" smtClean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Snížení energetické náročnosti/zvýšení energetické účinnosti provozu prádelen (např. sociálních, či zdravotnických zařízení</a:t>
            </a:r>
            <a:r>
              <a:rPr lang="cs-CZ" kern="0" dirty="0" smtClean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).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800" kern="0" dirty="0" smtClean="0">
              <a:solidFill>
                <a:srgbClr val="1C1C1C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 typeface="Wingdings" panose="05000000000000000000" pitchFamily="2" charset="2"/>
              <a:buChar char="ü"/>
            </a:pPr>
            <a:r>
              <a:rPr lang="cs-CZ" kern="0" dirty="0">
                <a:solidFill>
                  <a:srgbClr val="1C1C1C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Snížení energetické náročnosti/zvýšení energetické účinnosti u dalších technologických zařízení ve veřejných budovách a infrastruktuře. </a:t>
            </a:r>
          </a:p>
        </p:txBody>
      </p:sp>
    </p:spTree>
    <p:extLst>
      <p:ext uri="{BB962C8B-B14F-4D97-AF65-F5344CB8AC3E}">
        <p14:creationId xmlns:p14="http://schemas.microsoft.com/office/powerpoint/2010/main" val="206993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9E02396-D314-8362-77C5-37788A1DFAD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4874" y="593657"/>
            <a:ext cx="3274919" cy="1979612"/>
          </a:xfrm>
        </p:spPr>
        <p:txBody>
          <a:bodyPr>
            <a:normAutofit/>
          </a:bodyPr>
          <a:lstStyle/>
          <a:p>
            <a:r>
              <a:rPr lang="cs-CZ" sz="2000" i="1" dirty="0" smtClean="0"/>
              <a:t>„Lídr v podpoře renovace budov a infrastruktury veřejného sektoru s cílem snížení jejich energetické náročnosti...“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B91676B-A6F6-14F5-FF21-E1299EFBEC0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960266" y="456156"/>
            <a:ext cx="7374001" cy="739515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V květnu jsme ukončili úspěšné výzvy... </a:t>
            </a:r>
            <a:endParaRPr lang="en-US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E04BCCEE-75FE-49B1-B080-57149CB7420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960266" y="1195671"/>
            <a:ext cx="7964474" cy="5177421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r>
              <a:rPr lang="cs-CZ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Operační </a:t>
            </a:r>
            <a:r>
              <a:rPr lang="cs-CZ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program </a:t>
            </a:r>
            <a:r>
              <a:rPr lang="cs-CZ" sz="2800" b="1" dirty="0" smtClean="0">
                <a:latin typeface="Segoe UI" panose="020B0502040204020203" pitchFamily="34" charset="0"/>
                <a:cs typeface="Segoe UI" panose="020B0502040204020203" pitchFamily="34" charset="0"/>
              </a:rPr>
              <a:t>Životní </a:t>
            </a:r>
            <a:r>
              <a:rPr lang="cs-CZ" sz="2800" b="1" dirty="0">
                <a:latin typeface="Segoe UI" panose="020B0502040204020203" pitchFamily="34" charset="0"/>
                <a:cs typeface="Segoe UI" panose="020B0502040204020203" pitchFamily="34" charset="0"/>
              </a:rPr>
              <a:t>prostředí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endParaRPr lang="cs-CZ" kern="0" dirty="0" smtClean="0">
              <a:solidFill>
                <a:srgbClr val="292929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celá ČR mimo Prahu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říjem žádostí do 31.5. 2023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odpora 50%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a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lokace 1 mld.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odané žádosti</a:t>
            </a: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cs-CZ" b="1" kern="0" dirty="0" smtClean="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181 projektů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p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ožadované prostředky</a:t>
            </a: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cs-CZ" b="1" kern="0" dirty="0" smtClean="0"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1,4 mld.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FontTx/>
              <a:buChar char="-"/>
            </a:pPr>
            <a:r>
              <a:rPr lang="cs-CZ" kern="0" dirty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d</a:t>
            </a:r>
            <a:r>
              <a:rPr lang="cs-CZ" kern="0" dirty="0" smtClean="0">
                <a:solidFill>
                  <a:srgbClr val="292929"/>
                </a:solidFill>
                <a:latin typeface="+mj-lt"/>
                <a:ea typeface="Roboto" panose="02000000000000000000" pitchFamily="2" charset="0"/>
                <a:cs typeface="Roboto" panose="02000000000000000000" pitchFamily="2" charset="0"/>
              </a:rPr>
              <a:t>o konce léta výsledky hodnocení....</a:t>
            </a:r>
            <a:endParaRPr lang="cs-CZ" sz="1000" kern="0" dirty="0">
              <a:solidFill>
                <a:srgbClr val="000000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None/>
            </a:pPr>
            <a:endParaRPr lang="cs-CZ" sz="1200" kern="0" dirty="0" smtClean="0">
              <a:solidFill>
                <a:srgbClr val="000000"/>
              </a:solidFill>
              <a:latin typeface="+mj-lt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cs-CZ" sz="1200" dirty="0" smtClean="0">
              <a:latin typeface="+mj-lt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4841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Vlastní 4">
      <a:dk1>
        <a:srgbClr val="024F2F"/>
      </a:dk1>
      <a:lt1>
        <a:srgbClr val="FFFFFF"/>
      </a:lt1>
      <a:dk2>
        <a:srgbClr val="024F2F"/>
      </a:dk2>
      <a:lt2>
        <a:srgbClr val="73767D"/>
      </a:lt2>
      <a:accent1>
        <a:srgbClr val="024F2F"/>
      </a:accent1>
      <a:accent2>
        <a:srgbClr val="A9D15B"/>
      </a:accent2>
      <a:accent3>
        <a:srgbClr val="2DA343"/>
      </a:accent3>
      <a:accent4>
        <a:srgbClr val="73767D"/>
      </a:accent4>
      <a:accent5>
        <a:srgbClr val="024F2F"/>
      </a:accent5>
      <a:accent6>
        <a:srgbClr val="70AD47"/>
      </a:accent6>
      <a:hlink>
        <a:srgbClr val="0563C1"/>
      </a:hlink>
      <a:folHlink>
        <a:srgbClr val="954F72"/>
      </a:folHlink>
    </a:clrScheme>
    <a:fontScheme name="Fond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3600" dirty="0" err="1"/>
        </a:defPPr>
      </a:lstStyle>
    </a:txDef>
  </a:objectDefaults>
  <a:extraClrSchemeLst/>
  <a:extLst>
    <a:ext uri="{05A4C25C-085E-4340-85A3-A5531E510DB2}">
      <thm15:themeFamily xmlns:thm15="http://schemas.microsoft.com/office/thememl/2012/main" name="SFŽP ČR_prezentace_16-9" id="{2BA6B87A-BDE8-45C3-AD6D-7584D16F57D4}" vid="{936D27BA-F5F7-4FAB-9A8D-5DE3505398D5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SFŽP ČR_prezentace_16-9</Template>
  <TotalTime>1029</TotalTime>
  <Words>902</Words>
  <Application>Microsoft Office PowerPoint</Application>
  <PresentationFormat>Širokoúhlá obrazovka</PresentationFormat>
  <Paragraphs>141</Paragraphs>
  <Slides>14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21" baseType="lpstr">
      <vt:lpstr>Arial</vt:lpstr>
      <vt:lpstr>Calibri</vt:lpstr>
      <vt:lpstr>Open Sans</vt:lpstr>
      <vt:lpstr>Roboto</vt:lpstr>
      <vt:lpstr>Segoe UI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SFZP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Früblingová Lucie</dc:creator>
  <cp:lastModifiedBy>Polak Bohdan</cp:lastModifiedBy>
  <cp:revision>110</cp:revision>
  <dcterms:created xsi:type="dcterms:W3CDTF">2023-02-08T10:27:34Z</dcterms:created>
  <dcterms:modified xsi:type="dcterms:W3CDTF">2023-06-27T09:37:05Z</dcterms:modified>
</cp:coreProperties>
</file>