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8" r:id="rId2"/>
  </p:sldMasterIdLst>
  <p:notesMasterIdLst>
    <p:notesMasterId r:id="rId94"/>
  </p:notesMasterIdLst>
  <p:sldIdLst>
    <p:sldId id="359" r:id="rId3"/>
    <p:sldId id="276" r:id="rId4"/>
    <p:sldId id="346" r:id="rId5"/>
    <p:sldId id="257" r:id="rId6"/>
    <p:sldId id="270" r:id="rId7"/>
    <p:sldId id="275" r:id="rId8"/>
    <p:sldId id="271" r:id="rId9"/>
    <p:sldId id="272" r:id="rId10"/>
    <p:sldId id="273" r:id="rId11"/>
    <p:sldId id="274" r:id="rId12"/>
    <p:sldId id="258" r:id="rId13"/>
    <p:sldId id="269" r:id="rId14"/>
    <p:sldId id="277" r:id="rId15"/>
    <p:sldId id="302" r:id="rId16"/>
    <p:sldId id="303" r:id="rId17"/>
    <p:sldId id="278" r:id="rId18"/>
    <p:sldId id="259" r:id="rId19"/>
    <p:sldId id="279" r:id="rId20"/>
    <p:sldId id="311" r:id="rId21"/>
    <p:sldId id="312" r:id="rId22"/>
    <p:sldId id="360" r:id="rId23"/>
    <p:sldId id="260" r:id="rId24"/>
    <p:sldId id="301" r:id="rId25"/>
    <p:sldId id="335" r:id="rId26"/>
    <p:sldId id="290" r:id="rId27"/>
    <p:sldId id="291" r:id="rId28"/>
    <p:sldId id="336" r:id="rId29"/>
    <p:sldId id="292" r:id="rId30"/>
    <p:sldId id="293" r:id="rId31"/>
    <p:sldId id="337" r:id="rId32"/>
    <p:sldId id="294" r:id="rId33"/>
    <p:sldId id="295" r:id="rId34"/>
    <p:sldId id="296" r:id="rId35"/>
    <p:sldId id="297" r:id="rId36"/>
    <p:sldId id="298" r:id="rId37"/>
    <p:sldId id="299" r:id="rId38"/>
    <p:sldId id="304" r:id="rId39"/>
    <p:sldId id="300" r:id="rId40"/>
    <p:sldId id="261" r:id="rId41"/>
    <p:sldId id="338" r:id="rId42"/>
    <p:sldId id="266" r:id="rId43"/>
    <p:sldId id="280" r:id="rId44"/>
    <p:sldId id="281" r:id="rId45"/>
    <p:sldId id="282" r:id="rId46"/>
    <p:sldId id="283" r:id="rId47"/>
    <p:sldId id="262" r:id="rId48"/>
    <p:sldId id="285" r:id="rId49"/>
    <p:sldId id="305" r:id="rId50"/>
    <p:sldId id="339" r:id="rId51"/>
    <p:sldId id="340" r:id="rId52"/>
    <p:sldId id="286" r:id="rId53"/>
    <p:sldId id="287" r:id="rId54"/>
    <p:sldId id="288" r:id="rId55"/>
    <p:sldId id="289" r:id="rId56"/>
    <p:sldId id="306" r:id="rId57"/>
    <p:sldId id="284" r:id="rId58"/>
    <p:sldId id="310" r:id="rId59"/>
    <p:sldId id="307" r:id="rId60"/>
    <p:sldId id="308" r:id="rId61"/>
    <p:sldId id="309" r:id="rId62"/>
    <p:sldId id="341" r:id="rId63"/>
    <p:sldId id="313" r:id="rId64"/>
    <p:sldId id="267" r:id="rId65"/>
    <p:sldId id="314" r:id="rId66"/>
    <p:sldId id="315" r:id="rId67"/>
    <p:sldId id="316" r:id="rId68"/>
    <p:sldId id="317" r:id="rId69"/>
    <p:sldId id="318" r:id="rId70"/>
    <p:sldId id="319" r:id="rId71"/>
    <p:sldId id="263" r:id="rId72"/>
    <p:sldId id="320" r:id="rId73"/>
    <p:sldId id="321" r:id="rId74"/>
    <p:sldId id="322" r:id="rId75"/>
    <p:sldId id="264" r:id="rId76"/>
    <p:sldId id="323" r:id="rId77"/>
    <p:sldId id="324" r:id="rId78"/>
    <p:sldId id="268" r:id="rId79"/>
    <p:sldId id="325" r:id="rId80"/>
    <p:sldId id="326" r:id="rId81"/>
    <p:sldId id="328" r:id="rId82"/>
    <p:sldId id="327" r:id="rId83"/>
    <p:sldId id="329" r:id="rId84"/>
    <p:sldId id="330" r:id="rId85"/>
    <p:sldId id="331" r:id="rId86"/>
    <p:sldId id="332" r:id="rId87"/>
    <p:sldId id="333" r:id="rId88"/>
    <p:sldId id="334" r:id="rId89"/>
    <p:sldId id="342" r:id="rId90"/>
    <p:sldId id="345" r:id="rId91"/>
    <p:sldId id="343" r:id="rId92"/>
    <p:sldId id="344" r:id="rId93"/>
  </p:sldIdLst>
  <p:sldSz cx="12192000" cy="6858000"/>
  <p:notesSz cx="6858000" cy="9144000"/>
  <p:defaultTextStyle>
    <a:defPPr>
      <a:defRPr lang="cs-CZ"/>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521415D9-36F7-43E2-AB2F-B90AF26B5E84}">
      <p14:sectionLst xmlns:p14="http://schemas.microsoft.com/office/powerpoint/2010/main">
        <p14:section name="Výchozí oddíl" id="{EB9650A6-1262-4123-B267-528B4446426A}">
          <p14:sldIdLst>
            <p14:sldId id="359"/>
            <p14:sldId id="276"/>
            <p14:sldId id="346"/>
          </p14:sldIdLst>
        </p14:section>
        <p14:section name="  Základní pojmy zadávání  zakázek" id="{00026CB7-FD8B-4A48-A49B-6A10188A3CCF}">
          <p14:sldIdLst>
            <p14:sldId id="257"/>
            <p14:sldId id="270"/>
            <p14:sldId id="275"/>
            <p14:sldId id="271"/>
            <p14:sldId id="272"/>
            <p14:sldId id="273"/>
            <p14:sldId id="274"/>
            <p14:sldId id="258"/>
          </p14:sldIdLst>
        </p14:section>
        <p14:section name="Povinnosti příjemce vyplývající z rozhodnutí či smlouvy o poskytnutí dotace" id="{23F48B63-A063-4161-B0FA-948C0FD40F5C}">
          <p14:sldIdLst>
            <p14:sldId id="269"/>
            <p14:sldId id="277"/>
            <p14:sldId id="302"/>
            <p14:sldId id="303"/>
            <p14:sldId id="278"/>
          </p14:sldIdLst>
        </p14:section>
        <p14:section name="Metodický pokyn MMR pro zadávání zakázek a pravidla pro zadávání zakázek operačních programů (zejména Operační program Zaměstnanost, Integrované regionální operační program)" id="{EBB9B110-D8AF-49E9-A0D8-FF951F4DC2AD}">
          <p14:sldIdLst>
            <p14:sldId id="259"/>
            <p14:sldId id="279"/>
            <p14:sldId id="311"/>
            <p14:sldId id="312"/>
            <p14:sldId id="360"/>
          </p14:sldIdLst>
        </p14:section>
        <p14:section name="Postupy při zadávání zakázek malého rozsahu a nejčastější chyby příjemců" id="{4B4F70B1-1708-4EA9-BE1D-51210C296E88}">
          <p14:sldIdLst>
            <p14:sldId id="260"/>
            <p14:sldId id="301"/>
            <p14:sldId id="335"/>
            <p14:sldId id="290"/>
            <p14:sldId id="291"/>
            <p14:sldId id="336"/>
            <p14:sldId id="292"/>
            <p14:sldId id="293"/>
            <p14:sldId id="337"/>
            <p14:sldId id="294"/>
            <p14:sldId id="295"/>
            <p14:sldId id="296"/>
            <p14:sldId id="297"/>
            <p14:sldId id="298"/>
            <p14:sldId id="299"/>
            <p14:sldId id="304"/>
            <p14:sldId id="300"/>
          </p14:sldIdLst>
        </p14:section>
        <p14:section name="Zásady zadávání veřejných zakázek malého rozsahu a jejich promítnutí do modelových situací (kolize vnitřní pravidel příjemce pro zadávání zakázek malého rozsahu a pravidel pro zadávání zakázek v rámci operačních programů)" id="{67C9CF2A-0C25-4EEB-B158-680C1C7E4B30}">
          <p14:sldIdLst>
            <p14:sldId id="261"/>
            <p14:sldId id="338"/>
            <p14:sldId id="266"/>
            <p14:sldId id="280"/>
            <p14:sldId id="281"/>
            <p14:sldId id="282"/>
          </p14:sldIdLst>
        </p14:section>
        <p14:section name=" Stanovení předpokládané hodnoty" id="{EE7E8516-C323-4EA6-B0AF-C2E8AE3FAC46}">
          <p14:sldIdLst>
            <p14:sldId id="283"/>
            <p14:sldId id="262"/>
            <p14:sldId id="285"/>
            <p14:sldId id="305"/>
            <p14:sldId id="339"/>
            <p14:sldId id="340"/>
            <p14:sldId id="286"/>
            <p14:sldId id="287"/>
            <p14:sldId id="288"/>
            <p14:sldId id="289"/>
            <p14:sldId id="306"/>
          </p14:sldIdLst>
        </p14:section>
        <p14:section name=" Jediná veřejná zakázka nebo více dílčích veřejných zakázek na „podobné“ plnění: judikovaná pravidla pro určení rozsahu jediné zakázky, sčítání zakázek, dělení zakázek a jejich zadávání po částech" id="{B1CF7436-807B-4BCF-9CDA-275603B6D6E3}">
          <p14:sldIdLst>
            <p14:sldId id="284"/>
            <p14:sldId id="310"/>
            <p14:sldId id="307"/>
            <p14:sldId id="308"/>
            <p14:sldId id="309"/>
            <p14:sldId id="341"/>
            <p14:sldId id="313"/>
          </p14:sldIdLst>
        </p14:section>
        <p14:section name="Konstrukce a obsah pravidel pro zadávání veřejných zakázek malého rozsahu v jednotlivých případech, požadavky na otevřenost výběru dodavatele, na kvalifikaci dodavatelů a na pravidla pro hodnocení nabídek" id="{4362EE59-B432-4E85-8CF9-27DCEB6B0711}">
          <p14:sldIdLst>
            <p14:sldId id="267"/>
            <p14:sldId id="314"/>
            <p14:sldId id="315"/>
            <p14:sldId id="316"/>
            <p14:sldId id="317"/>
            <p14:sldId id="318"/>
            <p14:sldId id="319"/>
          </p14:sldIdLst>
        </p14:section>
        <p14:section name="Způsob komunikace při zadávání veřejných zakázek malého rozsahu, problémy elektronické komunikace před zadáváním, při zadávání a po skončení zadávání" id="{9EFDE0F0-308C-437E-83A3-540FDA918FB7}">
          <p14:sldIdLst>
            <p14:sldId id="263"/>
            <p14:sldId id="320"/>
            <p14:sldId id="321"/>
            <p14:sldId id="322"/>
          </p14:sldIdLst>
        </p14:section>
        <p14:section name="Doplňování, objasňování a dodatečná „optimalizace“ nabídek v případě veřejných zakázek malého rozsahu" id="{CC6C7408-2F98-4CBA-86CC-050BEE05971B}">
          <p14:sldIdLst>
            <p14:sldId id="264"/>
            <p14:sldId id="323"/>
            <p14:sldId id="324"/>
          </p14:sldIdLst>
        </p14:section>
        <p14:section name="Smlouvy na veřejné zakázky malého rozsahu, pravidla a doporučení" id="{7FF86A44-C7A2-43B3-8672-D1070EDAB29A}">
          <p14:sldIdLst>
            <p14:sldId id="268"/>
            <p14:sldId id="325"/>
            <p14:sldId id="326"/>
            <p14:sldId id="328"/>
            <p14:sldId id="327"/>
            <p14:sldId id="329"/>
          </p14:sldIdLst>
        </p14:section>
        <p14:section name="Změny závazků ze smluv na veřejné zakázky malého rozsahu, limity změn závazků vyhrazených předem, limity změn závazků po dobu účinnosti smlouvy, nutné a vhodné změny smluv po dobu jejich účinnosti, podstatné a nepodstatné změny smluv na veřejné zakázky ma" id="{61F094A4-DCA6-4F30-A8D3-776B99960F50}">
          <p14:sldIdLst>
            <p14:sldId id="330"/>
            <p14:sldId id="331"/>
            <p14:sldId id="332"/>
            <p14:sldId id="333"/>
            <p14:sldId id="334"/>
          </p14:sldIdLst>
        </p14:section>
        <p14:section name="Kolize" id="{2535CBAA-B58C-4605-B7CC-E45DCFEC1CC5}">
          <p14:sldIdLst>
            <p14:sldId id="342"/>
            <p14:sldId id="345"/>
            <p14:sldId id="343"/>
            <p14:sldId id="34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0662" autoAdjust="0"/>
    <p:restoredTop sz="94660"/>
  </p:normalViewPr>
  <p:slideViewPr>
    <p:cSldViewPr snapToGrid="0">
      <p:cViewPr varScale="1">
        <p:scale>
          <a:sx n="58" d="100"/>
          <a:sy n="58" d="100"/>
        </p:scale>
        <p:origin x="90" y="2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presProps" Target="presProps.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018A79-A99A-4CAE-941D-9D011BA56BEB}" type="datetimeFigureOut">
              <a:rPr lang="cs-CZ" smtClean="0"/>
              <a:t>02.06.2021</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18A3D5-319B-42F7-BEDA-A59779362C3E}" type="slidenum">
              <a:rPr lang="cs-CZ" smtClean="0"/>
              <a:t>‹#›</a:t>
            </a:fld>
            <a:endParaRPr lang="cs-CZ"/>
          </a:p>
        </p:txBody>
      </p:sp>
    </p:spTree>
    <p:extLst>
      <p:ext uri="{BB962C8B-B14F-4D97-AF65-F5344CB8AC3E}">
        <p14:creationId xmlns:p14="http://schemas.microsoft.com/office/powerpoint/2010/main" val="1690767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Zástupný symbol pro obrázek snímku 1">
            <a:extLst>
              <a:ext uri="{FF2B5EF4-FFF2-40B4-BE49-F238E27FC236}">
                <a16:creationId xmlns:a16="http://schemas.microsoft.com/office/drawing/2014/main" id="{0C635D55-011C-4E33-8130-28EC9533FC0B}"/>
              </a:ext>
            </a:extLst>
          </p:cNvPr>
          <p:cNvSpPr>
            <a:spLocks noGrp="1" noRot="1" noChangeAspect="1" noChangeArrowheads="1" noTextEdit="1"/>
          </p:cNvSpPr>
          <p:nvPr>
            <p:ph type="sldImg"/>
          </p:nvPr>
        </p:nvSpPr>
        <p:spPr>
          <a:ln/>
        </p:spPr>
      </p:sp>
      <p:sp>
        <p:nvSpPr>
          <p:cNvPr id="7171" name="Zástupný symbol pro poznámky 2">
            <a:extLst>
              <a:ext uri="{FF2B5EF4-FFF2-40B4-BE49-F238E27FC236}">
                <a16:creationId xmlns:a16="http://schemas.microsoft.com/office/drawing/2014/main" id="{7D500992-5C4D-4EA6-94DB-28187F9E263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ltLang="en-US"/>
          </a:p>
        </p:txBody>
      </p:sp>
      <p:sp>
        <p:nvSpPr>
          <p:cNvPr id="7172" name="Zástupný symbol pro číslo snímku 3">
            <a:extLst>
              <a:ext uri="{FF2B5EF4-FFF2-40B4-BE49-F238E27FC236}">
                <a16:creationId xmlns:a16="http://schemas.microsoft.com/office/drawing/2014/main" id="{4C8BAA6C-030E-4A1A-BC31-6BCD5080B471}"/>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755FA0A-8BEA-426A-A737-25942A3C6299}" type="slidenum">
              <a:rPr kumimoji="0" lang="cs-CZ"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cs-CZ"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Úvodní snímek">
    <p:spTree>
      <p:nvGrpSpPr>
        <p:cNvPr id="1" name=""/>
        <p:cNvGrpSpPr/>
        <p:nvPr/>
      </p:nvGrpSpPr>
      <p:grpSpPr>
        <a:xfrm>
          <a:off x="0" y="0"/>
          <a:ext cx="0" cy="0"/>
          <a:chOff x="0" y="0"/>
          <a:chExt cx="0" cy="0"/>
        </a:xfrm>
      </p:grpSpPr>
      <p:pic>
        <p:nvPicPr>
          <p:cNvPr id="3" name="Picture 6" descr="C:\Users\Jiří Bábek\Desktop\PR\Everesta - metamorfóza\everesta logo.jpg">
            <a:extLst>
              <a:ext uri="{FF2B5EF4-FFF2-40B4-BE49-F238E27FC236}">
                <a16:creationId xmlns:a16="http://schemas.microsoft.com/office/drawing/2014/main" id="{D848B8E3-5353-4255-B9BC-4F358ED74A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6301" y="6165850"/>
            <a:ext cx="3071284"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ál 5">
            <a:extLst>
              <a:ext uri="{FF2B5EF4-FFF2-40B4-BE49-F238E27FC236}">
                <a16:creationId xmlns:a16="http://schemas.microsoft.com/office/drawing/2014/main" id="{4A1A5DA7-E0A2-46E7-B055-CEACB252146A}"/>
              </a:ext>
            </a:extLst>
          </p:cNvPr>
          <p:cNvSpPr/>
          <p:nvPr/>
        </p:nvSpPr>
        <p:spPr bwMode="auto">
          <a:xfrm flipH="1">
            <a:off x="9457267" y="4508500"/>
            <a:ext cx="575733" cy="433388"/>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sz="1800"/>
          </a:p>
        </p:txBody>
      </p:sp>
      <p:sp>
        <p:nvSpPr>
          <p:cNvPr id="5" name="Ovál 5">
            <a:extLst>
              <a:ext uri="{FF2B5EF4-FFF2-40B4-BE49-F238E27FC236}">
                <a16:creationId xmlns:a16="http://schemas.microsoft.com/office/drawing/2014/main" id="{2F2C942A-B081-4B48-96C4-6EAC873577CF}"/>
              </a:ext>
            </a:extLst>
          </p:cNvPr>
          <p:cNvSpPr/>
          <p:nvPr/>
        </p:nvSpPr>
        <p:spPr bwMode="auto">
          <a:xfrm flipH="1">
            <a:off x="-1680633" y="4292600"/>
            <a:ext cx="4415367" cy="3168650"/>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sz="1800"/>
          </a:p>
        </p:txBody>
      </p:sp>
      <p:sp>
        <p:nvSpPr>
          <p:cNvPr id="6" name="Ovál 5">
            <a:extLst>
              <a:ext uri="{FF2B5EF4-FFF2-40B4-BE49-F238E27FC236}">
                <a16:creationId xmlns:a16="http://schemas.microsoft.com/office/drawing/2014/main" id="{1EC6F4D5-9225-498A-9E45-9EEF46F8630E}"/>
              </a:ext>
            </a:extLst>
          </p:cNvPr>
          <p:cNvSpPr/>
          <p:nvPr/>
        </p:nvSpPr>
        <p:spPr bwMode="auto">
          <a:xfrm flipH="1">
            <a:off x="5039785" y="5373688"/>
            <a:ext cx="766233" cy="576262"/>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sz="1800"/>
          </a:p>
        </p:txBody>
      </p:sp>
      <p:sp>
        <p:nvSpPr>
          <p:cNvPr id="7" name="Ovál 5">
            <a:extLst>
              <a:ext uri="{FF2B5EF4-FFF2-40B4-BE49-F238E27FC236}">
                <a16:creationId xmlns:a16="http://schemas.microsoft.com/office/drawing/2014/main" id="{9D0B88A4-CA15-4E70-BF92-EF2688732D90}"/>
              </a:ext>
            </a:extLst>
          </p:cNvPr>
          <p:cNvSpPr/>
          <p:nvPr/>
        </p:nvSpPr>
        <p:spPr bwMode="auto">
          <a:xfrm flipH="1">
            <a:off x="6769100" y="4437064"/>
            <a:ext cx="1246717" cy="935037"/>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sz="1800"/>
          </a:p>
        </p:txBody>
      </p:sp>
      <p:sp>
        <p:nvSpPr>
          <p:cNvPr id="8" name="Ovál 5">
            <a:extLst>
              <a:ext uri="{FF2B5EF4-FFF2-40B4-BE49-F238E27FC236}">
                <a16:creationId xmlns:a16="http://schemas.microsoft.com/office/drawing/2014/main" id="{EFB7BF03-0DFF-44CA-8760-8110F2D0E728}"/>
              </a:ext>
            </a:extLst>
          </p:cNvPr>
          <p:cNvSpPr/>
          <p:nvPr/>
        </p:nvSpPr>
        <p:spPr bwMode="auto">
          <a:xfrm flipH="1">
            <a:off x="7825318" y="3068638"/>
            <a:ext cx="575733" cy="431800"/>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sz="1800"/>
          </a:p>
        </p:txBody>
      </p:sp>
      <p:sp>
        <p:nvSpPr>
          <p:cNvPr id="9" name="Ovál 5">
            <a:extLst>
              <a:ext uri="{FF2B5EF4-FFF2-40B4-BE49-F238E27FC236}">
                <a16:creationId xmlns:a16="http://schemas.microsoft.com/office/drawing/2014/main" id="{463836F4-CBFA-470A-A469-58F9AE63D094}"/>
              </a:ext>
            </a:extLst>
          </p:cNvPr>
          <p:cNvSpPr/>
          <p:nvPr/>
        </p:nvSpPr>
        <p:spPr bwMode="auto">
          <a:xfrm flipH="1">
            <a:off x="3312585" y="3500438"/>
            <a:ext cx="2112433" cy="1511300"/>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sz="1800"/>
          </a:p>
        </p:txBody>
      </p:sp>
      <p:sp>
        <p:nvSpPr>
          <p:cNvPr id="10" name="Ovál 5">
            <a:extLst>
              <a:ext uri="{FF2B5EF4-FFF2-40B4-BE49-F238E27FC236}">
                <a16:creationId xmlns:a16="http://schemas.microsoft.com/office/drawing/2014/main" id="{D6AC430A-8209-467D-98B2-283E9AD6464A}"/>
              </a:ext>
            </a:extLst>
          </p:cNvPr>
          <p:cNvSpPr/>
          <p:nvPr/>
        </p:nvSpPr>
        <p:spPr bwMode="auto">
          <a:xfrm flipH="1">
            <a:off x="527051" y="2781300"/>
            <a:ext cx="1151467" cy="865188"/>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sz="1800"/>
          </a:p>
        </p:txBody>
      </p:sp>
      <p:sp>
        <p:nvSpPr>
          <p:cNvPr id="11" name="Ovál 5">
            <a:extLst>
              <a:ext uri="{FF2B5EF4-FFF2-40B4-BE49-F238E27FC236}">
                <a16:creationId xmlns:a16="http://schemas.microsoft.com/office/drawing/2014/main" id="{E8466350-60CB-4FA2-A75C-C012682046D8}"/>
              </a:ext>
            </a:extLst>
          </p:cNvPr>
          <p:cNvSpPr/>
          <p:nvPr/>
        </p:nvSpPr>
        <p:spPr bwMode="auto">
          <a:xfrm flipH="1">
            <a:off x="1775884" y="3933825"/>
            <a:ext cx="575733" cy="431800"/>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sz="1800"/>
          </a:p>
        </p:txBody>
      </p:sp>
      <p:sp>
        <p:nvSpPr>
          <p:cNvPr id="12" name="Ovál 5">
            <a:extLst>
              <a:ext uri="{FF2B5EF4-FFF2-40B4-BE49-F238E27FC236}">
                <a16:creationId xmlns:a16="http://schemas.microsoft.com/office/drawing/2014/main" id="{605033E0-B989-4DC2-8DA8-415E2A57CBAB}"/>
              </a:ext>
            </a:extLst>
          </p:cNvPr>
          <p:cNvSpPr/>
          <p:nvPr/>
        </p:nvSpPr>
        <p:spPr bwMode="auto">
          <a:xfrm flipH="1">
            <a:off x="336551" y="1196975"/>
            <a:ext cx="575733" cy="431800"/>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sz="1800"/>
          </a:p>
        </p:txBody>
      </p:sp>
      <p:pic>
        <p:nvPicPr>
          <p:cNvPr id="13" name="Picture 2">
            <a:extLst>
              <a:ext uri="{FF2B5EF4-FFF2-40B4-BE49-F238E27FC236}">
                <a16:creationId xmlns:a16="http://schemas.microsoft.com/office/drawing/2014/main" id="{24CB305A-F828-49C2-B449-D38382E1FD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7351" y="6308726"/>
            <a:ext cx="27178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Nadpis 1"/>
          <p:cNvSpPr>
            <a:spLocks noGrp="1"/>
          </p:cNvSpPr>
          <p:nvPr>
            <p:ph type="title"/>
          </p:nvPr>
        </p:nvSpPr>
        <p:spPr>
          <a:xfrm>
            <a:off x="2063552" y="692696"/>
            <a:ext cx="9614859" cy="1714202"/>
          </a:xfrm>
        </p:spPr>
        <p:txBody>
          <a:bodyPr>
            <a:noAutofit/>
          </a:bodyPr>
          <a:lstStyle>
            <a:lvl1pPr algn="r">
              <a:defRPr lang="cs-CZ" sz="4400" b="1" kern="1200" dirty="0">
                <a:solidFill>
                  <a:srgbClr val="595959"/>
                </a:solidFill>
                <a:latin typeface="Verdana" pitchFamily="34" charset="0"/>
                <a:ea typeface="+mn-ea"/>
                <a:cs typeface="+mn-cs"/>
              </a:defRPr>
            </a:lvl1pPr>
          </a:lstStyle>
          <a:p>
            <a:r>
              <a:rPr lang="cs-CZ"/>
              <a:t>Kliknutím lze upravit styl.</a:t>
            </a:r>
            <a:endParaRPr lang="cs-CZ" dirty="0"/>
          </a:p>
        </p:txBody>
      </p:sp>
    </p:spTree>
    <p:extLst>
      <p:ext uri="{BB962C8B-B14F-4D97-AF65-F5344CB8AC3E}">
        <p14:creationId xmlns:p14="http://schemas.microsoft.com/office/powerpoint/2010/main" val="2303677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1644651" y="1600201"/>
            <a:ext cx="442806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275917" y="1600201"/>
            <a:ext cx="442806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a:extLst>
              <a:ext uri="{FF2B5EF4-FFF2-40B4-BE49-F238E27FC236}">
                <a16:creationId xmlns:a16="http://schemas.microsoft.com/office/drawing/2014/main" id="{9F634972-C5DA-4B8E-992E-33300EC3F9CD}"/>
              </a:ext>
            </a:extLst>
          </p:cNvPr>
          <p:cNvSpPr>
            <a:spLocks noGrp="1" noChangeArrowheads="1"/>
          </p:cNvSpPr>
          <p:nvPr>
            <p:ph type="dt" sz="half" idx="10"/>
          </p:nvPr>
        </p:nvSpPr>
        <p:spPr>
          <a:ln/>
        </p:spPr>
        <p:txBody>
          <a:bodyPr/>
          <a:lstStyle>
            <a:lvl1pPr>
              <a:defRPr/>
            </a:lvl1pPr>
          </a:lstStyle>
          <a:p>
            <a:pPr>
              <a:defRPr/>
            </a:pPr>
            <a:endParaRPr lang="cs-CZ"/>
          </a:p>
        </p:txBody>
      </p:sp>
      <p:sp>
        <p:nvSpPr>
          <p:cNvPr id="6" name="Rectangle 5">
            <a:extLst>
              <a:ext uri="{FF2B5EF4-FFF2-40B4-BE49-F238E27FC236}">
                <a16:creationId xmlns:a16="http://schemas.microsoft.com/office/drawing/2014/main" id="{07AF766E-4885-4DFD-A34C-511C9FE45B5C}"/>
              </a:ext>
            </a:extLst>
          </p:cNvPr>
          <p:cNvSpPr>
            <a:spLocks noGrp="1" noChangeArrowheads="1"/>
          </p:cNvSpPr>
          <p:nvPr>
            <p:ph type="ftr" sz="quarter" idx="11"/>
          </p:nvPr>
        </p:nvSpPr>
        <p:spPr>
          <a:ln/>
        </p:spPr>
        <p:txBody>
          <a:bodyPr/>
          <a:lstStyle>
            <a:lvl1pPr>
              <a:defRPr/>
            </a:lvl1pPr>
          </a:lstStyle>
          <a:p>
            <a:pPr>
              <a:defRPr/>
            </a:pPr>
            <a:endParaRPr lang="cs-CZ"/>
          </a:p>
        </p:txBody>
      </p:sp>
      <p:sp>
        <p:nvSpPr>
          <p:cNvPr id="7" name="Rectangle 6">
            <a:extLst>
              <a:ext uri="{FF2B5EF4-FFF2-40B4-BE49-F238E27FC236}">
                <a16:creationId xmlns:a16="http://schemas.microsoft.com/office/drawing/2014/main" id="{CCF85049-01BC-430D-9994-D6FBAD88E1FC}"/>
              </a:ext>
            </a:extLst>
          </p:cNvPr>
          <p:cNvSpPr>
            <a:spLocks noGrp="1" noChangeArrowheads="1"/>
          </p:cNvSpPr>
          <p:nvPr>
            <p:ph type="sldNum" sz="quarter" idx="12"/>
          </p:nvPr>
        </p:nvSpPr>
        <p:spPr>
          <a:ln/>
        </p:spPr>
        <p:txBody>
          <a:bodyPr/>
          <a:lstStyle>
            <a:lvl1pPr>
              <a:defRPr/>
            </a:lvl1pPr>
          </a:lstStyle>
          <a:p>
            <a:pPr>
              <a:defRPr/>
            </a:pPr>
            <a:fld id="{36455F4B-B8ED-4AD9-BC92-4ED774A2E44A}" type="slidenum">
              <a:rPr lang="cs-CZ" altLang="cs-CZ"/>
              <a:pPr>
                <a:defRPr/>
              </a:pPr>
              <a:t>‹#›</a:t>
            </a:fld>
            <a:endParaRPr lang="cs-CZ" altLang="cs-CZ"/>
          </a:p>
        </p:txBody>
      </p:sp>
    </p:spTree>
    <p:extLst>
      <p:ext uri="{BB962C8B-B14F-4D97-AF65-F5344CB8AC3E}">
        <p14:creationId xmlns:p14="http://schemas.microsoft.com/office/powerpoint/2010/main" val="1371006827"/>
      </p:ext>
    </p:extLst>
  </p:cSld>
  <p:clrMapOvr>
    <a:masterClrMapping/>
  </p:clrMapOvr>
  <p:transition>
    <p:zoom dir="in"/>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4">
            <a:extLst>
              <a:ext uri="{FF2B5EF4-FFF2-40B4-BE49-F238E27FC236}">
                <a16:creationId xmlns:a16="http://schemas.microsoft.com/office/drawing/2014/main" id="{2F018861-A259-45B1-A688-FAE238024EAB}"/>
              </a:ext>
            </a:extLst>
          </p:cNvPr>
          <p:cNvSpPr>
            <a:spLocks noGrp="1" noChangeArrowheads="1"/>
          </p:cNvSpPr>
          <p:nvPr>
            <p:ph type="dt" sz="half" idx="10"/>
          </p:nvPr>
        </p:nvSpPr>
        <p:spPr>
          <a:ln/>
        </p:spPr>
        <p:txBody>
          <a:bodyPr/>
          <a:lstStyle>
            <a:lvl1pPr>
              <a:defRPr/>
            </a:lvl1pPr>
          </a:lstStyle>
          <a:p>
            <a:pPr>
              <a:defRPr/>
            </a:pPr>
            <a:endParaRPr lang="cs-CZ"/>
          </a:p>
        </p:txBody>
      </p:sp>
      <p:sp>
        <p:nvSpPr>
          <p:cNvPr id="8" name="Rectangle 5">
            <a:extLst>
              <a:ext uri="{FF2B5EF4-FFF2-40B4-BE49-F238E27FC236}">
                <a16:creationId xmlns:a16="http://schemas.microsoft.com/office/drawing/2014/main" id="{78B8B364-5482-4352-9F3C-1727592EE1EC}"/>
              </a:ext>
            </a:extLst>
          </p:cNvPr>
          <p:cNvSpPr>
            <a:spLocks noGrp="1" noChangeArrowheads="1"/>
          </p:cNvSpPr>
          <p:nvPr>
            <p:ph type="ftr" sz="quarter" idx="11"/>
          </p:nvPr>
        </p:nvSpPr>
        <p:spPr>
          <a:ln/>
        </p:spPr>
        <p:txBody>
          <a:bodyPr/>
          <a:lstStyle>
            <a:lvl1pPr>
              <a:defRPr/>
            </a:lvl1pPr>
          </a:lstStyle>
          <a:p>
            <a:pPr>
              <a:defRPr/>
            </a:pPr>
            <a:endParaRPr lang="cs-CZ"/>
          </a:p>
        </p:txBody>
      </p:sp>
      <p:sp>
        <p:nvSpPr>
          <p:cNvPr id="9" name="Rectangle 6">
            <a:extLst>
              <a:ext uri="{FF2B5EF4-FFF2-40B4-BE49-F238E27FC236}">
                <a16:creationId xmlns:a16="http://schemas.microsoft.com/office/drawing/2014/main" id="{745BAA13-A15F-44C2-9792-2C0DC8ECDD4D}"/>
              </a:ext>
            </a:extLst>
          </p:cNvPr>
          <p:cNvSpPr>
            <a:spLocks noGrp="1" noChangeArrowheads="1"/>
          </p:cNvSpPr>
          <p:nvPr>
            <p:ph type="sldNum" sz="quarter" idx="12"/>
          </p:nvPr>
        </p:nvSpPr>
        <p:spPr>
          <a:ln/>
        </p:spPr>
        <p:txBody>
          <a:bodyPr/>
          <a:lstStyle>
            <a:lvl1pPr>
              <a:defRPr/>
            </a:lvl1pPr>
          </a:lstStyle>
          <a:p>
            <a:pPr>
              <a:defRPr/>
            </a:pPr>
            <a:fld id="{B43C4D9E-982B-4BAC-96A2-6E26876F6D79}" type="slidenum">
              <a:rPr lang="cs-CZ" altLang="cs-CZ"/>
              <a:pPr>
                <a:defRPr/>
              </a:pPr>
              <a:t>‹#›</a:t>
            </a:fld>
            <a:endParaRPr lang="cs-CZ" altLang="cs-CZ"/>
          </a:p>
        </p:txBody>
      </p:sp>
    </p:spTree>
    <p:extLst>
      <p:ext uri="{BB962C8B-B14F-4D97-AF65-F5344CB8AC3E}">
        <p14:creationId xmlns:p14="http://schemas.microsoft.com/office/powerpoint/2010/main" val="2769321550"/>
      </p:ext>
    </p:extLst>
  </p:cSld>
  <p:clrMapOvr>
    <a:masterClrMapping/>
  </p:clrMapOvr>
  <p:transition>
    <p:zoom dir="in"/>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Rectangle 4">
            <a:extLst>
              <a:ext uri="{FF2B5EF4-FFF2-40B4-BE49-F238E27FC236}">
                <a16:creationId xmlns:a16="http://schemas.microsoft.com/office/drawing/2014/main" id="{B6F12FDD-1164-49C5-8270-868333AC32E7}"/>
              </a:ext>
            </a:extLst>
          </p:cNvPr>
          <p:cNvSpPr>
            <a:spLocks noGrp="1" noChangeArrowheads="1"/>
          </p:cNvSpPr>
          <p:nvPr>
            <p:ph type="dt" sz="half" idx="10"/>
          </p:nvPr>
        </p:nvSpPr>
        <p:spPr>
          <a:ln/>
        </p:spPr>
        <p:txBody>
          <a:bodyPr/>
          <a:lstStyle>
            <a:lvl1pPr>
              <a:defRPr/>
            </a:lvl1pPr>
          </a:lstStyle>
          <a:p>
            <a:pPr>
              <a:defRPr/>
            </a:pPr>
            <a:endParaRPr lang="cs-CZ"/>
          </a:p>
        </p:txBody>
      </p:sp>
      <p:sp>
        <p:nvSpPr>
          <p:cNvPr id="4" name="Rectangle 5">
            <a:extLst>
              <a:ext uri="{FF2B5EF4-FFF2-40B4-BE49-F238E27FC236}">
                <a16:creationId xmlns:a16="http://schemas.microsoft.com/office/drawing/2014/main" id="{B738A329-33AD-4736-A756-6CDB41FC91A2}"/>
              </a:ext>
            </a:extLst>
          </p:cNvPr>
          <p:cNvSpPr>
            <a:spLocks noGrp="1" noChangeArrowheads="1"/>
          </p:cNvSpPr>
          <p:nvPr>
            <p:ph type="ftr" sz="quarter" idx="11"/>
          </p:nvPr>
        </p:nvSpPr>
        <p:spPr>
          <a:ln/>
        </p:spPr>
        <p:txBody>
          <a:bodyPr/>
          <a:lstStyle>
            <a:lvl1pPr>
              <a:defRPr/>
            </a:lvl1pPr>
          </a:lstStyle>
          <a:p>
            <a:pPr>
              <a:defRPr/>
            </a:pPr>
            <a:endParaRPr lang="cs-CZ"/>
          </a:p>
        </p:txBody>
      </p:sp>
      <p:sp>
        <p:nvSpPr>
          <p:cNvPr id="5" name="Rectangle 6">
            <a:extLst>
              <a:ext uri="{FF2B5EF4-FFF2-40B4-BE49-F238E27FC236}">
                <a16:creationId xmlns:a16="http://schemas.microsoft.com/office/drawing/2014/main" id="{1961CF0E-4C15-4125-B715-3BD69472DA71}"/>
              </a:ext>
            </a:extLst>
          </p:cNvPr>
          <p:cNvSpPr>
            <a:spLocks noGrp="1" noChangeArrowheads="1"/>
          </p:cNvSpPr>
          <p:nvPr>
            <p:ph type="sldNum" sz="quarter" idx="12"/>
          </p:nvPr>
        </p:nvSpPr>
        <p:spPr>
          <a:ln/>
        </p:spPr>
        <p:txBody>
          <a:bodyPr/>
          <a:lstStyle>
            <a:lvl1pPr>
              <a:defRPr/>
            </a:lvl1pPr>
          </a:lstStyle>
          <a:p>
            <a:pPr>
              <a:defRPr/>
            </a:pPr>
            <a:fld id="{89D3BE82-669A-45EE-B629-93E116B5DFB4}" type="slidenum">
              <a:rPr lang="cs-CZ" altLang="cs-CZ"/>
              <a:pPr>
                <a:defRPr/>
              </a:pPr>
              <a:t>‹#›</a:t>
            </a:fld>
            <a:endParaRPr lang="cs-CZ" altLang="cs-CZ"/>
          </a:p>
        </p:txBody>
      </p:sp>
    </p:spTree>
    <p:extLst>
      <p:ext uri="{BB962C8B-B14F-4D97-AF65-F5344CB8AC3E}">
        <p14:creationId xmlns:p14="http://schemas.microsoft.com/office/powerpoint/2010/main" val="3574867942"/>
      </p:ext>
    </p:extLst>
  </p:cSld>
  <p:clrMapOvr>
    <a:masterClrMapping/>
  </p:clrMapOvr>
  <p:transition>
    <p:zoom dir="in"/>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663D17F-A49B-48B7-AD8A-8A2FB59055CD}"/>
              </a:ext>
            </a:extLst>
          </p:cNvPr>
          <p:cNvSpPr>
            <a:spLocks noGrp="1" noChangeArrowheads="1"/>
          </p:cNvSpPr>
          <p:nvPr>
            <p:ph type="dt" sz="half" idx="10"/>
          </p:nvPr>
        </p:nvSpPr>
        <p:spPr>
          <a:ln/>
        </p:spPr>
        <p:txBody>
          <a:bodyPr/>
          <a:lstStyle>
            <a:lvl1pPr>
              <a:defRPr/>
            </a:lvl1pPr>
          </a:lstStyle>
          <a:p>
            <a:pPr>
              <a:defRPr/>
            </a:pPr>
            <a:endParaRPr lang="cs-CZ"/>
          </a:p>
        </p:txBody>
      </p:sp>
      <p:sp>
        <p:nvSpPr>
          <p:cNvPr id="3" name="Rectangle 5">
            <a:extLst>
              <a:ext uri="{FF2B5EF4-FFF2-40B4-BE49-F238E27FC236}">
                <a16:creationId xmlns:a16="http://schemas.microsoft.com/office/drawing/2014/main" id="{99AE58E1-6A8F-4B3C-81D5-6AED3F2B6A01}"/>
              </a:ext>
            </a:extLst>
          </p:cNvPr>
          <p:cNvSpPr>
            <a:spLocks noGrp="1" noChangeArrowheads="1"/>
          </p:cNvSpPr>
          <p:nvPr>
            <p:ph type="ftr" sz="quarter" idx="11"/>
          </p:nvPr>
        </p:nvSpPr>
        <p:spPr>
          <a:ln/>
        </p:spPr>
        <p:txBody>
          <a:bodyPr/>
          <a:lstStyle>
            <a:lvl1pPr>
              <a:defRPr/>
            </a:lvl1pPr>
          </a:lstStyle>
          <a:p>
            <a:pPr>
              <a:defRPr/>
            </a:pPr>
            <a:endParaRPr lang="cs-CZ"/>
          </a:p>
        </p:txBody>
      </p:sp>
      <p:sp>
        <p:nvSpPr>
          <p:cNvPr id="4" name="Rectangle 6">
            <a:extLst>
              <a:ext uri="{FF2B5EF4-FFF2-40B4-BE49-F238E27FC236}">
                <a16:creationId xmlns:a16="http://schemas.microsoft.com/office/drawing/2014/main" id="{72E814FC-9DB8-4907-8901-2E79CA5C31C7}"/>
              </a:ext>
            </a:extLst>
          </p:cNvPr>
          <p:cNvSpPr>
            <a:spLocks noGrp="1" noChangeArrowheads="1"/>
          </p:cNvSpPr>
          <p:nvPr>
            <p:ph type="sldNum" sz="quarter" idx="12"/>
          </p:nvPr>
        </p:nvSpPr>
        <p:spPr>
          <a:ln/>
        </p:spPr>
        <p:txBody>
          <a:bodyPr/>
          <a:lstStyle>
            <a:lvl1pPr>
              <a:defRPr/>
            </a:lvl1pPr>
          </a:lstStyle>
          <a:p>
            <a:pPr>
              <a:defRPr/>
            </a:pPr>
            <a:fld id="{7670F88B-33C9-4985-B4C8-DAE8C0D45267}" type="slidenum">
              <a:rPr lang="cs-CZ" altLang="cs-CZ"/>
              <a:pPr>
                <a:defRPr/>
              </a:pPr>
              <a:t>‹#›</a:t>
            </a:fld>
            <a:endParaRPr lang="cs-CZ" altLang="cs-CZ"/>
          </a:p>
        </p:txBody>
      </p:sp>
    </p:spTree>
    <p:extLst>
      <p:ext uri="{BB962C8B-B14F-4D97-AF65-F5344CB8AC3E}">
        <p14:creationId xmlns:p14="http://schemas.microsoft.com/office/powerpoint/2010/main" val="3739289341"/>
      </p:ext>
    </p:extLst>
  </p:cSld>
  <p:clrMapOvr>
    <a:masterClrMapping/>
  </p:clrMapOvr>
  <p:transition>
    <p:zoom dir="in"/>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09601" y="273050"/>
            <a:ext cx="4011084"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Rectangle 4">
            <a:extLst>
              <a:ext uri="{FF2B5EF4-FFF2-40B4-BE49-F238E27FC236}">
                <a16:creationId xmlns:a16="http://schemas.microsoft.com/office/drawing/2014/main" id="{9C08EE42-3AC8-4045-8000-A61B5DFDFE63}"/>
              </a:ext>
            </a:extLst>
          </p:cNvPr>
          <p:cNvSpPr>
            <a:spLocks noGrp="1" noChangeArrowheads="1"/>
          </p:cNvSpPr>
          <p:nvPr>
            <p:ph type="dt" sz="half" idx="10"/>
          </p:nvPr>
        </p:nvSpPr>
        <p:spPr>
          <a:ln/>
        </p:spPr>
        <p:txBody>
          <a:bodyPr/>
          <a:lstStyle>
            <a:lvl1pPr>
              <a:defRPr/>
            </a:lvl1pPr>
          </a:lstStyle>
          <a:p>
            <a:pPr>
              <a:defRPr/>
            </a:pPr>
            <a:endParaRPr lang="cs-CZ"/>
          </a:p>
        </p:txBody>
      </p:sp>
      <p:sp>
        <p:nvSpPr>
          <p:cNvPr id="6" name="Rectangle 5">
            <a:extLst>
              <a:ext uri="{FF2B5EF4-FFF2-40B4-BE49-F238E27FC236}">
                <a16:creationId xmlns:a16="http://schemas.microsoft.com/office/drawing/2014/main" id="{908DEB7B-B3A1-4D66-B103-D80F77B74024}"/>
              </a:ext>
            </a:extLst>
          </p:cNvPr>
          <p:cNvSpPr>
            <a:spLocks noGrp="1" noChangeArrowheads="1"/>
          </p:cNvSpPr>
          <p:nvPr>
            <p:ph type="ftr" sz="quarter" idx="11"/>
          </p:nvPr>
        </p:nvSpPr>
        <p:spPr>
          <a:ln/>
        </p:spPr>
        <p:txBody>
          <a:bodyPr/>
          <a:lstStyle>
            <a:lvl1pPr>
              <a:defRPr/>
            </a:lvl1pPr>
          </a:lstStyle>
          <a:p>
            <a:pPr>
              <a:defRPr/>
            </a:pPr>
            <a:endParaRPr lang="cs-CZ"/>
          </a:p>
        </p:txBody>
      </p:sp>
      <p:sp>
        <p:nvSpPr>
          <p:cNvPr id="7" name="Rectangle 6">
            <a:extLst>
              <a:ext uri="{FF2B5EF4-FFF2-40B4-BE49-F238E27FC236}">
                <a16:creationId xmlns:a16="http://schemas.microsoft.com/office/drawing/2014/main" id="{33015EF4-AF54-44E4-8198-BBC6473F7168}"/>
              </a:ext>
            </a:extLst>
          </p:cNvPr>
          <p:cNvSpPr>
            <a:spLocks noGrp="1" noChangeArrowheads="1"/>
          </p:cNvSpPr>
          <p:nvPr>
            <p:ph type="sldNum" sz="quarter" idx="12"/>
          </p:nvPr>
        </p:nvSpPr>
        <p:spPr>
          <a:ln/>
        </p:spPr>
        <p:txBody>
          <a:bodyPr/>
          <a:lstStyle>
            <a:lvl1pPr>
              <a:defRPr/>
            </a:lvl1pPr>
          </a:lstStyle>
          <a:p>
            <a:pPr>
              <a:defRPr/>
            </a:pPr>
            <a:fld id="{2A7E73C9-FEAC-4B59-B371-FDC4D0EEED73}" type="slidenum">
              <a:rPr lang="cs-CZ" altLang="cs-CZ"/>
              <a:pPr>
                <a:defRPr/>
              </a:pPr>
              <a:t>‹#›</a:t>
            </a:fld>
            <a:endParaRPr lang="cs-CZ" altLang="cs-CZ"/>
          </a:p>
        </p:txBody>
      </p:sp>
    </p:spTree>
    <p:extLst>
      <p:ext uri="{BB962C8B-B14F-4D97-AF65-F5344CB8AC3E}">
        <p14:creationId xmlns:p14="http://schemas.microsoft.com/office/powerpoint/2010/main" val="2618321089"/>
      </p:ext>
    </p:extLst>
  </p:cSld>
  <p:clrMapOvr>
    <a:masterClrMapping/>
  </p:clrMapOvr>
  <p:transition>
    <p:zoom dir="in"/>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389717" y="4800600"/>
            <a:ext cx="73152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Rectangle 4">
            <a:extLst>
              <a:ext uri="{FF2B5EF4-FFF2-40B4-BE49-F238E27FC236}">
                <a16:creationId xmlns:a16="http://schemas.microsoft.com/office/drawing/2014/main" id="{F9D9F55F-CBF9-425B-9AB8-FEF38786D0FF}"/>
              </a:ext>
            </a:extLst>
          </p:cNvPr>
          <p:cNvSpPr>
            <a:spLocks noGrp="1" noChangeArrowheads="1"/>
          </p:cNvSpPr>
          <p:nvPr>
            <p:ph type="dt" sz="half" idx="10"/>
          </p:nvPr>
        </p:nvSpPr>
        <p:spPr>
          <a:ln/>
        </p:spPr>
        <p:txBody>
          <a:bodyPr/>
          <a:lstStyle>
            <a:lvl1pPr>
              <a:defRPr/>
            </a:lvl1pPr>
          </a:lstStyle>
          <a:p>
            <a:pPr>
              <a:defRPr/>
            </a:pPr>
            <a:endParaRPr lang="cs-CZ"/>
          </a:p>
        </p:txBody>
      </p:sp>
      <p:sp>
        <p:nvSpPr>
          <p:cNvPr id="6" name="Rectangle 5">
            <a:extLst>
              <a:ext uri="{FF2B5EF4-FFF2-40B4-BE49-F238E27FC236}">
                <a16:creationId xmlns:a16="http://schemas.microsoft.com/office/drawing/2014/main" id="{486FEDC0-BD2D-4FF3-802D-D840DB82C6B5}"/>
              </a:ext>
            </a:extLst>
          </p:cNvPr>
          <p:cNvSpPr>
            <a:spLocks noGrp="1" noChangeArrowheads="1"/>
          </p:cNvSpPr>
          <p:nvPr>
            <p:ph type="ftr" sz="quarter" idx="11"/>
          </p:nvPr>
        </p:nvSpPr>
        <p:spPr>
          <a:ln/>
        </p:spPr>
        <p:txBody>
          <a:bodyPr/>
          <a:lstStyle>
            <a:lvl1pPr>
              <a:defRPr/>
            </a:lvl1pPr>
          </a:lstStyle>
          <a:p>
            <a:pPr>
              <a:defRPr/>
            </a:pPr>
            <a:endParaRPr lang="cs-CZ"/>
          </a:p>
        </p:txBody>
      </p:sp>
      <p:sp>
        <p:nvSpPr>
          <p:cNvPr id="7" name="Rectangle 6">
            <a:extLst>
              <a:ext uri="{FF2B5EF4-FFF2-40B4-BE49-F238E27FC236}">
                <a16:creationId xmlns:a16="http://schemas.microsoft.com/office/drawing/2014/main" id="{3ECD7675-4AA2-43CE-B50A-41337AF5578E}"/>
              </a:ext>
            </a:extLst>
          </p:cNvPr>
          <p:cNvSpPr>
            <a:spLocks noGrp="1" noChangeArrowheads="1"/>
          </p:cNvSpPr>
          <p:nvPr>
            <p:ph type="sldNum" sz="quarter" idx="12"/>
          </p:nvPr>
        </p:nvSpPr>
        <p:spPr>
          <a:ln/>
        </p:spPr>
        <p:txBody>
          <a:bodyPr/>
          <a:lstStyle>
            <a:lvl1pPr>
              <a:defRPr/>
            </a:lvl1pPr>
          </a:lstStyle>
          <a:p>
            <a:pPr>
              <a:defRPr/>
            </a:pPr>
            <a:fld id="{9284FC30-8629-413A-9FCA-E44CFF2FBF94}" type="slidenum">
              <a:rPr lang="cs-CZ" altLang="cs-CZ"/>
              <a:pPr>
                <a:defRPr/>
              </a:pPr>
              <a:t>‹#›</a:t>
            </a:fld>
            <a:endParaRPr lang="cs-CZ" altLang="cs-CZ"/>
          </a:p>
        </p:txBody>
      </p:sp>
    </p:spTree>
    <p:extLst>
      <p:ext uri="{BB962C8B-B14F-4D97-AF65-F5344CB8AC3E}">
        <p14:creationId xmlns:p14="http://schemas.microsoft.com/office/powerpoint/2010/main" val="1630922530"/>
      </p:ext>
    </p:extLst>
  </p:cSld>
  <p:clrMapOvr>
    <a:masterClrMapping/>
  </p:clrMapOvr>
  <p:transition>
    <p:zoom dir="in"/>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a:extLst>
              <a:ext uri="{FF2B5EF4-FFF2-40B4-BE49-F238E27FC236}">
                <a16:creationId xmlns:a16="http://schemas.microsoft.com/office/drawing/2014/main" id="{80F484E8-8CC3-4284-8318-C985F8B036CC}"/>
              </a:ext>
            </a:extLst>
          </p:cNvPr>
          <p:cNvSpPr>
            <a:spLocks noGrp="1" noChangeArrowheads="1"/>
          </p:cNvSpPr>
          <p:nvPr>
            <p:ph type="dt" sz="half" idx="10"/>
          </p:nvPr>
        </p:nvSpPr>
        <p:spPr>
          <a:ln/>
        </p:spPr>
        <p:txBody>
          <a:bodyPr/>
          <a:lstStyle>
            <a:lvl1pPr>
              <a:defRPr/>
            </a:lvl1pPr>
          </a:lstStyle>
          <a:p>
            <a:pPr>
              <a:defRPr/>
            </a:pPr>
            <a:endParaRPr lang="cs-CZ"/>
          </a:p>
        </p:txBody>
      </p:sp>
      <p:sp>
        <p:nvSpPr>
          <p:cNvPr id="5" name="Rectangle 5">
            <a:extLst>
              <a:ext uri="{FF2B5EF4-FFF2-40B4-BE49-F238E27FC236}">
                <a16:creationId xmlns:a16="http://schemas.microsoft.com/office/drawing/2014/main" id="{CAC8E8F1-AC51-4C15-83A2-94051F6CACCB}"/>
              </a:ext>
            </a:extLst>
          </p:cNvPr>
          <p:cNvSpPr>
            <a:spLocks noGrp="1" noChangeArrowheads="1"/>
          </p:cNvSpPr>
          <p:nvPr>
            <p:ph type="ftr" sz="quarter" idx="11"/>
          </p:nvPr>
        </p:nvSpPr>
        <p:spPr>
          <a:ln/>
        </p:spPr>
        <p:txBody>
          <a:bodyPr/>
          <a:lstStyle>
            <a:lvl1pPr>
              <a:defRPr/>
            </a:lvl1pPr>
          </a:lstStyle>
          <a:p>
            <a:pPr>
              <a:defRPr/>
            </a:pPr>
            <a:endParaRPr lang="cs-CZ"/>
          </a:p>
        </p:txBody>
      </p:sp>
      <p:sp>
        <p:nvSpPr>
          <p:cNvPr id="6" name="Rectangle 6">
            <a:extLst>
              <a:ext uri="{FF2B5EF4-FFF2-40B4-BE49-F238E27FC236}">
                <a16:creationId xmlns:a16="http://schemas.microsoft.com/office/drawing/2014/main" id="{6CFCD754-5A86-4005-BE66-1B4CF99E22EC}"/>
              </a:ext>
            </a:extLst>
          </p:cNvPr>
          <p:cNvSpPr>
            <a:spLocks noGrp="1" noChangeArrowheads="1"/>
          </p:cNvSpPr>
          <p:nvPr>
            <p:ph type="sldNum" sz="quarter" idx="12"/>
          </p:nvPr>
        </p:nvSpPr>
        <p:spPr>
          <a:ln/>
        </p:spPr>
        <p:txBody>
          <a:bodyPr/>
          <a:lstStyle>
            <a:lvl1pPr>
              <a:defRPr/>
            </a:lvl1pPr>
          </a:lstStyle>
          <a:p>
            <a:pPr>
              <a:defRPr/>
            </a:pPr>
            <a:fld id="{4E2F9152-1B75-4989-9D14-D2921DAB452F}" type="slidenum">
              <a:rPr lang="cs-CZ" altLang="cs-CZ"/>
              <a:pPr>
                <a:defRPr/>
              </a:pPr>
              <a:t>‹#›</a:t>
            </a:fld>
            <a:endParaRPr lang="cs-CZ" altLang="cs-CZ"/>
          </a:p>
        </p:txBody>
      </p:sp>
    </p:spTree>
    <p:extLst>
      <p:ext uri="{BB962C8B-B14F-4D97-AF65-F5344CB8AC3E}">
        <p14:creationId xmlns:p14="http://schemas.microsoft.com/office/powerpoint/2010/main" val="4283938990"/>
      </p:ext>
    </p:extLst>
  </p:cSld>
  <p:clrMapOvr>
    <a:masterClrMapping/>
  </p:clrMapOvr>
  <p:transition>
    <p:zoom dir="in"/>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439152" y="1"/>
            <a:ext cx="2264833" cy="6126163"/>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1644651" y="1"/>
            <a:ext cx="6591300" cy="6126163"/>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a:extLst>
              <a:ext uri="{FF2B5EF4-FFF2-40B4-BE49-F238E27FC236}">
                <a16:creationId xmlns:a16="http://schemas.microsoft.com/office/drawing/2014/main" id="{5107D7A1-BCCC-41F5-B754-42CA356DA60E}"/>
              </a:ext>
            </a:extLst>
          </p:cNvPr>
          <p:cNvSpPr>
            <a:spLocks noGrp="1" noChangeArrowheads="1"/>
          </p:cNvSpPr>
          <p:nvPr>
            <p:ph type="dt" sz="half" idx="10"/>
          </p:nvPr>
        </p:nvSpPr>
        <p:spPr>
          <a:ln/>
        </p:spPr>
        <p:txBody>
          <a:bodyPr/>
          <a:lstStyle>
            <a:lvl1pPr>
              <a:defRPr/>
            </a:lvl1pPr>
          </a:lstStyle>
          <a:p>
            <a:pPr>
              <a:defRPr/>
            </a:pPr>
            <a:endParaRPr lang="cs-CZ"/>
          </a:p>
        </p:txBody>
      </p:sp>
      <p:sp>
        <p:nvSpPr>
          <p:cNvPr id="5" name="Rectangle 5">
            <a:extLst>
              <a:ext uri="{FF2B5EF4-FFF2-40B4-BE49-F238E27FC236}">
                <a16:creationId xmlns:a16="http://schemas.microsoft.com/office/drawing/2014/main" id="{7E303916-AB00-42F2-808B-C13F56355A40}"/>
              </a:ext>
            </a:extLst>
          </p:cNvPr>
          <p:cNvSpPr>
            <a:spLocks noGrp="1" noChangeArrowheads="1"/>
          </p:cNvSpPr>
          <p:nvPr>
            <p:ph type="ftr" sz="quarter" idx="11"/>
          </p:nvPr>
        </p:nvSpPr>
        <p:spPr>
          <a:ln/>
        </p:spPr>
        <p:txBody>
          <a:bodyPr/>
          <a:lstStyle>
            <a:lvl1pPr>
              <a:defRPr/>
            </a:lvl1pPr>
          </a:lstStyle>
          <a:p>
            <a:pPr>
              <a:defRPr/>
            </a:pPr>
            <a:endParaRPr lang="cs-CZ"/>
          </a:p>
        </p:txBody>
      </p:sp>
      <p:sp>
        <p:nvSpPr>
          <p:cNvPr id="6" name="Rectangle 6">
            <a:extLst>
              <a:ext uri="{FF2B5EF4-FFF2-40B4-BE49-F238E27FC236}">
                <a16:creationId xmlns:a16="http://schemas.microsoft.com/office/drawing/2014/main" id="{0B7670BC-5C73-4587-B3B4-BF1E3308821B}"/>
              </a:ext>
            </a:extLst>
          </p:cNvPr>
          <p:cNvSpPr>
            <a:spLocks noGrp="1" noChangeArrowheads="1"/>
          </p:cNvSpPr>
          <p:nvPr>
            <p:ph type="sldNum" sz="quarter" idx="12"/>
          </p:nvPr>
        </p:nvSpPr>
        <p:spPr>
          <a:ln/>
        </p:spPr>
        <p:txBody>
          <a:bodyPr/>
          <a:lstStyle>
            <a:lvl1pPr>
              <a:defRPr/>
            </a:lvl1pPr>
          </a:lstStyle>
          <a:p>
            <a:pPr>
              <a:defRPr/>
            </a:pPr>
            <a:fld id="{F355433C-E268-4777-BB3E-9C13BA1BF43D}" type="slidenum">
              <a:rPr lang="cs-CZ" altLang="cs-CZ"/>
              <a:pPr>
                <a:defRPr/>
              </a:pPr>
              <a:t>‹#›</a:t>
            </a:fld>
            <a:endParaRPr lang="cs-CZ" altLang="cs-CZ"/>
          </a:p>
        </p:txBody>
      </p:sp>
    </p:spTree>
    <p:extLst>
      <p:ext uri="{BB962C8B-B14F-4D97-AF65-F5344CB8AC3E}">
        <p14:creationId xmlns:p14="http://schemas.microsoft.com/office/powerpoint/2010/main" val="3744422242"/>
      </p:ext>
    </p:extLst>
  </p:cSld>
  <p:clrMapOvr>
    <a:masterClrMapping/>
  </p:clrMapOvr>
  <p:transition>
    <p:zoom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F22694C4-0834-4AE4-9BCA-7592C36C4E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97018" y="6308725"/>
            <a:ext cx="2051049"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Nadpis 1"/>
          <p:cNvSpPr>
            <a:spLocks noGrp="1"/>
          </p:cNvSpPr>
          <p:nvPr>
            <p:ph type="title"/>
          </p:nvPr>
        </p:nvSpPr>
        <p:spPr/>
        <p:txBody>
          <a:bodyPr>
            <a:normAutofit/>
          </a:bodyPr>
          <a:lstStyle>
            <a:lvl1pPr algn="l">
              <a:defRPr sz="3200" b="1">
                <a:solidFill>
                  <a:srgbClr val="FFCC00"/>
                </a:solidFill>
                <a:latin typeface="Verdana" pitchFamily="34" charset="0"/>
                <a:ea typeface="Verdana" pitchFamily="34" charset="0"/>
                <a:cs typeface="Verdana" pitchFamily="34" charset="0"/>
              </a:defRPr>
            </a:lvl1pPr>
          </a:lstStyle>
          <a:p>
            <a:r>
              <a:rPr lang="cs-CZ"/>
              <a:t>Kliknutím lze upravit styl.</a:t>
            </a:r>
            <a:endParaRPr lang="cs-CZ" dirty="0"/>
          </a:p>
        </p:txBody>
      </p:sp>
      <p:sp>
        <p:nvSpPr>
          <p:cNvPr id="3" name="Zástupný symbol pro obsah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5" name="Zástupný symbol pro datum 3">
            <a:extLst>
              <a:ext uri="{FF2B5EF4-FFF2-40B4-BE49-F238E27FC236}">
                <a16:creationId xmlns:a16="http://schemas.microsoft.com/office/drawing/2014/main" id="{C1D66223-3B48-42E2-AA9F-EA4DE2B05BC6}"/>
              </a:ext>
            </a:extLst>
          </p:cNvPr>
          <p:cNvSpPr>
            <a:spLocks noGrp="1"/>
          </p:cNvSpPr>
          <p:nvPr>
            <p:ph type="dt" sz="half" idx="10"/>
          </p:nvPr>
        </p:nvSpPr>
        <p:spPr/>
        <p:txBody>
          <a:bodyPr/>
          <a:lstStyle>
            <a:lvl1pPr>
              <a:defRPr/>
            </a:lvl1pPr>
          </a:lstStyle>
          <a:p>
            <a:fld id="{893260EA-9CDB-4945-A74A-603FFBCEDA44}" type="datetimeFigureOut">
              <a:rPr lang="cs-CZ" smtClean="0"/>
              <a:t>02.06.2021</a:t>
            </a:fld>
            <a:endParaRPr lang="cs-CZ"/>
          </a:p>
        </p:txBody>
      </p:sp>
      <p:sp>
        <p:nvSpPr>
          <p:cNvPr id="6" name="Zástupný symbol pro zápatí 4">
            <a:extLst>
              <a:ext uri="{FF2B5EF4-FFF2-40B4-BE49-F238E27FC236}">
                <a16:creationId xmlns:a16="http://schemas.microsoft.com/office/drawing/2014/main" id="{9F23A1F6-4512-4BC5-9E2B-893CBDF62CA2}"/>
              </a:ext>
            </a:extLst>
          </p:cNvPr>
          <p:cNvSpPr>
            <a:spLocks noGrp="1"/>
          </p:cNvSpPr>
          <p:nvPr>
            <p:ph type="ftr" sz="quarter" idx="11"/>
          </p:nvPr>
        </p:nvSpPr>
        <p:spPr/>
        <p:txBody>
          <a:bodyPr/>
          <a:lstStyle>
            <a:lvl1pPr>
              <a:defRPr/>
            </a:lvl1pPr>
          </a:lstStyle>
          <a:p>
            <a:endParaRPr lang="cs-CZ"/>
          </a:p>
        </p:txBody>
      </p:sp>
    </p:spTree>
    <p:extLst>
      <p:ext uri="{BB962C8B-B14F-4D97-AF65-F5344CB8AC3E}">
        <p14:creationId xmlns:p14="http://schemas.microsoft.com/office/powerpoint/2010/main" val="637214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va obsahy">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8506E04C-072E-415C-978A-8A414A2132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97018" y="6308725"/>
            <a:ext cx="2051049"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Nadpis 1"/>
          <p:cNvSpPr>
            <a:spLocks noGrp="1"/>
          </p:cNvSpPr>
          <p:nvPr>
            <p:ph type="title"/>
          </p:nvPr>
        </p:nvSpPr>
        <p:spPr/>
        <p:txBody>
          <a:bodyPr/>
          <a:lstStyle>
            <a:lvl1pPr algn="l">
              <a:defRPr lang="cs-CZ" sz="3200" b="1" kern="1200" dirty="0" smtClean="0">
                <a:solidFill>
                  <a:srgbClr val="FFCC00"/>
                </a:solidFill>
                <a:latin typeface="Verdana" pitchFamily="34" charset="0"/>
                <a:ea typeface="Verdana" pitchFamily="34" charset="0"/>
                <a:cs typeface="Verdana" pitchFamily="34" charset="0"/>
              </a:defRPr>
            </a:lvl1pPr>
          </a:lstStyle>
          <a:p>
            <a:r>
              <a:rPr lang="cs-CZ"/>
              <a:t>Kliknutím lze upravit styl.</a:t>
            </a:r>
            <a:endParaRPr lang="cs-CZ" dirty="0"/>
          </a:p>
        </p:txBody>
      </p:sp>
      <p:sp>
        <p:nvSpPr>
          <p:cNvPr id="3" name="Zástupný symbol pro obsah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datum 4">
            <a:extLst>
              <a:ext uri="{FF2B5EF4-FFF2-40B4-BE49-F238E27FC236}">
                <a16:creationId xmlns:a16="http://schemas.microsoft.com/office/drawing/2014/main" id="{CC1579CD-F73D-4544-AE7F-A8D7FBA61CF8}"/>
              </a:ext>
            </a:extLst>
          </p:cNvPr>
          <p:cNvSpPr>
            <a:spLocks noGrp="1"/>
          </p:cNvSpPr>
          <p:nvPr>
            <p:ph type="dt" sz="half" idx="10"/>
          </p:nvPr>
        </p:nvSpPr>
        <p:spPr/>
        <p:txBody>
          <a:bodyPr/>
          <a:lstStyle>
            <a:lvl1pPr>
              <a:defRPr/>
            </a:lvl1pPr>
          </a:lstStyle>
          <a:p>
            <a:fld id="{893260EA-9CDB-4945-A74A-603FFBCEDA44}" type="datetimeFigureOut">
              <a:rPr lang="cs-CZ" smtClean="0"/>
              <a:t>02.06.2021</a:t>
            </a:fld>
            <a:endParaRPr lang="cs-CZ"/>
          </a:p>
        </p:txBody>
      </p:sp>
      <p:sp>
        <p:nvSpPr>
          <p:cNvPr id="7" name="Zástupný symbol pro zápatí 5">
            <a:extLst>
              <a:ext uri="{FF2B5EF4-FFF2-40B4-BE49-F238E27FC236}">
                <a16:creationId xmlns:a16="http://schemas.microsoft.com/office/drawing/2014/main" id="{5A49E33E-A55B-4B78-8CC2-4BB80AC4DA57}"/>
              </a:ext>
            </a:extLst>
          </p:cNvPr>
          <p:cNvSpPr>
            <a:spLocks noGrp="1"/>
          </p:cNvSpPr>
          <p:nvPr>
            <p:ph type="ftr" sz="quarter" idx="11"/>
          </p:nvPr>
        </p:nvSpPr>
        <p:spPr/>
        <p:txBody>
          <a:bodyPr/>
          <a:lstStyle>
            <a:lvl1pPr>
              <a:defRPr/>
            </a:lvl1pPr>
          </a:lstStyle>
          <a:p>
            <a:endParaRPr lang="cs-CZ"/>
          </a:p>
        </p:txBody>
      </p:sp>
    </p:spTree>
    <p:extLst>
      <p:ext uri="{BB962C8B-B14F-4D97-AF65-F5344CB8AC3E}">
        <p14:creationId xmlns:p14="http://schemas.microsoft.com/office/powerpoint/2010/main" val="3346564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Obsah s titulkem">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3A0D70AB-CB13-4A5B-BA70-5EF7FA6AF9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97018" y="6308725"/>
            <a:ext cx="2051049"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Nadpis 1"/>
          <p:cNvSpPr>
            <a:spLocks noGrp="1"/>
          </p:cNvSpPr>
          <p:nvPr>
            <p:ph type="title"/>
          </p:nvPr>
        </p:nvSpPr>
        <p:spPr>
          <a:xfrm>
            <a:off x="609601" y="273050"/>
            <a:ext cx="4011084" cy="1162050"/>
          </a:xfrm>
        </p:spPr>
        <p:txBody>
          <a:bodyPr anchor="b"/>
          <a:lstStyle>
            <a:lvl1pPr algn="l">
              <a:defRPr sz="2000" b="1">
                <a:latin typeface="Verdana" pitchFamily="34" charset="0"/>
                <a:ea typeface="Verdana" pitchFamily="34" charset="0"/>
                <a:cs typeface="Verdana" pitchFamily="34" charset="0"/>
              </a:defRPr>
            </a:lvl1pPr>
          </a:lstStyle>
          <a:p>
            <a:r>
              <a:rPr lang="cs-CZ"/>
              <a:t>Kliknutím lze upravit styl.</a:t>
            </a:r>
            <a:endParaRPr lang="cs-CZ" dirty="0"/>
          </a:p>
        </p:txBody>
      </p:sp>
      <p:sp>
        <p:nvSpPr>
          <p:cNvPr id="3" name="Zástupný symbol pro obsah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text 3"/>
          <p:cNvSpPr>
            <a:spLocks noGrp="1"/>
          </p:cNvSpPr>
          <p:nvPr>
            <p:ph type="body" sz="half" idx="2"/>
          </p:nvPr>
        </p:nvSpPr>
        <p:spPr>
          <a:xfrm>
            <a:off x="609601" y="1435101"/>
            <a:ext cx="4011084" cy="4691063"/>
          </a:xfrm>
        </p:spPr>
        <p:txBody>
          <a:bodyPr/>
          <a:lstStyle>
            <a:lvl1pPr marL="0" indent="0">
              <a:buNone/>
              <a:defRPr sz="1400">
                <a:latin typeface="Verdana" pitchFamily="34" charset="0"/>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6" name="Zástupný symbol pro datum 4">
            <a:extLst>
              <a:ext uri="{FF2B5EF4-FFF2-40B4-BE49-F238E27FC236}">
                <a16:creationId xmlns:a16="http://schemas.microsoft.com/office/drawing/2014/main" id="{B4CC3939-09E0-4539-8D39-FD4CB0BC93FB}"/>
              </a:ext>
            </a:extLst>
          </p:cNvPr>
          <p:cNvSpPr>
            <a:spLocks noGrp="1"/>
          </p:cNvSpPr>
          <p:nvPr>
            <p:ph type="dt" sz="half" idx="10"/>
          </p:nvPr>
        </p:nvSpPr>
        <p:spPr/>
        <p:txBody>
          <a:bodyPr/>
          <a:lstStyle>
            <a:lvl1pPr>
              <a:defRPr/>
            </a:lvl1pPr>
          </a:lstStyle>
          <a:p>
            <a:fld id="{893260EA-9CDB-4945-A74A-603FFBCEDA44}" type="datetimeFigureOut">
              <a:rPr lang="cs-CZ" smtClean="0"/>
              <a:t>02.06.2021</a:t>
            </a:fld>
            <a:endParaRPr lang="cs-CZ"/>
          </a:p>
        </p:txBody>
      </p:sp>
      <p:sp>
        <p:nvSpPr>
          <p:cNvPr id="7" name="Zástupný symbol pro zápatí 5">
            <a:extLst>
              <a:ext uri="{FF2B5EF4-FFF2-40B4-BE49-F238E27FC236}">
                <a16:creationId xmlns:a16="http://schemas.microsoft.com/office/drawing/2014/main" id="{C973677A-881B-4B45-8B81-C13E5ABFB5C9}"/>
              </a:ext>
            </a:extLst>
          </p:cNvPr>
          <p:cNvSpPr>
            <a:spLocks noGrp="1"/>
          </p:cNvSpPr>
          <p:nvPr>
            <p:ph type="ftr" sz="quarter" idx="11"/>
          </p:nvPr>
        </p:nvSpPr>
        <p:spPr/>
        <p:txBody>
          <a:bodyPr/>
          <a:lstStyle>
            <a:lvl1pPr>
              <a:defRPr/>
            </a:lvl1pPr>
          </a:lstStyle>
          <a:p>
            <a:endParaRPr lang="cs-CZ"/>
          </a:p>
        </p:txBody>
      </p:sp>
    </p:spTree>
    <p:extLst>
      <p:ext uri="{BB962C8B-B14F-4D97-AF65-F5344CB8AC3E}">
        <p14:creationId xmlns:p14="http://schemas.microsoft.com/office/powerpoint/2010/main" val="958056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Obrázek s titulkem">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54284F5D-ED4C-4BF4-8F04-06FF6D66BA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97018" y="6308725"/>
            <a:ext cx="2051049"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Nadpis 1"/>
          <p:cNvSpPr>
            <a:spLocks noGrp="1"/>
          </p:cNvSpPr>
          <p:nvPr>
            <p:ph type="title"/>
          </p:nvPr>
        </p:nvSpPr>
        <p:spPr>
          <a:xfrm>
            <a:off x="2389717" y="4800600"/>
            <a:ext cx="7315200" cy="566738"/>
          </a:xfrm>
        </p:spPr>
        <p:txBody>
          <a:bodyPr anchor="b"/>
          <a:lstStyle>
            <a:lvl1pPr algn="l">
              <a:defRPr sz="2000" b="1"/>
            </a:lvl1pPr>
          </a:lstStyle>
          <a:p>
            <a:r>
              <a:rPr lang="cs-CZ"/>
              <a:t>Kliknutím lze upravit styl.</a:t>
            </a:r>
            <a:endParaRPr lang="cs-CZ" dirty="0"/>
          </a:p>
        </p:txBody>
      </p:sp>
      <p:sp>
        <p:nvSpPr>
          <p:cNvPr id="3" name="Zástupný symbol pro obrázek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a:t>Kliknutím na ikonu přidáte obrázek.</a:t>
            </a:r>
          </a:p>
        </p:txBody>
      </p:sp>
      <p:sp>
        <p:nvSpPr>
          <p:cNvPr id="4" name="Zástupný symbol pro tex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6" name="Zástupný symbol pro datum 4">
            <a:extLst>
              <a:ext uri="{FF2B5EF4-FFF2-40B4-BE49-F238E27FC236}">
                <a16:creationId xmlns:a16="http://schemas.microsoft.com/office/drawing/2014/main" id="{E20B6C3B-914D-43C3-800D-012F90F431BE}"/>
              </a:ext>
            </a:extLst>
          </p:cNvPr>
          <p:cNvSpPr>
            <a:spLocks noGrp="1"/>
          </p:cNvSpPr>
          <p:nvPr>
            <p:ph type="dt" sz="half" idx="10"/>
          </p:nvPr>
        </p:nvSpPr>
        <p:spPr/>
        <p:txBody>
          <a:bodyPr/>
          <a:lstStyle>
            <a:lvl1pPr>
              <a:defRPr/>
            </a:lvl1pPr>
          </a:lstStyle>
          <a:p>
            <a:fld id="{893260EA-9CDB-4945-A74A-603FFBCEDA44}" type="datetimeFigureOut">
              <a:rPr lang="cs-CZ" smtClean="0"/>
              <a:t>02.06.2021</a:t>
            </a:fld>
            <a:endParaRPr lang="cs-CZ"/>
          </a:p>
        </p:txBody>
      </p:sp>
      <p:sp>
        <p:nvSpPr>
          <p:cNvPr id="7" name="Zástupný symbol pro zápatí 5">
            <a:extLst>
              <a:ext uri="{FF2B5EF4-FFF2-40B4-BE49-F238E27FC236}">
                <a16:creationId xmlns:a16="http://schemas.microsoft.com/office/drawing/2014/main" id="{91FF3EF5-2765-4EA7-8DD6-3098B6A758AC}"/>
              </a:ext>
            </a:extLst>
          </p:cNvPr>
          <p:cNvSpPr>
            <a:spLocks noGrp="1"/>
          </p:cNvSpPr>
          <p:nvPr>
            <p:ph type="ftr" sz="quarter" idx="11"/>
          </p:nvPr>
        </p:nvSpPr>
        <p:spPr/>
        <p:txBody>
          <a:bodyPr/>
          <a:lstStyle>
            <a:lvl1pPr>
              <a:defRPr/>
            </a:lvl1pPr>
          </a:lstStyle>
          <a:p>
            <a:endParaRPr lang="cs-CZ"/>
          </a:p>
        </p:txBody>
      </p:sp>
    </p:spTree>
    <p:extLst>
      <p:ext uri="{BB962C8B-B14F-4D97-AF65-F5344CB8AC3E}">
        <p14:creationId xmlns:p14="http://schemas.microsoft.com/office/powerpoint/2010/main" val="2673607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závěr prezentace">
    <p:spTree>
      <p:nvGrpSpPr>
        <p:cNvPr id="1" name=""/>
        <p:cNvGrpSpPr/>
        <p:nvPr/>
      </p:nvGrpSpPr>
      <p:grpSpPr>
        <a:xfrm>
          <a:off x="0" y="0"/>
          <a:ext cx="0" cy="0"/>
          <a:chOff x="0" y="0"/>
          <a:chExt cx="0" cy="0"/>
        </a:xfrm>
      </p:grpSpPr>
      <p:sp>
        <p:nvSpPr>
          <p:cNvPr id="3" name="Ovál 5">
            <a:extLst>
              <a:ext uri="{FF2B5EF4-FFF2-40B4-BE49-F238E27FC236}">
                <a16:creationId xmlns:a16="http://schemas.microsoft.com/office/drawing/2014/main" id="{36FE4748-4053-40FF-8F4A-2B6FBFCFAE19}"/>
              </a:ext>
            </a:extLst>
          </p:cNvPr>
          <p:cNvSpPr/>
          <p:nvPr/>
        </p:nvSpPr>
        <p:spPr>
          <a:xfrm>
            <a:off x="527051" y="4652964"/>
            <a:ext cx="575733" cy="433387"/>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sz="1800"/>
          </a:p>
        </p:txBody>
      </p:sp>
      <p:sp>
        <p:nvSpPr>
          <p:cNvPr id="4" name="Ovál 5">
            <a:extLst>
              <a:ext uri="{FF2B5EF4-FFF2-40B4-BE49-F238E27FC236}">
                <a16:creationId xmlns:a16="http://schemas.microsoft.com/office/drawing/2014/main" id="{2AF37A17-BD7E-4AC3-99DB-9D392453A0AE}"/>
              </a:ext>
            </a:extLst>
          </p:cNvPr>
          <p:cNvSpPr/>
          <p:nvPr/>
        </p:nvSpPr>
        <p:spPr>
          <a:xfrm>
            <a:off x="9552517" y="4652963"/>
            <a:ext cx="4224867" cy="2952750"/>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sz="1800"/>
          </a:p>
        </p:txBody>
      </p:sp>
      <p:sp>
        <p:nvSpPr>
          <p:cNvPr id="5" name="Ovál 5">
            <a:extLst>
              <a:ext uri="{FF2B5EF4-FFF2-40B4-BE49-F238E27FC236}">
                <a16:creationId xmlns:a16="http://schemas.microsoft.com/office/drawing/2014/main" id="{17825D2A-EF9D-4690-9860-AA4F7FE30A8E}"/>
              </a:ext>
            </a:extLst>
          </p:cNvPr>
          <p:cNvSpPr/>
          <p:nvPr/>
        </p:nvSpPr>
        <p:spPr>
          <a:xfrm>
            <a:off x="5712885" y="5445126"/>
            <a:ext cx="766233" cy="576263"/>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sz="1800"/>
          </a:p>
        </p:txBody>
      </p:sp>
      <p:sp>
        <p:nvSpPr>
          <p:cNvPr id="6" name="Ovál 5">
            <a:extLst>
              <a:ext uri="{FF2B5EF4-FFF2-40B4-BE49-F238E27FC236}">
                <a16:creationId xmlns:a16="http://schemas.microsoft.com/office/drawing/2014/main" id="{ED92718E-9F46-425C-A4E9-1955B09A3602}"/>
              </a:ext>
            </a:extLst>
          </p:cNvPr>
          <p:cNvSpPr/>
          <p:nvPr/>
        </p:nvSpPr>
        <p:spPr>
          <a:xfrm>
            <a:off x="2832100" y="4724400"/>
            <a:ext cx="1246717" cy="935038"/>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sz="1800"/>
          </a:p>
        </p:txBody>
      </p:sp>
      <p:sp>
        <p:nvSpPr>
          <p:cNvPr id="7" name="Ovál 5">
            <a:extLst>
              <a:ext uri="{FF2B5EF4-FFF2-40B4-BE49-F238E27FC236}">
                <a16:creationId xmlns:a16="http://schemas.microsoft.com/office/drawing/2014/main" id="{A2EF4F3E-79BC-4D58-99AB-DB8D0942CA91}"/>
              </a:ext>
            </a:extLst>
          </p:cNvPr>
          <p:cNvSpPr/>
          <p:nvPr/>
        </p:nvSpPr>
        <p:spPr>
          <a:xfrm>
            <a:off x="4271434" y="3644900"/>
            <a:ext cx="575733" cy="431800"/>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sz="1800"/>
          </a:p>
        </p:txBody>
      </p:sp>
      <p:sp>
        <p:nvSpPr>
          <p:cNvPr id="8" name="Ovál 5">
            <a:extLst>
              <a:ext uri="{FF2B5EF4-FFF2-40B4-BE49-F238E27FC236}">
                <a16:creationId xmlns:a16="http://schemas.microsoft.com/office/drawing/2014/main" id="{20044166-EE22-48CB-A541-4892E1C7718D}"/>
              </a:ext>
            </a:extLst>
          </p:cNvPr>
          <p:cNvSpPr/>
          <p:nvPr/>
        </p:nvSpPr>
        <p:spPr>
          <a:xfrm>
            <a:off x="6671734" y="3789363"/>
            <a:ext cx="2112433" cy="1511300"/>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sz="1800"/>
          </a:p>
        </p:txBody>
      </p:sp>
      <p:sp>
        <p:nvSpPr>
          <p:cNvPr id="9" name="Ovál 5">
            <a:extLst>
              <a:ext uri="{FF2B5EF4-FFF2-40B4-BE49-F238E27FC236}">
                <a16:creationId xmlns:a16="http://schemas.microsoft.com/office/drawing/2014/main" id="{CE2DF5C5-1308-4302-9583-09FDE92CF438}"/>
              </a:ext>
            </a:extLst>
          </p:cNvPr>
          <p:cNvSpPr/>
          <p:nvPr/>
        </p:nvSpPr>
        <p:spPr>
          <a:xfrm>
            <a:off x="6959601" y="6245225"/>
            <a:ext cx="1631951" cy="1225550"/>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sz="1800"/>
          </a:p>
        </p:txBody>
      </p:sp>
      <p:sp>
        <p:nvSpPr>
          <p:cNvPr id="10" name="Ovál 5">
            <a:extLst>
              <a:ext uri="{FF2B5EF4-FFF2-40B4-BE49-F238E27FC236}">
                <a16:creationId xmlns:a16="http://schemas.microsoft.com/office/drawing/2014/main" id="{A8375CB2-6B56-4721-8EF2-743BB14EC48C}"/>
              </a:ext>
            </a:extLst>
          </p:cNvPr>
          <p:cNvSpPr/>
          <p:nvPr/>
        </p:nvSpPr>
        <p:spPr>
          <a:xfrm>
            <a:off x="10608733" y="3500439"/>
            <a:ext cx="1151467" cy="865187"/>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sz="1800"/>
          </a:p>
        </p:txBody>
      </p:sp>
      <p:sp>
        <p:nvSpPr>
          <p:cNvPr id="11" name="Ovál 5">
            <a:extLst>
              <a:ext uri="{FF2B5EF4-FFF2-40B4-BE49-F238E27FC236}">
                <a16:creationId xmlns:a16="http://schemas.microsoft.com/office/drawing/2014/main" id="{2097B57C-B317-43CD-AE05-51B02B4B8C7A}"/>
              </a:ext>
            </a:extLst>
          </p:cNvPr>
          <p:cNvSpPr/>
          <p:nvPr/>
        </p:nvSpPr>
        <p:spPr>
          <a:xfrm>
            <a:off x="9457267" y="4292600"/>
            <a:ext cx="575733" cy="431800"/>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sz="1800"/>
          </a:p>
        </p:txBody>
      </p:sp>
      <p:sp>
        <p:nvSpPr>
          <p:cNvPr id="12" name="Ovál 5">
            <a:extLst>
              <a:ext uri="{FF2B5EF4-FFF2-40B4-BE49-F238E27FC236}">
                <a16:creationId xmlns:a16="http://schemas.microsoft.com/office/drawing/2014/main" id="{15714280-E5BD-47E7-8B42-73703580DEED}"/>
              </a:ext>
            </a:extLst>
          </p:cNvPr>
          <p:cNvSpPr/>
          <p:nvPr/>
        </p:nvSpPr>
        <p:spPr>
          <a:xfrm>
            <a:off x="719667" y="1989138"/>
            <a:ext cx="575733" cy="431800"/>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sz="1800"/>
          </a:p>
        </p:txBody>
      </p:sp>
      <p:sp>
        <p:nvSpPr>
          <p:cNvPr id="13" name="Ovál 5">
            <a:extLst>
              <a:ext uri="{FF2B5EF4-FFF2-40B4-BE49-F238E27FC236}">
                <a16:creationId xmlns:a16="http://schemas.microsoft.com/office/drawing/2014/main" id="{4E5EC432-8C17-4535-A55E-C45FADBEA7D2}"/>
              </a:ext>
            </a:extLst>
          </p:cNvPr>
          <p:cNvSpPr/>
          <p:nvPr/>
        </p:nvSpPr>
        <p:spPr>
          <a:xfrm>
            <a:off x="2063752" y="3573463"/>
            <a:ext cx="385233" cy="287337"/>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sz="1800"/>
          </a:p>
        </p:txBody>
      </p:sp>
      <p:pic>
        <p:nvPicPr>
          <p:cNvPr id="14" name="Picture 2" descr="C:\Users\Jiří Bábek\Desktop\PR\Everesta - metamorfóza\everesta logo.jpg">
            <a:extLst>
              <a:ext uri="{FF2B5EF4-FFF2-40B4-BE49-F238E27FC236}">
                <a16:creationId xmlns:a16="http://schemas.microsoft.com/office/drawing/2014/main" id="{29C98126-F1D8-4AD0-9307-8353A2B8ED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801" y="6165850"/>
            <a:ext cx="3071284"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Nadpis 1"/>
          <p:cNvSpPr>
            <a:spLocks noGrp="1"/>
          </p:cNvSpPr>
          <p:nvPr>
            <p:ph type="title"/>
          </p:nvPr>
        </p:nvSpPr>
        <p:spPr>
          <a:xfrm>
            <a:off x="1487488" y="1052736"/>
            <a:ext cx="10190923" cy="1512168"/>
          </a:xfrm>
        </p:spPr>
        <p:txBody>
          <a:bodyPr>
            <a:noAutofit/>
          </a:bodyPr>
          <a:lstStyle>
            <a:lvl1pPr algn="r">
              <a:defRPr lang="cs-CZ" sz="4400" b="1" kern="1200" dirty="0">
                <a:solidFill>
                  <a:srgbClr val="595959"/>
                </a:solidFill>
                <a:latin typeface="Verdana" pitchFamily="34" charset="0"/>
                <a:ea typeface="+mn-ea"/>
                <a:cs typeface="+mn-cs"/>
              </a:defRPr>
            </a:lvl1pPr>
          </a:lstStyle>
          <a:p>
            <a:r>
              <a:rPr lang="cs-CZ"/>
              <a:t>Kliknutím lze upravit styl.</a:t>
            </a:r>
            <a:endParaRPr lang="cs-CZ" dirty="0"/>
          </a:p>
        </p:txBody>
      </p:sp>
    </p:spTree>
    <p:extLst>
      <p:ext uri="{BB962C8B-B14F-4D97-AF65-F5344CB8AC3E}">
        <p14:creationId xmlns:p14="http://schemas.microsoft.com/office/powerpoint/2010/main" val="2603485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D94A2081-E5B0-45BA-A97A-40C9C106FE1C}"/>
              </a:ext>
            </a:extLst>
          </p:cNvPr>
          <p:cNvSpPr>
            <a:spLocks noChangeArrowheads="1"/>
          </p:cNvSpPr>
          <p:nvPr/>
        </p:nvSpPr>
        <p:spPr bwMode="auto">
          <a:xfrm>
            <a:off x="-16933" y="1968500"/>
            <a:ext cx="12208933" cy="4889500"/>
          </a:xfrm>
          <a:prstGeom prst="rect">
            <a:avLst/>
          </a:prstGeom>
          <a:solidFill>
            <a:schemeClr val="tx1"/>
          </a:solidFill>
          <a:ln>
            <a:noFill/>
          </a:ln>
          <a:effectLst/>
        </p:spPr>
        <p:txBody>
          <a:bodyPr wrap="none" anchor="ctr"/>
          <a:lstStyle>
            <a:lvl1pPr eaLnBrk="0" hangingPunct="0">
              <a:defRPr sz="3400">
                <a:solidFill>
                  <a:schemeClr val="tx1"/>
                </a:solidFill>
                <a:latin typeface="Garamond" pitchFamily="18" charset="0"/>
              </a:defRPr>
            </a:lvl1pPr>
            <a:lvl2pPr marL="742950" indent="-285750" eaLnBrk="0" hangingPunct="0">
              <a:defRPr sz="3400">
                <a:solidFill>
                  <a:schemeClr val="tx1"/>
                </a:solidFill>
                <a:latin typeface="Garamond" pitchFamily="18" charset="0"/>
              </a:defRPr>
            </a:lvl2pPr>
            <a:lvl3pPr marL="1143000" indent="-228600" eaLnBrk="0" hangingPunct="0">
              <a:defRPr sz="3400">
                <a:solidFill>
                  <a:schemeClr val="tx1"/>
                </a:solidFill>
                <a:latin typeface="Garamond" pitchFamily="18" charset="0"/>
              </a:defRPr>
            </a:lvl3pPr>
            <a:lvl4pPr marL="1600200" indent="-228600" eaLnBrk="0" hangingPunct="0">
              <a:defRPr sz="3400">
                <a:solidFill>
                  <a:schemeClr val="tx1"/>
                </a:solidFill>
                <a:latin typeface="Garamond" pitchFamily="18" charset="0"/>
              </a:defRPr>
            </a:lvl4pPr>
            <a:lvl5pPr marL="2057400" indent="-228600" eaLnBrk="0" hangingPunct="0">
              <a:defRPr sz="3400">
                <a:solidFill>
                  <a:schemeClr val="tx1"/>
                </a:solidFill>
                <a:latin typeface="Garamond" pitchFamily="18" charset="0"/>
              </a:defRPr>
            </a:lvl5pPr>
            <a:lvl6pPr marL="2514600" indent="-228600" eaLnBrk="0" fontAlgn="base" hangingPunct="0">
              <a:spcBef>
                <a:spcPct val="0"/>
              </a:spcBef>
              <a:spcAft>
                <a:spcPct val="0"/>
              </a:spcAft>
              <a:defRPr sz="3400">
                <a:solidFill>
                  <a:schemeClr val="tx1"/>
                </a:solidFill>
                <a:latin typeface="Garamond" pitchFamily="18" charset="0"/>
              </a:defRPr>
            </a:lvl6pPr>
            <a:lvl7pPr marL="2971800" indent="-228600" eaLnBrk="0" fontAlgn="base" hangingPunct="0">
              <a:spcBef>
                <a:spcPct val="0"/>
              </a:spcBef>
              <a:spcAft>
                <a:spcPct val="0"/>
              </a:spcAft>
              <a:defRPr sz="3400">
                <a:solidFill>
                  <a:schemeClr val="tx1"/>
                </a:solidFill>
                <a:latin typeface="Garamond" pitchFamily="18" charset="0"/>
              </a:defRPr>
            </a:lvl7pPr>
            <a:lvl8pPr marL="3429000" indent="-228600" eaLnBrk="0" fontAlgn="base" hangingPunct="0">
              <a:spcBef>
                <a:spcPct val="0"/>
              </a:spcBef>
              <a:spcAft>
                <a:spcPct val="0"/>
              </a:spcAft>
              <a:defRPr sz="3400">
                <a:solidFill>
                  <a:schemeClr val="tx1"/>
                </a:solidFill>
                <a:latin typeface="Garamond" pitchFamily="18" charset="0"/>
              </a:defRPr>
            </a:lvl8pPr>
            <a:lvl9pPr marL="3886200" indent="-228600" eaLnBrk="0" fontAlgn="base" hangingPunct="0">
              <a:spcBef>
                <a:spcPct val="0"/>
              </a:spcBef>
              <a:spcAft>
                <a:spcPct val="0"/>
              </a:spcAft>
              <a:defRPr sz="3400">
                <a:solidFill>
                  <a:schemeClr val="tx1"/>
                </a:solidFill>
                <a:latin typeface="Garamond" pitchFamily="18" charset="0"/>
              </a:defRPr>
            </a:lvl9pPr>
          </a:lstStyle>
          <a:p>
            <a:pPr eaLnBrk="1" hangingPunct="1">
              <a:defRPr/>
            </a:pPr>
            <a:endParaRPr lang="en-US" altLang="en-US" sz="3400"/>
          </a:p>
        </p:txBody>
      </p:sp>
      <p:pic>
        <p:nvPicPr>
          <p:cNvPr id="5" name="Picture 9" descr="logo_mzcr">
            <a:extLst>
              <a:ext uri="{FF2B5EF4-FFF2-40B4-BE49-F238E27FC236}">
                <a16:creationId xmlns:a16="http://schemas.microsoft.com/office/drawing/2014/main" id="{41896F75-0360-4311-938E-A5AA135C97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600" y="682626"/>
            <a:ext cx="8983133"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 descr="pp_titul_podtisk">
            <a:extLst>
              <a:ext uri="{FF2B5EF4-FFF2-40B4-BE49-F238E27FC236}">
                <a16:creationId xmlns:a16="http://schemas.microsoft.com/office/drawing/2014/main" id="{02BB7364-DABC-47E4-BF49-84525A6EE2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89138"/>
            <a:ext cx="1083733" cy="486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3090" name="Rectangle 2"/>
          <p:cNvSpPr>
            <a:spLocks noGrp="1" noChangeArrowheads="1"/>
          </p:cNvSpPr>
          <p:nvPr>
            <p:ph type="ctrTitle"/>
          </p:nvPr>
        </p:nvSpPr>
        <p:spPr>
          <a:xfrm>
            <a:off x="1644651" y="2463800"/>
            <a:ext cx="9059333" cy="2189163"/>
          </a:xfrm>
        </p:spPr>
        <p:txBody>
          <a:bodyPr anchor="t"/>
          <a:lstStyle>
            <a:lvl1pPr>
              <a:defRPr/>
            </a:lvl1pPr>
          </a:lstStyle>
          <a:p>
            <a:pPr lvl="0"/>
            <a:r>
              <a:rPr lang="cs-CZ" noProof="0"/>
              <a:t>KLEPNUTÍM LZE UPRAVIT STYL PŘEDLOHY NADPISŮ.</a:t>
            </a:r>
          </a:p>
        </p:txBody>
      </p:sp>
      <p:sp>
        <p:nvSpPr>
          <p:cNvPr id="473091" name="Rectangle 3"/>
          <p:cNvSpPr>
            <a:spLocks noGrp="1" noChangeArrowheads="1"/>
          </p:cNvSpPr>
          <p:nvPr>
            <p:ph type="subTitle" idx="1"/>
          </p:nvPr>
        </p:nvSpPr>
        <p:spPr>
          <a:xfrm>
            <a:off x="1644651" y="4857751"/>
            <a:ext cx="9059333" cy="1235075"/>
          </a:xfrm>
        </p:spPr>
        <p:txBody>
          <a:bodyPr/>
          <a:lstStyle>
            <a:lvl1pPr>
              <a:defRPr sz="1600" b="0">
                <a:solidFill>
                  <a:schemeClr val="bg1"/>
                </a:solidFill>
              </a:defRPr>
            </a:lvl1pPr>
          </a:lstStyle>
          <a:p>
            <a:pPr lvl="0"/>
            <a:r>
              <a:rPr lang="cs-CZ" noProof="0"/>
              <a:t>Klepnutím lze upravit styl předlohy podnadpisů.</a:t>
            </a:r>
          </a:p>
        </p:txBody>
      </p:sp>
      <p:sp>
        <p:nvSpPr>
          <p:cNvPr id="7" name="Rectangle 4">
            <a:extLst>
              <a:ext uri="{FF2B5EF4-FFF2-40B4-BE49-F238E27FC236}">
                <a16:creationId xmlns:a16="http://schemas.microsoft.com/office/drawing/2014/main" id="{2AA9B540-15B7-44CE-99FB-E3A826EAA27D}"/>
              </a:ext>
            </a:extLst>
          </p:cNvPr>
          <p:cNvSpPr>
            <a:spLocks noGrp="1" noChangeArrowheads="1"/>
          </p:cNvSpPr>
          <p:nvPr>
            <p:ph type="dt" sz="half" idx="10"/>
          </p:nvPr>
        </p:nvSpPr>
        <p:spPr>
          <a:xfrm>
            <a:off x="1627717" y="6245225"/>
            <a:ext cx="1826683" cy="476250"/>
          </a:xfrm>
        </p:spPr>
        <p:txBody>
          <a:bodyPr/>
          <a:lstStyle>
            <a:lvl1pPr>
              <a:defRPr>
                <a:solidFill>
                  <a:schemeClr val="bg1"/>
                </a:solidFill>
                <a:latin typeface="Arial" charset="0"/>
              </a:defRPr>
            </a:lvl1pPr>
          </a:lstStyle>
          <a:p>
            <a:pPr>
              <a:defRPr/>
            </a:pPr>
            <a:endParaRPr lang="cs-CZ"/>
          </a:p>
        </p:txBody>
      </p:sp>
      <p:sp>
        <p:nvSpPr>
          <p:cNvPr id="8" name="Rectangle 5">
            <a:extLst>
              <a:ext uri="{FF2B5EF4-FFF2-40B4-BE49-F238E27FC236}">
                <a16:creationId xmlns:a16="http://schemas.microsoft.com/office/drawing/2014/main" id="{8EEF5EE3-20A6-4A1B-9AD6-5B505CA3A041}"/>
              </a:ext>
            </a:extLst>
          </p:cNvPr>
          <p:cNvSpPr>
            <a:spLocks noGrp="1" noChangeArrowheads="1"/>
          </p:cNvSpPr>
          <p:nvPr>
            <p:ph type="ftr" sz="quarter" idx="11"/>
          </p:nvPr>
        </p:nvSpPr>
        <p:spPr>
          <a:xfrm>
            <a:off x="3888317" y="6245225"/>
            <a:ext cx="3860800" cy="476250"/>
          </a:xfrm>
        </p:spPr>
        <p:txBody>
          <a:bodyPr/>
          <a:lstStyle>
            <a:lvl1pPr>
              <a:defRPr>
                <a:solidFill>
                  <a:schemeClr val="bg1"/>
                </a:solidFill>
              </a:defRPr>
            </a:lvl1pPr>
          </a:lstStyle>
          <a:p>
            <a:pPr>
              <a:defRPr/>
            </a:pPr>
            <a:endParaRPr lang="cs-CZ"/>
          </a:p>
        </p:txBody>
      </p:sp>
      <p:sp>
        <p:nvSpPr>
          <p:cNvPr id="9" name="Rectangle 6">
            <a:extLst>
              <a:ext uri="{FF2B5EF4-FFF2-40B4-BE49-F238E27FC236}">
                <a16:creationId xmlns:a16="http://schemas.microsoft.com/office/drawing/2014/main" id="{B6FE730B-48B8-4CEC-B02D-F3BFBB41FA72}"/>
              </a:ext>
            </a:extLst>
          </p:cNvPr>
          <p:cNvSpPr>
            <a:spLocks noGrp="1" noChangeArrowheads="1"/>
          </p:cNvSpPr>
          <p:nvPr>
            <p:ph type="sldNum" sz="quarter" idx="12"/>
          </p:nvPr>
        </p:nvSpPr>
        <p:spPr/>
        <p:txBody>
          <a:bodyPr/>
          <a:lstStyle>
            <a:lvl1pPr>
              <a:defRPr>
                <a:solidFill>
                  <a:schemeClr val="bg1"/>
                </a:solidFill>
              </a:defRPr>
            </a:lvl1pPr>
          </a:lstStyle>
          <a:p>
            <a:pPr>
              <a:defRPr/>
            </a:pPr>
            <a:fld id="{89B1EC35-0D63-47A5-99C2-2E48E509C042}" type="slidenum">
              <a:rPr lang="cs-CZ" altLang="cs-CZ"/>
              <a:pPr>
                <a:defRPr/>
              </a:pPr>
              <a:t>‹#›</a:t>
            </a:fld>
            <a:endParaRPr lang="cs-CZ" altLang="cs-CZ"/>
          </a:p>
        </p:txBody>
      </p:sp>
    </p:spTree>
    <p:extLst>
      <p:ext uri="{BB962C8B-B14F-4D97-AF65-F5344CB8AC3E}">
        <p14:creationId xmlns:p14="http://schemas.microsoft.com/office/powerpoint/2010/main" val="564192021"/>
      </p:ext>
    </p:extLst>
  </p:cSld>
  <p:clrMapOvr>
    <a:masterClrMapping/>
  </p:clrMapOvr>
  <p:transition>
    <p:zoom dir="in"/>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a:extLst>
              <a:ext uri="{FF2B5EF4-FFF2-40B4-BE49-F238E27FC236}">
                <a16:creationId xmlns:a16="http://schemas.microsoft.com/office/drawing/2014/main" id="{F5A5723C-DAD4-42E0-A763-76E5C47DFC59}"/>
              </a:ext>
            </a:extLst>
          </p:cNvPr>
          <p:cNvSpPr>
            <a:spLocks noGrp="1" noChangeArrowheads="1"/>
          </p:cNvSpPr>
          <p:nvPr>
            <p:ph type="dt" sz="half" idx="10"/>
          </p:nvPr>
        </p:nvSpPr>
        <p:spPr>
          <a:ln/>
        </p:spPr>
        <p:txBody>
          <a:bodyPr/>
          <a:lstStyle>
            <a:lvl1pPr>
              <a:defRPr/>
            </a:lvl1pPr>
          </a:lstStyle>
          <a:p>
            <a:pPr>
              <a:defRPr/>
            </a:pPr>
            <a:endParaRPr lang="cs-CZ"/>
          </a:p>
        </p:txBody>
      </p:sp>
      <p:sp>
        <p:nvSpPr>
          <p:cNvPr id="5" name="Rectangle 5">
            <a:extLst>
              <a:ext uri="{FF2B5EF4-FFF2-40B4-BE49-F238E27FC236}">
                <a16:creationId xmlns:a16="http://schemas.microsoft.com/office/drawing/2014/main" id="{EE6FFBED-8B51-4F8B-8326-3533CC1AA342}"/>
              </a:ext>
            </a:extLst>
          </p:cNvPr>
          <p:cNvSpPr>
            <a:spLocks noGrp="1" noChangeArrowheads="1"/>
          </p:cNvSpPr>
          <p:nvPr>
            <p:ph type="ftr" sz="quarter" idx="11"/>
          </p:nvPr>
        </p:nvSpPr>
        <p:spPr>
          <a:ln/>
        </p:spPr>
        <p:txBody>
          <a:bodyPr/>
          <a:lstStyle>
            <a:lvl1pPr>
              <a:defRPr/>
            </a:lvl1pPr>
          </a:lstStyle>
          <a:p>
            <a:pPr>
              <a:defRPr/>
            </a:pPr>
            <a:endParaRPr lang="cs-CZ"/>
          </a:p>
        </p:txBody>
      </p:sp>
      <p:sp>
        <p:nvSpPr>
          <p:cNvPr id="6" name="Rectangle 6">
            <a:extLst>
              <a:ext uri="{FF2B5EF4-FFF2-40B4-BE49-F238E27FC236}">
                <a16:creationId xmlns:a16="http://schemas.microsoft.com/office/drawing/2014/main" id="{B2A22D86-8277-4C11-BF9A-5886AE9E97D0}"/>
              </a:ext>
            </a:extLst>
          </p:cNvPr>
          <p:cNvSpPr>
            <a:spLocks noGrp="1" noChangeArrowheads="1"/>
          </p:cNvSpPr>
          <p:nvPr>
            <p:ph type="sldNum" sz="quarter" idx="12"/>
          </p:nvPr>
        </p:nvSpPr>
        <p:spPr>
          <a:ln/>
        </p:spPr>
        <p:txBody>
          <a:bodyPr/>
          <a:lstStyle>
            <a:lvl1pPr>
              <a:defRPr/>
            </a:lvl1pPr>
          </a:lstStyle>
          <a:p>
            <a:pPr>
              <a:defRPr/>
            </a:pPr>
            <a:fld id="{0E0214F8-67DC-4F3C-9AEE-074BC48B2968}" type="slidenum">
              <a:rPr lang="cs-CZ" altLang="cs-CZ"/>
              <a:pPr>
                <a:defRPr/>
              </a:pPr>
              <a:t>‹#›</a:t>
            </a:fld>
            <a:endParaRPr lang="cs-CZ" altLang="cs-CZ"/>
          </a:p>
        </p:txBody>
      </p:sp>
    </p:spTree>
    <p:extLst>
      <p:ext uri="{BB962C8B-B14F-4D97-AF65-F5344CB8AC3E}">
        <p14:creationId xmlns:p14="http://schemas.microsoft.com/office/powerpoint/2010/main" val="1160418457"/>
      </p:ext>
    </p:extLst>
  </p:cSld>
  <p:clrMapOvr>
    <a:masterClrMapping/>
  </p:clrMapOvr>
  <p:transition>
    <p:zoom dir="in"/>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963084" y="4406901"/>
            <a:ext cx="103632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Kliknutím lze upravit styly předlohy textu.</a:t>
            </a:r>
          </a:p>
        </p:txBody>
      </p:sp>
      <p:sp>
        <p:nvSpPr>
          <p:cNvPr id="4" name="Rectangle 4">
            <a:extLst>
              <a:ext uri="{FF2B5EF4-FFF2-40B4-BE49-F238E27FC236}">
                <a16:creationId xmlns:a16="http://schemas.microsoft.com/office/drawing/2014/main" id="{CA1FC582-D9A5-472C-B238-6FB481A3ACC7}"/>
              </a:ext>
            </a:extLst>
          </p:cNvPr>
          <p:cNvSpPr>
            <a:spLocks noGrp="1" noChangeArrowheads="1"/>
          </p:cNvSpPr>
          <p:nvPr>
            <p:ph type="dt" sz="half" idx="10"/>
          </p:nvPr>
        </p:nvSpPr>
        <p:spPr>
          <a:ln/>
        </p:spPr>
        <p:txBody>
          <a:bodyPr/>
          <a:lstStyle>
            <a:lvl1pPr>
              <a:defRPr/>
            </a:lvl1pPr>
          </a:lstStyle>
          <a:p>
            <a:pPr>
              <a:defRPr/>
            </a:pPr>
            <a:endParaRPr lang="cs-CZ"/>
          </a:p>
        </p:txBody>
      </p:sp>
      <p:sp>
        <p:nvSpPr>
          <p:cNvPr id="5" name="Rectangle 5">
            <a:extLst>
              <a:ext uri="{FF2B5EF4-FFF2-40B4-BE49-F238E27FC236}">
                <a16:creationId xmlns:a16="http://schemas.microsoft.com/office/drawing/2014/main" id="{23B8755F-9C5B-4C9C-993E-E7176A4BC662}"/>
              </a:ext>
            </a:extLst>
          </p:cNvPr>
          <p:cNvSpPr>
            <a:spLocks noGrp="1" noChangeArrowheads="1"/>
          </p:cNvSpPr>
          <p:nvPr>
            <p:ph type="ftr" sz="quarter" idx="11"/>
          </p:nvPr>
        </p:nvSpPr>
        <p:spPr>
          <a:ln/>
        </p:spPr>
        <p:txBody>
          <a:bodyPr/>
          <a:lstStyle>
            <a:lvl1pPr>
              <a:defRPr/>
            </a:lvl1pPr>
          </a:lstStyle>
          <a:p>
            <a:pPr>
              <a:defRPr/>
            </a:pPr>
            <a:endParaRPr lang="cs-CZ"/>
          </a:p>
        </p:txBody>
      </p:sp>
      <p:sp>
        <p:nvSpPr>
          <p:cNvPr id="6" name="Rectangle 6">
            <a:extLst>
              <a:ext uri="{FF2B5EF4-FFF2-40B4-BE49-F238E27FC236}">
                <a16:creationId xmlns:a16="http://schemas.microsoft.com/office/drawing/2014/main" id="{1AFFE3B7-9405-4950-84AE-6BD46424D9E6}"/>
              </a:ext>
            </a:extLst>
          </p:cNvPr>
          <p:cNvSpPr>
            <a:spLocks noGrp="1" noChangeArrowheads="1"/>
          </p:cNvSpPr>
          <p:nvPr>
            <p:ph type="sldNum" sz="quarter" idx="12"/>
          </p:nvPr>
        </p:nvSpPr>
        <p:spPr>
          <a:ln/>
        </p:spPr>
        <p:txBody>
          <a:bodyPr/>
          <a:lstStyle>
            <a:lvl1pPr>
              <a:defRPr/>
            </a:lvl1pPr>
          </a:lstStyle>
          <a:p>
            <a:pPr>
              <a:defRPr/>
            </a:pPr>
            <a:fld id="{B16E731B-8BB5-4981-BAC9-6AEEAC5D3A9B}" type="slidenum">
              <a:rPr lang="cs-CZ" altLang="cs-CZ"/>
              <a:pPr>
                <a:defRPr/>
              </a:pPr>
              <a:t>‹#›</a:t>
            </a:fld>
            <a:endParaRPr lang="cs-CZ" altLang="cs-CZ"/>
          </a:p>
        </p:txBody>
      </p:sp>
    </p:spTree>
    <p:extLst>
      <p:ext uri="{BB962C8B-B14F-4D97-AF65-F5344CB8AC3E}">
        <p14:creationId xmlns:p14="http://schemas.microsoft.com/office/powerpoint/2010/main" val="3887313027"/>
      </p:ext>
    </p:extLst>
  </p:cSld>
  <p:clrMapOvr>
    <a:masterClrMapping/>
  </p:clrMapOvr>
  <p:transition>
    <p:zoom dir="in"/>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6.pn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Zástupný symbol pro nadpis 1">
            <a:extLst>
              <a:ext uri="{FF2B5EF4-FFF2-40B4-BE49-F238E27FC236}">
                <a16:creationId xmlns:a16="http://schemas.microsoft.com/office/drawing/2014/main" id="{7E70038F-5735-4979-A56D-6291E8E1EC1B}"/>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cs-CZ" altLang="cs-CZ"/>
          </a:p>
        </p:txBody>
      </p:sp>
      <p:sp>
        <p:nvSpPr>
          <p:cNvPr id="1027" name="Zástupný symbol pro text 2">
            <a:extLst>
              <a:ext uri="{FF2B5EF4-FFF2-40B4-BE49-F238E27FC236}">
                <a16:creationId xmlns:a16="http://schemas.microsoft.com/office/drawing/2014/main" id="{A2BD7E06-003E-42C1-B587-F7C73779E1B5}"/>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4" name="Zástupný symbol pro datum 3">
            <a:extLst>
              <a:ext uri="{FF2B5EF4-FFF2-40B4-BE49-F238E27FC236}">
                <a16:creationId xmlns:a16="http://schemas.microsoft.com/office/drawing/2014/main" id="{8B18469D-B2D3-4BE8-84D5-06A62E8E895D}"/>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fld id="{893260EA-9CDB-4945-A74A-603FFBCEDA44}" type="datetimeFigureOut">
              <a:rPr lang="cs-CZ" smtClean="0"/>
              <a:t>02.06.2021</a:t>
            </a:fld>
            <a:endParaRPr lang="cs-CZ"/>
          </a:p>
        </p:txBody>
      </p:sp>
      <p:sp>
        <p:nvSpPr>
          <p:cNvPr id="5" name="Zástupný symbol pro zápatí 4">
            <a:extLst>
              <a:ext uri="{FF2B5EF4-FFF2-40B4-BE49-F238E27FC236}">
                <a16:creationId xmlns:a16="http://schemas.microsoft.com/office/drawing/2014/main" id="{1D392004-DF07-4F50-9314-7D3B83501C7B}"/>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endParaRPr lang="cs-CZ"/>
          </a:p>
        </p:txBody>
      </p:sp>
      <p:sp>
        <p:nvSpPr>
          <p:cNvPr id="6" name="Zástupný symbol pro číslo snímku 5">
            <a:extLst>
              <a:ext uri="{FF2B5EF4-FFF2-40B4-BE49-F238E27FC236}">
                <a16:creationId xmlns:a16="http://schemas.microsoft.com/office/drawing/2014/main" id="{C99F7A90-E6FC-4577-8E19-7476377AF557}"/>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F3CF42FD-028F-42E2-A1F4-19083BC6D60D}" type="slidenum">
              <a:rPr lang="cs-CZ" smtClean="0"/>
              <a:t>‹#›</a:t>
            </a:fld>
            <a:endParaRPr lang="cs-CZ"/>
          </a:p>
        </p:txBody>
      </p:sp>
    </p:spTree>
    <p:extLst>
      <p:ext uri="{BB962C8B-B14F-4D97-AF65-F5344CB8AC3E}">
        <p14:creationId xmlns:p14="http://schemas.microsoft.com/office/powerpoint/2010/main" val="11885813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rtl="0" eaLnBrk="1" fontAlgn="base" hangingPunct="1">
        <a:spcBef>
          <a:spcPct val="0"/>
        </a:spcBef>
        <a:spcAft>
          <a:spcPct val="0"/>
        </a:spcAft>
        <a:defRPr sz="4400" kern="12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Calibri" pitchFamily="34" charset="0"/>
        </a:defRPr>
      </a:lvl2pPr>
      <a:lvl3pPr algn="l" rtl="0" eaLnBrk="1" fontAlgn="base" hangingPunct="1">
        <a:spcBef>
          <a:spcPct val="0"/>
        </a:spcBef>
        <a:spcAft>
          <a:spcPct val="0"/>
        </a:spcAft>
        <a:defRPr sz="4400">
          <a:solidFill>
            <a:schemeClr val="tx1"/>
          </a:solidFill>
          <a:latin typeface="Calibri" pitchFamily="34" charset="0"/>
        </a:defRPr>
      </a:lvl3pPr>
      <a:lvl4pPr algn="l" rtl="0" eaLnBrk="1" fontAlgn="base" hangingPunct="1">
        <a:spcBef>
          <a:spcPct val="0"/>
        </a:spcBef>
        <a:spcAft>
          <a:spcPct val="0"/>
        </a:spcAft>
        <a:defRPr sz="4400">
          <a:solidFill>
            <a:schemeClr val="tx1"/>
          </a:solidFill>
          <a:latin typeface="Calibri" pitchFamily="34" charset="0"/>
        </a:defRPr>
      </a:lvl4pPr>
      <a:lvl5pPr algn="l" rtl="0" eaLnBrk="1" fontAlgn="base" hangingPunct="1">
        <a:spcBef>
          <a:spcPct val="0"/>
        </a:spcBef>
        <a:spcAft>
          <a:spcPct val="0"/>
        </a:spcAft>
        <a:defRPr sz="4400">
          <a:solidFill>
            <a:schemeClr val="tx1"/>
          </a:solidFill>
          <a:latin typeface="Calibri" pitchFamily="34" charset="0"/>
        </a:defRPr>
      </a:lvl5pPr>
      <a:lvl6pPr marL="457200" algn="l" rtl="0" eaLnBrk="1" fontAlgn="base" hangingPunct="1">
        <a:spcBef>
          <a:spcPct val="0"/>
        </a:spcBef>
        <a:spcAft>
          <a:spcPct val="0"/>
        </a:spcAft>
        <a:defRPr sz="4400">
          <a:solidFill>
            <a:schemeClr val="tx1"/>
          </a:solidFill>
          <a:latin typeface="Calibri" pitchFamily="34" charset="0"/>
        </a:defRPr>
      </a:lvl6pPr>
      <a:lvl7pPr marL="914400" algn="l" rtl="0" eaLnBrk="1" fontAlgn="base" hangingPunct="1">
        <a:spcBef>
          <a:spcPct val="0"/>
        </a:spcBef>
        <a:spcAft>
          <a:spcPct val="0"/>
        </a:spcAft>
        <a:defRPr sz="4400">
          <a:solidFill>
            <a:schemeClr val="tx1"/>
          </a:solidFill>
          <a:latin typeface="Calibri" pitchFamily="34" charset="0"/>
        </a:defRPr>
      </a:lvl7pPr>
      <a:lvl8pPr marL="1371600" algn="l" rtl="0" eaLnBrk="1" fontAlgn="base" hangingPunct="1">
        <a:spcBef>
          <a:spcPct val="0"/>
        </a:spcBef>
        <a:spcAft>
          <a:spcPct val="0"/>
        </a:spcAft>
        <a:defRPr sz="4400">
          <a:solidFill>
            <a:schemeClr val="tx1"/>
          </a:solidFill>
          <a:latin typeface="Calibri" pitchFamily="34" charset="0"/>
        </a:defRPr>
      </a:lvl8pPr>
      <a:lvl9pPr marL="1828800" algn="l"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SzPct val="90000"/>
        <a:buBlip>
          <a:blip r:embed="rId8"/>
        </a:buBlip>
        <a:defRPr lang="cs-CZ" sz="3200" kern="1200" dirty="0">
          <a:solidFill>
            <a:schemeClr val="tx1"/>
          </a:solidFill>
          <a:latin typeface="Verdana" pitchFamily="34" charset="0"/>
          <a:ea typeface="Verdana" pitchFamily="34" charset="0"/>
          <a:cs typeface="Verdana" pitchFamily="34" charset="0"/>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Verdana" pitchFamily="34" charset="0"/>
          <a:ea typeface="Verdana" pitchFamily="34" charset="0"/>
          <a:cs typeface="Verdana" pitchFamily="34" charset="0"/>
        </a:defRPr>
      </a:lvl2pPr>
      <a:lvl3pPr marL="1143000" indent="-228600" algn="l" rtl="0" eaLnBrk="1" fontAlgn="base" hangingPunct="1">
        <a:spcBef>
          <a:spcPct val="20000"/>
        </a:spcBef>
        <a:spcAft>
          <a:spcPct val="0"/>
        </a:spcAft>
        <a:buFont typeface="Courier New" panose="02070309020205020404" pitchFamily="49" charset="0"/>
        <a:buChar char="o"/>
        <a:defRPr sz="2400" kern="1200">
          <a:solidFill>
            <a:schemeClr val="tx1"/>
          </a:solidFill>
          <a:latin typeface="Verdana" pitchFamily="34" charset="0"/>
          <a:ea typeface="Verdana" pitchFamily="34" charset="0"/>
          <a:cs typeface="Verdana" pitchFamily="34" charset="0"/>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9">
            <a:extLst>
              <a:ext uri="{FF2B5EF4-FFF2-40B4-BE49-F238E27FC236}">
                <a16:creationId xmlns:a16="http://schemas.microsoft.com/office/drawing/2014/main" id="{ADB5A175-9DA2-4E5C-AB1F-748D6BD9CBE6}"/>
              </a:ext>
            </a:extLst>
          </p:cNvPr>
          <p:cNvSpPr>
            <a:spLocks noChangeArrowheads="1"/>
          </p:cNvSpPr>
          <p:nvPr/>
        </p:nvSpPr>
        <p:spPr bwMode="auto">
          <a:xfrm>
            <a:off x="4234" y="0"/>
            <a:ext cx="10699751" cy="1079500"/>
          </a:xfrm>
          <a:prstGeom prst="rect">
            <a:avLst/>
          </a:prstGeom>
          <a:solidFill>
            <a:schemeClr val="tx1"/>
          </a:solidFill>
          <a:ln>
            <a:noFill/>
          </a:ln>
          <a:effectLst/>
        </p:spPr>
        <p:txBody>
          <a:bodyPr wrap="none" anchor="ctr"/>
          <a:lstStyle>
            <a:lvl1pPr eaLnBrk="0" hangingPunct="0">
              <a:defRPr sz="3400">
                <a:solidFill>
                  <a:schemeClr val="tx1"/>
                </a:solidFill>
                <a:latin typeface="Garamond" pitchFamily="18" charset="0"/>
              </a:defRPr>
            </a:lvl1pPr>
            <a:lvl2pPr marL="742950" indent="-285750" eaLnBrk="0" hangingPunct="0">
              <a:defRPr sz="3400">
                <a:solidFill>
                  <a:schemeClr val="tx1"/>
                </a:solidFill>
                <a:latin typeface="Garamond" pitchFamily="18" charset="0"/>
              </a:defRPr>
            </a:lvl2pPr>
            <a:lvl3pPr marL="1143000" indent="-228600" eaLnBrk="0" hangingPunct="0">
              <a:defRPr sz="3400">
                <a:solidFill>
                  <a:schemeClr val="tx1"/>
                </a:solidFill>
                <a:latin typeface="Garamond" pitchFamily="18" charset="0"/>
              </a:defRPr>
            </a:lvl3pPr>
            <a:lvl4pPr marL="1600200" indent="-228600" eaLnBrk="0" hangingPunct="0">
              <a:defRPr sz="3400">
                <a:solidFill>
                  <a:schemeClr val="tx1"/>
                </a:solidFill>
                <a:latin typeface="Garamond" pitchFamily="18" charset="0"/>
              </a:defRPr>
            </a:lvl4pPr>
            <a:lvl5pPr marL="2057400" indent="-228600" eaLnBrk="0" hangingPunct="0">
              <a:defRPr sz="3400">
                <a:solidFill>
                  <a:schemeClr val="tx1"/>
                </a:solidFill>
                <a:latin typeface="Garamond" pitchFamily="18" charset="0"/>
              </a:defRPr>
            </a:lvl5pPr>
            <a:lvl6pPr marL="2514600" indent="-228600" eaLnBrk="0" fontAlgn="base" hangingPunct="0">
              <a:spcBef>
                <a:spcPct val="0"/>
              </a:spcBef>
              <a:spcAft>
                <a:spcPct val="0"/>
              </a:spcAft>
              <a:defRPr sz="3400">
                <a:solidFill>
                  <a:schemeClr val="tx1"/>
                </a:solidFill>
                <a:latin typeface="Garamond" pitchFamily="18" charset="0"/>
              </a:defRPr>
            </a:lvl6pPr>
            <a:lvl7pPr marL="2971800" indent="-228600" eaLnBrk="0" fontAlgn="base" hangingPunct="0">
              <a:spcBef>
                <a:spcPct val="0"/>
              </a:spcBef>
              <a:spcAft>
                <a:spcPct val="0"/>
              </a:spcAft>
              <a:defRPr sz="3400">
                <a:solidFill>
                  <a:schemeClr val="tx1"/>
                </a:solidFill>
                <a:latin typeface="Garamond" pitchFamily="18" charset="0"/>
              </a:defRPr>
            </a:lvl7pPr>
            <a:lvl8pPr marL="3429000" indent="-228600" eaLnBrk="0" fontAlgn="base" hangingPunct="0">
              <a:spcBef>
                <a:spcPct val="0"/>
              </a:spcBef>
              <a:spcAft>
                <a:spcPct val="0"/>
              </a:spcAft>
              <a:defRPr sz="3400">
                <a:solidFill>
                  <a:schemeClr val="tx1"/>
                </a:solidFill>
                <a:latin typeface="Garamond" pitchFamily="18" charset="0"/>
              </a:defRPr>
            </a:lvl8pPr>
            <a:lvl9pPr marL="3886200" indent="-228600" eaLnBrk="0" fontAlgn="base" hangingPunct="0">
              <a:spcBef>
                <a:spcPct val="0"/>
              </a:spcBef>
              <a:spcAft>
                <a:spcPct val="0"/>
              </a:spcAft>
              <a:defRPr sz="3400">
                <a:solidFill>
                  <a:schemeClr val="tx1"/>
                </a:solidFill>
                <a:latin typeface="Garamond" pitchFamily="18" charset="0"/>
              </a:defRPr>
            </a:lvl9pPr>
          </a:lstStyle>
          <a:p>
            <a:pPr algn="ctr" eaLnBrk="1" hangingPunct="1">
              <a:defRPr/>
            </a:pPr>
            <a:endParaRPr lang="en-US" altLang="en-US" sz="1800">
              <a:solidFill>
                <a:schemeClr val="bg1"/>
              </a:solidFill>
            </a:endParaRPr>
          </a:p>
        </p:txBody>
      </p:sp>
      <p:sp>
        <p:nvSpPr>
          <p:cNvPr id="1027" name="Rectangle 3">
            <a:extLst>
              <a:ext uri="{FF2B5EF4-FFF2-40B4-BE49-F238E27FC236}">
                <a16:creationId xmlns:a16="http://schemas.microsoft.com/office/drawing/2014/main" id="{E3313347-0CBB-4F3B-A71A-D9764B9CF45D}"/>
              </a:ext>
            </a:extLst>
          </p:cNvPr>
          <p:cNvSpPr>
            <a:spLocks noGrp="1" noChangeArrowheads="1"/>
          </p:cNvSpPr>
          <p:nvPr>
            <p:ph type="body" idx="1"/>
          </p:nvPr>
        </p:nvSpPr>
        <p:spPr bwMode="auto">
          <a:xfrm>
            <a:off x="1644651" y="1600201"/>
            <a:ext cx="9059333"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en-US"/>
              <a:t>KLEPNUTÍM LZE UPRAVIT STYLY TEXTU.</a:t>
            </a:r>
          </a:p>
          <a:p>
            <a:pPr lvl="1"/>
            <a:r>
              <a:rPr lang="cs-CZ" altLang="en-US"/>
              <a:t>DRUHÁ ÚROVEŇ</a:t>
            </a:r>
          </a:p>
          <a:p>
            <a:pPr lvl="2"/>
            <a:r>
              <a:rPr lang="cs-CZ" altLang="en-US"/>
              <a:t>Třetí úroveň</a:t>
            </a:r>
          </a:p>
          <a:p>
            <a:pPr lvl="3"/>
            <a:r>
              <a:rPr lang="cs-CZ" altLang="en-US"/>
              <a:t>Čtvrtá úroveň</a:t>
            </a:r>
          </a:p>
          <a:p>
            <a:pPr lvl="4"/>
            <a:r>
              <a:rPr lang="cs-CZ" altLang="en-US"/>
              <a:t>Pátá úroveň</a:t>
            </a:r>
          </a:p>
        </p:txBody>
      </p:sp>
      <p:sp>
        <p:nvSpPr>
          <p:cNvPr id="335876" name="Rectangle 4">
            <a:extLst>
              <a:ext uri="{FF2B5EF4-FFF2-40B4-BE49-F238E27FC236}">
                <a16:creationId xmlns:a16="http://schemas.microsoft.com/office/drawing/2014/main" id="{06A40687-8847-4112-A78E-53D04D7326D0}"/>
              </a:ext>
            </a:extLst>
          </p:cNvPr>
          <p:cNvSpPr>
            <a:spLocks noGrp="1" noChangeArrowheads="1"/>
          </p:cNvSpPr>
          <p:nvPr>
            <p:ph type="dt" sz="half" idx="2"/>
          </p:nvPr>
        </p:nvSpPr>
        <p:spPr bwMode="auto">
          <a:xfrm>
            <a:off x="1644651" y="6245225"/>
            <a:ext cx="18288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mn-lt"/>
              </a:defRPr>
            </a:lvl1pPr>
          </a:lstStyle>
          <a:p>
            <a:pPr>
              <a:defRPr/>
            </a:pPr>
            <a:endParaRPr lang="cs-CZ"/>
          </a:p>
        </p:txBody>
      </p:sp>
      <p:sp>
        <p:nvSpPr>
          <p:cNvPr id="335877" name="Rectangle 5">
            <a:extLst>
              <a:ext uri="{FF2B5EF4-FFF2-40B4-BE49-F238E27FC236}">
                <a16:creationId xmlns:a16="http://schemas.microsoft.com/office/drawing/2014/main" id="{2C91EB04-910F-4C27-A74D-8CBA47F32604}"/>
              </a:ext>
            </a:extLst>
          </p:cNvPr>
          <p:cNvSpPr>
            <a:spLocks noGrp="1" noChangeArrowheads="1"/>
          </p:cNvSpPr>
          <p:nvPr>
            <p:ph type="ftr" sz="quarter" idx="3"/>
          </p:nvPr>
        </p:nvSpPr>
        <p:spPr bwMode="auto">
          <a:xfrm>
            <a:off x="3886200" y="6237288"/>
            <a:ext cx="38608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200">
                <a:latin typeface="+mn-lt"/>
              </a:defRPr>
            </a:lvl1pPr>
          </a:lstStyle>
          <a:p>
            <a:pPr>
              <a:defRPr/>
            </a:pPr>
            <a:endParaRPr lang="cs-CZ"/>
          </a:p>
        </p:txBody>
      </p:sp>
      <p:sp>
        <p:nvSpPr>
          <p:cNvPr id="335878" name="Rectangle 6">
            <a:extLst>
              <a:ext uri="{FF2B5EF4-FFF2-40B4-BE49-F238E27FC236}">
                <a16:creationId xmlns:a16="http://schemas.microsoft.com/office/drawing/2014/main" id="{F074654C-8416-4A75-AE3C-3FA6A2CB026F}"/>
              </a:ext>
            </a:extLst>
          </p:cNvPr>
          <p:cNvSpPr>
            <a:spLocks noGrp="1" noChangeArrowheads="1"/>
          </p:cNvSpPr>
          <p:nvPr>
            <p:ph type="sldNum" sz="quarter" idx="4"/>
          </p:nvPr>
        </p:nvSpPr>
        <p:spPr bwMode="auto">
          <a:xfrm>
            <a:off x="8276167" y="6245225"/>
            <a:ext cx="2446867"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atin typeface="GillSans" charset="0"/>
              </a:defRPr>
            </a:lvl1pPr>
          </a:lstStyle>
          <a:p>
            <a:pPr>
              <a:defRPr/>
            </a:pPr>
            <a:fld id="{1D62A6FF-7B91-47E3-BD82-7E778D631A69}" type="slidenum">
              <a:rPr lang="cs-CZ" altLang="cs-CZ"/>
              <a:pPr>
                <a:defRPr/>
              </a:pPr>
              <a:t>‹#›</a:t>
            </a:fld>
            <a:endParaRPr lang="cs-CZ" altLang="cs-CZ"/>
          </a:p>
        </p:txBody>
      </p:sp>
      <p:sp>
        <p:nvSpPr>
          <p:cNvPr id="1031" name="Rectangle 8">
            <a:extLst>
              <a:ext uri="{FF2B5EF4-FFF2-40B4-BE49-F238E27FC236}">
                <a16:creationId xmlns:a16="http://schemas.microsoft.com/office/drawing/2014/main" id="{8D63959D-0E71-4F97-B55A-DE904E5F5270}"/>
              </a:ext>
            </a:extLst>
          </p:cNvPr>
          <p:cNvSpPr>
            <a:spLocks noChangeArrowheads="1"/>
          </p:cNvSpPr>
          <p:nvPr/>
        </p:nvSpPr>
        <p:spPr bwMode="auto">
          <a:xfrm>
            <a:off x="11504085" y="558800"/>
            <a:ext cx="696383" cy="522288"/>
          </a:xfrm>
          <a:prstGeom prst="rect">
            <a:avLst/>
          </a:prstGeom>
          <a:solidFill>
            <a:srgbClr val="D31145"/>
          </a:solidFill>
          <a:ln>
            <a:noFill/>
          </a:ln>
          <a:effectLst/>
        </p:spPr>
        <p:txBody>
          <a:bodyPr wrap="none" anchor="ctr"/>
          <a:lstStyle>
            <a:lvl1pPr eaLnBrk="0" hangingPunct="0">
              <a:defRPr sz="3400">
                <a:solidFill>
                  <a:schemeClr val="tx1"/>
                </a:solidFill>
                <a:latin typeface="Garamond" pitchFamily="18" charset="0"/>
              </a:defRPr>
            </a:lvl1pPr>
            <a:lvl2pPr marL="742950" indent="-285750" eaLnBrk="0" hangingPunct="0">
              <a:defRPr sz="3400">
                <a:solidFill>
                  <a:schemeClr val="tx1"/>
                </a:solidFill>
                <a:latin typeface="Garamond" pitchFamily="18" charset="0"/>
              </a:defRPr>
            </a:lvl2pPr>
            <a:lvl3pPr marL="1143000" indent="-228600" eaLnBrk="0" hangingPunct="0">
              <a:defRPr sz="3400">
                <a:solidFill>
                  <a:schemeClr val="tx1"/>
                </a:solidFill>
                <a:latin typeface="Garamond" pitchFamily="18" charset="0"/>
              </a:defRPr>
            </a:lvl3pPr>
            <a:lvl4pPr marL="1600200" indent="-228600" eaLnBrk="0" hangingPunct="0">
              <a:defRPr sz="3400">
                <a:solidFill>
                  <a:schemeClr val="tx1"/>
                </a:solidFill>
                <a:latin typeface="Garamond" pitchFamily="18" charset="0"/>
              </a:defRPr>
            </a:lvl4pPr>
            <a:lvl5pPr marL="2057400" indent="-228600" eaLnBrk="0" hangingPunct="0">
              <a:defRPr sz="3400">
                <a:solidFill>
                  <a:schemeClr val="tx1"/>
                </a:solidFill>
                <a:latin typeface="Garamond" pitchFamily="18" charset="0"/>
              </a:defRPr>
            </a:lvl5pPr>
            <a:lvl6pPr marL="2514600" indent="-228600" eaLnBrk="0" fontAlgn="base" hangingPunct="0">
              <a:spcBef>
                <a:spcPct val="0"/>
              </a:spcBef>
              <a:spcAft>
                <a:spcPct val="0"/>
              </a:spcAft>
              <a:defRPr sz="3400">
                <a:solidFill>
                  <a:schemeClr val="tx1"/>
                </a:solidFill>
                <a:latin typeface="Garamond" pitchFamily="18" charset="0"/>
              </a:defRPr>
            </a:lvl6pPr>
            <a:lvl7pPr marL="2971800" indent="-228600" eaLnBrk="0" fontAlgn="base" hangingPunct="0">
              <a:spcBef>
                <a:spcPct val="0"/>
              </a:spcBef>
              <a:spcAft>
                <a:spcPct val="0"/>
              </a:spcAft>
              <a:defRPr sz="3400">
                <a:solidFill>
                  <a:schemeClr val="tx1"/>
                </a:solidFill>
                <a:latin typeface="Garamond" pitchFamily="18" charset="0"/>
              </a:defRPr>
            </a:lvl7pPr>
            <a:lvl8pPr marL="3429000" indent="-228600" eaLnBrk="0" fontAlgn="base" hangingPunct="0">
              <a:spcBef>
                <a:spcPct val="0"/>
              </a:spcBef>
              <a:spcAft>
                <a:spcPct val="0"/>
              </a:spcAft>
              <a:defRPr sz="3400">
                <a:solidFill>
                  <a:schemeClr val="tx1"/>
                </a:solidFill>
                <a:latin typeface="Garamond" pitchFamily="18" charset="0"/>
              </a:defRPr>
            </a:lvl8pPr>
            <a:lvl9pPr marL="3886200" indent="-228600" eaLnBrk="0" fontAlgn="base" hangingPunct="0">
              <a:spcBef>
                <a:spcPct val="0"/>
              </a:spcBef>
              <a:spcAft>
                <a:spcPct val="0"/>
              </a:spcAft>
              <a:defRPr sz="3400">
                <a:solidFill>
                  <a:schemeClr val="tx1"/>
                </a:solidFill>
                <a:latin typeface="Garamond" pitchFamily="18" charset="0"/>
              </a:defRPr>
            </a:lvl9pPr>
          </a:lstStyle>
          <a:p>
            <a:pPr eaLnBrk="1" hangingPunct="1">
              <a:defRPr/>
            </a:pPr>
            <a:endParaRPr lang="en-US" altLang="en-US" sz="3400"/>
          </a:p>
        </p:txBody>
      </p:sp>
      <p:sp>
        <p:nvSpPr>
          <p:cNvPr id="1032" name="Rectangle 10">
            <a:extLst>
              <a:ext uri="{FF2B5EF4-FFF2-40B4-BE49-F238E27FC236}">
                <a16:creationId xmlns:a16="http://schemas.microsoft.com/office/drawing/2014/main" id="{053E58D1-8733-4366-85DF-057A46EB8DA1}"/>
              </a:ext>
            </a:extLst>
          </p:cNvPr>
          <p:cNvSpPr>
            <a:spLocks noChangeArrowheads="1"/>
          </p:cNvSpPr>
          <p:nvPr/>
        </p:nvSpPr>
        <p:spPr bwMode="auto">
          <a:xfrm>
            <a:off x="11495618" y="0"/>
            <a:ext cx="696383" cy="522288"/>
          </a:xfrm>
          <a:prstGeom prst="rect">
            <a:avLst/>
          </a:prstGeom>
          <a:solidFill>
            <a:schemeClr val="accent2"/>
          </a:solidFill>
          <a:ln>
            <a:noFill/>
          </a:ln>
          <a:effectLst/>
        </p:spPr>
        <p:txBody>
          <a:bodyPr wrap="none" anchor="ctr"/>
          <a:lstStyle>
            <a:lvl1pPr eaLnBrk="0" hangingPunct="0">
              <a:defRPr sz="3400">
                <a:solidFill>
                  <a:schemeClr val="tx1"/>
                </a:solidFill>
                <a:latin typeface="Garamond" pitchFamily="18" charset="0"/>
              </a:defRPr>
            </a:lvl1pPr>
            <a:lvl2pPr marL="742950" indent="-285750" eaLnBrk="0" hangingPunct="0">
              <a:defRPr sz="3400">
                <a:solidFill>
                  <a:schemeClr val="tx1"/>
                </a:solidFill>
                <a:latin typeface="Garamond" pitchFamily="18" charset="0"/>
              </a:defRPr>
            </a:lvl2pPr>
            <a:lvl3pPr marL="1143000" indent="-228600" eaLnBrk="0" hangingPunct="0">
              <a:defRPr sz="3400">
                <a:solidFill>
                  <a:schemeClr val="tx1"/>
                </a:solidFill>
                <a:latin typeface="Garamond" pitchFamily="18" charset="0"/>
              </a:defRPr>
            </a:lvl3pPr>
            <a:lvl4pPr marL="1600200" indent="-228600" eaLnBrk="0" hangingPunct="0">
              <a:defRPr sz="3400">
                <a:solidFill>
                  <a:schemeClr val="tx1"/>
                </a:solidFill>
                <a:latin typeface="Garamond" pitchFamily="18" charset="0"/>
              </a:defRPr>
            </a:lvl4pPr>
            <a:lvl5pPr marL="2057400" indent="-228600" eaLnBrk="0" hangingPunct="0">
              <a:defRPr sz="3400">
                <a:solidFill>
                  <a:schemeClr val="tx1"/>
                </a:solidFill>
                <a:latin typeface="Garamond" pitchFamily="18" charset="0"/>
              </a:defRPr>
            </a:lvl5pPr>
            <a:lvl6pPr marL="2514600" indent="-228600" eaLnBrk="0" fontAlgn="base" hangingPunct="0">
              <a:spcBef>
                <a:spcPct val="0"/>
              </a:spcBef>
              <a:spcAft>
                <a:spcPct val="0"/>
              </a:spcAft>
              <a:defRPr sz="3400">
                <a:solidFill>
                  <a:schemeClr val="tx1"/>
                </a:solidFill>
                <a:latin typeface="Garamond" pitchFamily="18" charset="0"/>
              </a:defRPr>
            </a:lvl6pPr>
            <a:lvl7pPr marL="2971800" indent="-228600" eaLnBrk="0" fontAlgn="base" hangingPunct="0">
              <a:spcBef>
                <a:spcPct val="0"/>
              </a:spcBef>
              <a:spcAft>
                <a:spcPct val="0"/>
              </a:spcAft>
              <a:defRPr sz="3400">
                <a:solidFill>
                  <a:schemeClr val="tx1"/>
                </a:solidFill>
                <a:latin typeface="Garamond" pitchFamily="18" charset="0"/>
              </a:defRPr>
            </a:lvl7pPr>
            <a:lvl8pPr marL="3429000" indent="-228600" eaLnBrk="0" fontAlgn="base" hangingPunct="0">
              <a:spcBef>
                <a:spcPct val="0"/>
              </a:spcBef>
              <a:spcAft>
                <a:spcPct val="0"/>
              </a:spcAft>
              <a:defRPr sz="3400">
                <a:solidFill>
                  <a:schemeClr val="tx1"/>
                </a:solidFill>
                <a:latin typeface="Garamond" pitchFamily="18" charset="0"/>
              </a:defRPr>
            </a:lvl8pPr>
            <a:lvl9pPr marL="3886200" indent="-228600" eaLnBrk="0" fontAlgn="base" hangingPunct="0">
              <a:spcBef>
                <a:spcPct val="0"/>
              </a:spcBef>
              <a:spcAft>
                <a:spcPct val="0"/>
              </a:spcAft>
              <a:defRPr sz="3400">
                <a:solidFill>
                  <a:schemeClr val="tx1"/>
                </a:solidFill>
                <a:latin typeface="Garamond" pitchFamily="18" charset="0"/>
              </a:defRPr>
            </a:lvl9pPr>
          </a:lstStyle>
          <a:p>
            <a:pPr eaLnBrk="1" hangingPunct="1">
              <a:defRPr/>
            </a:pPr>
            <a:endParaRPr lang="en-US" altLang="en-US" sz="3400"/>
          </a:p>
        </p:txBody>
      </p:sp>
      <p:sp>
        <p:nvSpPr>
          <p:cNvPr id="1033" name="Rectangle 11">
            <a:extLst>
              <a:ext uri="{FF2B5EF4-FFF2-40B4-BE49-F238E27FC236}">
                <a16:creationId xmlns:a16="http://schemas.microsoft.com/office/drawing/2014/main" id="{B3838166-E4AB-4D92-B100-81D28F93846F}"/>
              </a:ext>
            </a:extLst>
          </p:cNvPr>
          <p:cNvSpPr>
            <a:spLocks noChangeArrowheads="1"/>
          </p:cNvSpPr>
          <p:nvPr/>
        </p:nvSpPr>
        <p:spPr bwMode="auto">
          <a:xfrm>
            <a:off x="10754785" y="558800"/>
            <a:ext cx="696383" cy="522288"/>
          </a:xfrm>
          <a:prstGeom prst="rect">
            <a:avLst/>
          </a:prstGeom>
          <a:solidFill>
            <a:schemeClr val="hlink"/>
          </a:solidFill>
          <a:ln>
            <a:noFill/>
          </a:ln>
          <a:effectLst/>
        </p:spPr>
        <p:txBody>
          <a:bodyPr wrap="none" anchor="ctr"/>
          <a:lstStyle>
            <a:lvl1pPr eaLnBrk="0" hangingPunct="0">
              <a:defRPr sz="3400">
                <a:solidFill>
                  <a:schemeClr val="tx1"/>
                </a:solidFill>
                <a:latin typeface="Garamond" pitchFamily="18" charset="0"/>
              </a:defRPr>
            </a:lvl1pPr>
            <a:lvl2pPr marL="742950" indent="-285750" eaLnBrk="0" hangingPunct="0">
              <a:defRPr sz="3400">
                <a:solidFill>
                  <a:schemeClr val="tx1"/>
                </a:solidFill>
                <a:latin typeface="Garamond" pitchFamily="18" charset="0"/>
              </a:defRPr>
            </a:lvl2pPr>
            <a:lvl3pPr marL="1143000" indent="-228600" eaLnBrk="0" hangingPunct="0">
              <a:defRPr sz="3400">
                <a:solidFill>
                  <a:schemeClr val="tx1"/>
                </a:solidFill>
                <a:latin typeface="Garamond" pitchFamily="18" charset="0"/>
              </a:defRPr>
            </a:lvl3pPr>
            <a:lvl4pPr marL="1600200" indent="-228600" eaLnBrk="0" hangingPunct="0">
              <a:defRPr sz="3400">
                <a:solidFill>
                  <a:schemeClr val="tx1"/>
                </a:solidFill>
                <a:latin typeface="Garamond" pitchFamily="18" charset="0"/>
              </a:defRPr>
            </a:lvl4pPr>
            <a:lvl5pPr marL="2057400" indent="-228600" eaLnBrk="0" hangingPunct="0">
              <a:defRPr sz="3400">
                <a:solidFill>
                  <a:schemeClr val="tx1"/>
                </a:solidFill>
                <a:latin typeface="Garamond" pitchFamily="18" charset="0"/>
              </a:defRPr>
            </a:lvl5pPr>
            <a:lvl6pPr marL="2514600" indent="-228600" eaLnBrk="0" fontAlgn="base" hangingPunct="0">
              <a:spcBef>
                <a:spcPct val="0"/>
              </a:spcBef>
              <a:spcAft>
                <a:spcPct val="0"/>
              </a:spcAft>
              <a:defRPr sz="3400">
                <a:solidFill>
                  <a:schemeClr val="tx1"/>
                </a:solidFill>
                <a:latin typeface="Garamond" pitchFamily="18" charset="0"/>
              </a:defRPr>
            </a:lvl6pPr>
            <a:lvl7pPr marL="2971800" indent="-228600" eaLnBrk="0" fontAlgn="base" hangingPunct="0">
              <a:spcBef>
                <a:spcPct val="0"/>
              </a:spcBef>
              <a:spcAft>
                <a:spcPct val="0"/>
              </a:spcAft>
              <a:defRPr sz="3400">
                <a:solidFill>
                  <a:schemeClr val="tx1"/>
                </a:solidFill>
                <a:latin typeface="Garamond" pitchFamily="18" charset="0"/>
              </a:defRPr>
            </a:lvl7pPr>
            <a:lvl8pPr marL="3429000" indent="-228600" eaLnBrk="0" fontAlgn="base" hangingPunct="0">
              <a:spcBef>
                <a:spcPct val="0"/>
              </a:spcBef>
              <a:spcAft>
                <a:spcPct val="0"/>
              </a:spcAft>
              <a:defRPr sz="3400">
                <a:solidFill>
                  <a:schemeClr val="tx1"/>
                </a:solidFill>
                <a:latin typeface="Garamond" pitchFamily="18" charset="0"/>
              </a:defRPr>
            </a:lvl8pPr>
            <a:lvl9pPr marL="3886200" indent="-228600" eaLnBrk="0" fontAlgn="base" hangingPunct="0">
              <a:spcBef>
                <a:spcPct val="0"/>
              </a:spcBef>
              <a:spcAft>
                <a:spcPct val="0"/>
              </a:spcAft>
              <a:defRPr sz="3400">
                <a:solidFill>
                  <a:schemeClr val="tx1"/>
                </a:solidFill>
                <a:latin typeface="Garamond" pitchFamily="18" charset="0"/>
              </a:defRPr>
            </a:lvl9pPr>
          </a:lstStyle>
          <a:p>
            <a:pPr eaLnBrk="1" hangingPunct="1">
              <a:defRPr/>
            </a:pPr>
            <a:endParaRPr lang="en-US" altLang="en-US" sz="3400"/>
          </a:p>
        </p:txBody>
      </p:sp>
      <p:sp>
        <p:nvSpPr>
          <p:cNvPr id="1034" name="Rectangle 12">
            <a:extLst>
              <a:ext uri="{FF2B5EF4-FFF2-40B4-BE49-F238E27FC236}">
                <a16:creationId xmlns:a16="http://schemas.microsoft.com/office/drawing/2014/main" id="{597E2EC6-DAE2-4B08-86A4-19C4C1D403E2}"/>
              </a:ext>
            </a:extLst>
          </p:cNvPr>
          <p:cNvSpPr>
            <a:spLocks noChangeArrowheads="1"/>
          </p:cNvSpPr>
          <p:nvPr/>
        </p:nvSpPr>
        <p:spPr bwMode="auto">
          <a:xfrm>
            <a:off x="10754785" y="0"/>
            <a:ext cx="696383" cy="522288"/>
          </a:xfrm>
          <a:prstGeom prst="rect">
            <a:avLst/>
          </a:prstGeom>
          <a:solidFill>
            <a:schemeClr val="accent1"/>
          </a:solidFill>
          <a:ln>
            <a:noFill/>
          </a:ln>
          <a:effectLst/>
        </p:spPr>
        <p:txBody>
          <a:bodyPr wrap="none" anchor="ctr"/>
          <a:lstStyle>
            <a:lvl1pPr eaLnBrk="0" hangingPunct="0">
              <a:defRPr sz="3400">
                <a:solidFill>
                  <a:schemeClr val="tx1"/>
                </a:solidFill>
                <a:latin typeface="Garamond" pitchFamily="18" charset="0"/>
              </a:defRPr>
            </a:lvl1pPr>
            <a:lvl2pPr marL="742950" indent="-285750" eaLnBrk="0" hangingPunct="0">
              <a:defRPr sz="3400">
                <a:solidFill>
                  <a:schemeClr val="tx1"/>
                </a:solidFill>
                <a:latin typeface="Garamond" pitchFamily="18" charset="0"/>
              </a:defRPr>
            </a:lvl2pPr>
            <a:lvl3pPr marL="1143000" indent="-228600" eaLnBrk="0" hangingPunct="0">
              <a:defRPr sz="3400">
                <a:solidFill>
                  <a:schemeClr val="tx1"/>
                </a:solidFill>
                <a:latin typeface="Garamond" pitchFamily="18" charset="0"/>
              </a:defRPr>
            </a:lvl3pPr>
            <a:lvl4pPr marL="1600200" indent="-228600" eaLnBrk="0" hangingPunct="0">
              <a:defRPr sz="3400">
                <a:solidFill>
                  <a:schemeClr val="tx1"/>
                </a:solidFill>
                <a:latin typeface="Garamond" pitchFamily="18" charset="0"/>
              </a:defRPr>
            </a:lvl4pPr>
            <a:lvl5pPr marL="2057400" indent="-228600" eaLnBrk="0" hangingPunct="0">
              <a:defRPr sz="3400">
                <a:solidFill>
                  <a:schemeClr val="tx1"/>
                </a:solidFill>
                <a:latin typeface="Garamond" pitchFamily="18" charset="0"/>
              </a:defRPr>
            </a:lvl5pPr>
            <a:lvl6pPr marL="2514600" indent="-228600" eaLnBrk="0" fontAlgn="base" hangingPunct="0">
              <a:spcBef>
                <a:spcPct val="0"/>
              </a:spcBef>
              <a:spcAft>
                <a:spcPct val="0"/>
              </a:spcAft>
              <a:defRPr sz="3400">
                <a:solidFill>
                  <a:schemeClr val="tx1"/>
                </a:solidFill>
                <a:latin typeface="Garamond" pitchFamily="18" charset="0"/>
              </a:defRPr>
            </a:lvl6pPr>
            <a:lvl7pPr marL="2971800" indent="-228600" eaLnBrk="0" fontAlgn="base" hangingPunct="0">
              <a:spcBef>
                <a:spcPct val="0"/>
              </a:spcBef>
              <a:spcAft>
                <a:spcPct val="0"/>
              </a:spcAft>
              <a:defRPr sz="3400">
                <a:solidFill>
                  <a:schemeClr val="tx1"/>
                </a:solidFill>
                <a:latin typeface="Garamond" pitchFamily="18" charset="0"/>
              </a:defRPr>
            </a:lvl7pPr>
            <a:lvl8pPr marL="3429000" indent="-228600" eaLnBrk="0" fontAlgn="base" hangingPunct="0">
              <a:spcBef>
                <a:spcPct val="0"/>
              </a:spcBef>
              <a:spcAft>
                <a:spcPct val="0"/>
              </a:spcAft>
              <a:defRPr sz="3400">
                <a:solidFill>
                  <a:schemeClr val="tx1"/>
                </a:solidFill>
                <a:latin typeface="Garamond" pitchFamily="18" charset="0"/>
              </a:defRPr>
            </a:lvl8pPr>
            <a:lvl9pPr marL="3886200" indent="-228600" eaLnBrk="0" fontAlgn="base" hangingPunct="0">
              <a:spcBef>
                <a:spcPct val="0"/>
              </a:spcBef>
              <a:spcAft>
                <a:spcPct val="0"/>
              </a:spcAft>
              <a:defRPr sz="3400">
                <a:solidFill>
                  <a:schemeClr val="tx1"/>
                </a:solidFill>
                <a:latin typeface="Garamond" pitchFamily="18" charset="0"/>
              </a:defRPr>
            </a:lvl9pPr>
          </a:lstStyle>
          <a:p>
            <a:pPr eaLnBrk="1" hangingPunct="1">
              <a:defRPr/>
            </a:pPr>
            <a:endParaRPr lang="en-US" altLang="en-US" sz="3400"/>
          </a:p>
        </p:txBody>
      </p:sp>
      <p:pic>
        <p:nvPicPr>
          <p:cNvPr id="1035" name="Picture 15" descr="pp_podtisk">
            <a:extLst>
              <a:ext uri="{FF2B5EF4-FFF2-40B4-BE49-F238E27FC236}">
                <a16:creationId xmlns:a16="http://schemas.microsoft.com/office/drawing/2014/main" id="{D7D7F78E-7CA1-44C4-925E-9BB1C779445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 y="1341438"/>
            <a:ext cx="1189567" cy="551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6" name="Rectangle 16">
            <a:extLst>
              <a:ext uri="{FF2B5EF4-FFF2-40B4-BE49-F238E27FC236}">
                <a16:creationId xmlns:a16="http://schemas.microsoft.com/office/drawing/2014/main" id="{0D138EA1-9083-43F9-9C72-D5FA117AB257}"/>
              </a:ext>
            </a:extLst>
          </p:cNvPr>
          <p:cNvSpPr>
            <a:spLocks noGrp="1" noChangeArrowheads="1"/>
          </p:cNvSpPr>
          <p:nvPr>
            <p:ph type="title"/>
          </p:nvPr>
        </p:nvSpPr>
        <p:spPr bwMode="auto">
          <a:xfrm>
            <a:off x="1644651" y="1"/>
            <a:ext cx="9059333" cy="1052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ltLang="en-US"/>
              <a:t>KLEPNUTÍM LZE UPRAVIT STYL</a:t>
            </a:r>
            <a:r>
              <a:rPr lang="en-US" altLang="en-US"/>
              <a:t> </a:t>
            </a:r>
            <a:br>
              <a:rPr lang="cs-CZ" altLang="en-US"/>
            </a:br>
            <a:r>
              <a:rPr lang="cs-CZ" altLang="en-US"/>
              <a:t>PŘEDLOHY NADPISŮ.</a:t>
            </a:r>
          </a:p>
        </p:txBody>
      </p:sp>
    </p:spTree>
    <p:extLst>
      <p:ext uri="{BB962C8B-B14F-4D97-AF65-F5344CB8AC3E}">
        <p14:creationId xmlns:p14="http://schemas.microsoft.com/office/powerpoint/2010/main" val="257544695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ransition>
    <p:zoom dir="in"/>
  </p:transition>
  <p:txStyles>
    <p:titleStyle>
      <a:lvl1pPr algn="l" rtl="0" eaLnBrk="0" fontAlgn="base" hangingPunct="0">
        <a:spcBef>
          <a:spcPct val="0"/>
        </a:spcBef>
        <a:spcAft>
          <a:spcPct val="0"/>
        </a:spcAft>
        <a:tabLst>
          <a:tab pos="0" algn="l"/>
        </a:tabLst>
        <a:defRPr sz="2000" b="1">
          <a:solidFill>
            <a:schemeClr val="bg1"/>
          </a:solidFill>
          <a:latin typeface="+mj-lt"/>
          <a:ea typeface="+mj-ea"/>
          <a:cs typeface="+mj-cs"/>
        </a:defRPr>
      </a:lvl1pPr>
      <a:lvl2pPr algn="l" rtl="0" eaLnBrk="0" fontAlgn="base" hangingPunct="0">
        <a:spcBef>
          <a:spcPct val="0"/>
        </a:spcBef>
        <a:spcAft>
          <a:spcPct val="0"/>
        </a:spcAft>
        <a:tabLst>
          <a:tab pos="0" algn="l"/>
        </a:tabLst>
        <a:defRPr sz="2000" b="1">
          <a:solidFill>
            <a:schemeClr val="bg1"/>
          </a:solidFill>
          <a:latin typeface="GillSans" pitchFamily="34" charset="0"/>
        </a:defRPr>
      </a:lvl2pPr>
      <a:lvl3pPr algn="l" rtl="0" eaLnBrk="0" fontAlgn="base" hangingPunct="0">
        <a:spcBef>
          <a:spcPct val="0"/>
        </a:spcBef>
        <a:spcAft>
          <a:spcPct val="0"/>
        </a:spcAft>
        <a:tabLst>
          <a:tab pos="0" algn="l"/>
        </a:tabLst>
        <a:defRPr sz="2000" b="1">
          <a:solidFill>
            <a:schemeClr val="bg1"/>
          </a:solidFill>
          <a:latin typeface="GillSans" pitchFamily="34" charset="0"/>
        </a:defRPr>
      </a:lvl3pPr>
      <a:lvl4pPr algn="l" rtl="0" eaLnBrk="0" fontAlgn="base" hangingPunct="0">
        <a:spcBef>
          <a:spcPct val="0"/>
        </a:spcBef>
        <a:spcAft>
          <a:spcPct val="0"/>
        </a:spcAft>
        <a:tabLst>
          <a:tab pos="0" algn="l"/>
        </a:tabLst>
        <a:defRPr sz="2000" b="1">
          <a:solidFill>
            <a:schemeClr val="bg1"/>
          </a:solidFill>
          <a:latin typeface="GillSans" pitchFamily="34" charset="0"/>
        </a:defRPr>
      </a:lvl4pPr>
      <a:lvl5pPr algn="l" rtl="0" eaLnBrk="0" fontAlgn="base" hangingPunct="0">
        <a:spcBef>
          <a:spcPct val="0"/>
        </a:spcBef>
        <a:spcAft>
          <a:spcPct val="0"/>
        </a:spcAft>
        <a:tabLst>
          <a:tab pos="0" algn="l"/>
        </a:tabLst>
        <a:defRPr sz="2000" b="1">
          <a:solidFill>
            <a:schemeClr val="bg1"/>
          </a:solidFill>
          <a:latin typeface="GillSans" pitchFamily="34" charset="0"/>
        </a:defRPr>
      </a:lvl5pPr>
      <a:lvl6pPr marL="457200" algn="l" rtl="0" fontAlgn="base">
        <a:spcBef>
          <a:spcPct val="0"/>
        </a:spcBef>
        <a:spcAft>
          <a:spcPct val="0"/>
        </a:spcAft>
        <a:tabLst>
          <a:tab pos="0" algn="l"/>
        </a:tabLst>
        <a:defRPr sz="2000" b="1">
          <a:solidFill>
            <a:schemeClr val="bg1"/>
          </a:solidFill>
          <a:latin typeface="GillSans" pitchFamily="34" charset="0"/>
        </a:defRPr>
      </a:lvl6pPr>
      <a:lvl7pPr marL="914400" algn="l" rtl="0" fontAlgn="base">
        <a:spcBef>
          <a:spcPct val="0"/>
        </a:spcBef>
        <a:spcAft>
          <a:spcPct val="0"/>
        </a:spcAft>
        <a:tabLst>
          <a:tab pos="0" algn="l"/>
        </a:tabLst>
        <a:defRPr sz="2000" b="1">
          <a:solidFill>
            <a:schemeClr val="bg1"/>
          </a:solidFill>
          <a:latin typeface="GillSans" pitchFamily="34" charset="0"/>
        </a:defRPr>
      </a:lvl7pPr>
      <a:lvl8pPr marL="1371600" algn="l" rtl="0" fontAlgn="base">
        <a:spcBef>
          <a:spcPct val="0"/>
        </a:spcBef>
        <a:spcAft>
          <a:spcPct val="0"/>
        </a:spcAft>
        <a:tabLst>
          <a:tab pos="0" algn="l"/>
        </a:tabLst>
        <a:defRPr sz="2000" b="1">
          <a:solidFill>
            <a:schemeClr val="bg1"/>
          </a:solidFill>
          <a:latin typeface="GillSans" pitchFamily="34" charset="0"/>
        </a:defRPr>
      </a:lvl8pPr>
      <a:lvl9pPr marL="1828800" algn="l" rtl="0" fontAlgn="base">
        <a:spcBef>
          <a:spcPct val="0"/>
        </a:spcBef>
        <a:spcAft>
          <a:spcPct val="0"/>
        </a:spcAft>
        <a:tabLst>
          <a:tab pos="0" algn="l"/>
        </a:tabLst>
        <a:defRPr sz="2000" b="1">
          <a:solidFill>
            <a:schemeClr val="bg1"/>
          </a:solidFill>
          <a:latin typeface="GillSans" pitchFamily="34" charset="0"/>
        </a:defRPr>
      </a:lvl9pPr>
    </p:titleStyle>
    <p:bodyStyle>
      <a:lvl1pPr marL="342900" indent="-342900" algn="l" rtl="0" eaLnBrk="0" fontAlgn="base" hangingPunct="0">
        <a:spcBef>
          <a:spcPct val="20000"/>
        </a:spcBef>
        <a:spcAft>
          <a:spcPct val="0"/>
        </a:spcAft>
        <a:buFont typeface="Wingdings" panose="05000000000000000000" pitchFamily="2" charset="2"/>
        <a:defRPr sz="2000" b="1">
          <a:solidFill>
            <a:schemeClr val="tx1"/>
          </a:solidFill>
          <a:latin typeface="+mn-lt"/>
          <a:ea typeface="+mn-ea"/>
          <a:cs typeface="+mn-cs"/>
        </a:defRPr>
      </a:lvl1pPr>
      <a:lvl2pPr marL="742950" indent="-200025" algn="l" rtl="0" eaLnBrk="0" fontAlgn="base" hangingPunct="0">
        <a:spcBef>
          <a:spcPct val="20000"/>
        </a:spcBef>
        <a:spcAft>
          <a:spcPct val="0"/>
        </a:spcAft>
        <a:buFont typeface="Wingdings" panose="05000000000000000000" pitchFamily="2" charset="2"/>
        <a:defRPr sz="2000">
          <a:solidFill>
            <a:schemeClr val="tx1"/>
          </a:solidFill>
          <a:latin typeface="+mn-lt"/>
        </a:defRPr>
      </a:lvl2pPr>
      <a:lvl3pPr marL="1150938" indent="-228600" algn="l" rtl="0" eaLnBrk="0" fontAlgn="base" hangingPunct="0">
        <a:spcBef>
          <a:spcPct val="20000"/>
        </a:spcBef>
        <a:spcAft>
          <a:spcPct val="0"/>
        </a:spcAft>
        <a:buFont typeface="Wingdings" panose="05000000000000000000" pitchFamily="2" charset="2"/>
        <a:defRPr sz="2000" b="1">
          <a:solidFill>
            <a:schemeClr val="tx1"/>
          </a:solidFill>
          <a:latin typeface="+mn-lt"/>
        </a:defRPr>
      </a:lvl3pPr>
      <a:lvl4pPr marL="1600200" indent="-228600" algn="l" rtl="0" eaLnBrk="0" fontAlgn="base" hangingPunct="0">
        <a:spcBef>
          <a:spcPct val="20000"/>
        </a:spcBef>
        <a:spcAft>
          <a:spcPct val="0"/>
        </a:spcAft>
        <a:buFont typeface="Wingdings" panose="05000000000000000000" pitchFamily="2" charset="2"/>
        <a:defRPr sz="2000">
          <a:solidFill>
            <a:schemeClr val="tx1"/>
          </a:solidFill>
          <a:latin typeface="+mn-lt"/>
        </a:defRPr>
      </a:lvl4pPr>
      <a:lvl5pPr marL="2057400" indent="-228600" algn="l" rtl="0" eaLnBrk="0" fontAlgn="base" hangingPunct="0">
        <a:spcBef>
          <a:spcPct val="20000"/>
        </a:spcBef>
        <a:spcAft>
          <a:spcPct val="0"/>
        </a:spcAft>
        <a:buClr>
          <a:schemeClr val="tx1"/>
        </a:buClr>
        <a:buFont typeface="Wingdings" panose="05000000000000000000" pitchFamily="2" charset="2"/>
        <a:buChar char="§"/>
        <a:defRPr sz="2000">
          <a:solidFill>
            <a:schemeClr val="bg2"/>
          </a:solidFill>
          <a:latin typeface="+mn-lt"/>
        </a:defRPr>
      </a:lvl5pPr>
      <a:lvl6pPr marL="2514600" indent="-228600" algn="l" rtl="0" fontAlgn="base">
        <a:spcBef>
          <a:spcPct val="20000"/>
        </a:spcBef>
        <a:spcAft>
          <a:spcPct val="0"/>
        </a:spcAft>
        <a:buClr>
          <a:schemeClr val="tx1"/>
        </a:buClr>
        <a:buFont typeface="Wingdings" pitchFamily="2" charset="2"/>
        <a:buChar char="§"/>
        <a:defRPr sz="2000">
          <a:solidFill>
            <a:schemeClr val="bg2"/>
          </a:solidFill>
          <a:latin typeface="+mn-lt"/>
        </a:defRPr>
      </a:lvl6pPr>
      <a:lvl7pPr marL="2971800" indent="-228600" algn="l" rtl="0" fontAlgn="base">
        <a:spcBef>
          <a:spcPct val="20000"/>
        </a:spcBef>
        <a:spcAft>
          <a:spcPct val="0"/>
        </a:spcAft>
        <a:buClr>
          <a:schemeClr val="tx1"/>
        </a:buClr>
        <a:buFont typeface="Wingdings" pitchFamily="2" charset="2"/>
        <a:buChar char="§"/>
        <a:defRPr sz="2000">
          <a:solidFill>
            <a:schemeClr val="bg2"/>
          </a:solidFill>
          <a:latin typeface="+mn-lt"/>
        </a:defRPr>
      </a:lvl7pPr>
      <a:lvl8pPr marL="3429000" indent="-228600" algn="l" rtl="0" fontAlgn="base">
        <a:spcBef>
          <a:spcPct val="20000"/>
        </a:spcBef>
        <a:spcAft>
          <a:spcPct val="0"/>
        </a:spcAft>
        <a:buClr>
          <a:schemeClr val="tx1"/>
        </a:buClr>
        <a:buFont typeface="Wingdings" pitchFamily="2" charset="2"/>
        <a:buChar char="§"/>
        <a:defRPr sz="2000">
          <a:solidFill>
            <a:schemeClr val="bg2"/>
          </a:solidFill>
          <a:latin typeface="+mn-lt"/>
        </a:defRPr>
      </a:lvl8pPr>
      <a:lvl9pPr marL="3886200" indent="-228600" algn="l" rtl="0" fontAlgn="base">
        <a:spcBef>
          <a:spcPct val="20000"/>
        </a:spcBef>
        <a:spcAft>
          <a:spcPct val="0"/>
        </a:spcAft>
        <a:buClr>
          <a:schemeClr val="tx1"/>
        </a:buClr>
        <a:buFont typeface="Wingdings" pitchFamily="2" charset="2"/>
        <a:buChar char="§"/>
        <a:defRPr sz="2000">
          <a:solidFill>
            <a:schemeClr val="bg2"/>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portal-vz.cz/wp-content/uploads/2019/06/prakticka-prirucka-EU-pro-fondy_cs.pdf" TargetMode="External"/><Relationship Id="rId2" Type="http://schemas.openxmlformats.org/officeDocument/2006/relationships/hyperlink" Target="http://portal-vz.cz/wp-content/uploads/2019/06/metodicky-pokyn-chj-c-3-metodika-verejn-25582.htm" TargetMode="External"/><Relationship Id="rId1" Type="http://schemas.openxmlformats.org/officeDocument/2006/relationships/slideLayout" Target="../slideLayouts/slideLayout2.xml"/><Relationship Id="rId4" Type="http://schemas.openxmlformats.org/officeDocument/2006/relationships/hyperlink" Target="http://portal-vz.cz/wp-content/uploads/2020/02/Metodika-zadavani-verejnych-zakazek-maleho-rozsahu.docx"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esfcr.cz/pravidla-pro-zadatele-a-prijemce-opz" TargetMode="External"/><Relationship Id="rId2" Type="http://schemas.openxmlformats.org/officeDocument/2006/relationships/hyperlink" Target="https://irop.mmr.cz/cs/zadatele-a-prijemci/dokumenty" TargetMode="External"/><Relationship Id="rId1" Type="http://schemas.openxmlformats.org/officeDocument/2006/relationships/slideLayout" Target="../slideLayouts/slideLayout2.xml"/><Relationship Id="rId5" Type="http://schemas.openxmlformats.org/officeDocument/2006/relationships/hyperlink" Target="https://www.esfcr.cz/formulare-pro-uzavreni-pravniho-aktu-a-vzory-pravnich-aktu-o-poskytnuti-podpory-na-projekt-opz/-/dokument/798364" TargetMode="External"/><Relationship Id="rId4" Type="http://schemas.openxmlformats.org/officeDocument/2006/relationships/hyperlink" Target="https://www.esfcr.cz/vzory-pro-zadavaci-vyberova-rizeni-opz"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irop.mmr.cz/cs/zadatele-a-prijemci/dokumenty/zakladni-dokumenty/obecna-pravidla-pro-zadatele-a-prijemce" TargetMode="External"/><Relationship Id="rId2" Type="http://schemas.openxmlformats.org/officeDocument/2006/relationships/hyperlink" Target="https://www.esfcr.cz/pravidla-pro-zadatele-a-prijemce-opz"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www.vestnikverejnychzakazek.cz/" TargetMode="External"/><Relationship Id="rId2" Type="http://schemas.openxmlformats.org/officeDocument/2006/relationships/hyperlink" Target="https://www.hlidacstatu.cz/"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s://www.crsis.eu/"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a:extLst>
              <a:ext uri="{FF2B5EF4-FFF2-40B4-BE49-F238E27FC236}">
                <a16:creationId xmlns:a16="http://schemas.microsoft.com/office/drawing/2014/main" id="{EC3DA94C-2BE6-4A09-B3AB-D8969295CAE8}"/>
              </a:ext>
            </a:extLst>
          </p:cNvPr>
          <p:cNvSpPr>
            <a:spLocks noChangeArrowheads="1"/>
          </p:cNvSpPr>
          <p:nvPr/>
        </p:nvSpPr>
        <p:spPr bwMode="auto">
          <a:xfrm>
            <a:off x="2711450" y="-130175"/>
            <a:ext cx="6794500" cy="1052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Wingdings" panose="05000000000000000000" pitchFamily="2" charset="2"/>
              <a:tabLst>
                <a:tab pos="0" algn="l"/>
              </a:tabLst>
              <a:defRPr sz="2000" b="1">
                <a:solidFill>
                  <a:schemeClr val="tx1"/>
                </a:solidFill>
                <a:latin typeface="GillSans" charset="0"/>
              </a:defRPr>
            </a:lvl1pPr>
            <a:lvl2pPr marL="742950" indent="-285750">
              <a:spcBef>
                <a:spcPct val="20000"/>
              </a:spcBef>
              <a:buFont typeface="Wingdings" panose="05000000000000000000" pitchFamily="2" charset="2"/>
              <a:tabLst>
                <a:tab pos="0" algn="l"/>
              </a:tabLst>
              <a:defRPr sz="2000">
                <a:solidFill>
                  <a:schemeClr val="tx1"/>
                </a:solidFill>
                <a:latin typeface="GillSans" charset="0"/>
              </a:defRPr>
            </a:lvl2pPr>
            <a:lvl3pPr marL="1143000" indent="-228600">
              <a:spcBef>
                <a:spcPct val="20000"/>
              </a:spcBef>
              <a:buFont typeface="Wingdings" panose="05000000000000000000" pitchFamily="2" charset="2"/>
              <a:tabLst>
                <a:tab pos="0" algn="l"/>
              </a:tabLst>
              <a:defRPr sz="2000" b="1">
                <a:solidFill>
                  <a:schemeClr val="tx1"/>
                </a:solidFill>
                <a:latin typeface="GillSans" charset="0"/>
              </a:defRPr>
            </a:lvl3pPr>
            <a:lvl4pPr marL="1600200" indent="-228600">
              <a:spcBef>
                <a:spcPct val="20000"/>
              </a:spcBef>
              <a:buFont typeface="Wingdings" panose="05000000000000000000" pitchFamily="2" charset="2"/>
              <a:tabLst>
                <a:tab pos="0" algn="l"/>
              </a:tabLst>
              <a:defRPr sz="2000">
                <a:solidFill>
                  <a:schemeClr val="tx1"/>
                </a:solidFill>
                <a:latin typeface="GillSans" charset="0"/>
              </a:defRPr>
            </a:lvl4pPr>
            <a:lvl5pPr marL="2057400" indent="-228600">
              <a:spcBef>
                <a:spcPct val="20000"/>
              </a:spcBef>
              <a:buClr>
                <a:schemeClr val="tx1"/>
              </a:buClr>
              <a:buFont typeface="Wingdings" panose="05000000000000000000" pitchFamily="2" charset="2"/>
              <a:buChar char="§"/>
              <a:tabLst>
                <a:tab pos="0" algn="l"/>
              </a:tabLst>
              <a:defRPr sz="2000">
                <a:solidFill>
                  <a:schemeClr val="bg2"/>
                </a:solidFill>
                <a:latin typeface="GillSans"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tabLst>
                <a:tab pos="0" algn="l"/>
              </a:tabLst>
              <a:defRPr sz="2000">
                <a:solidFill>
                  <a:schemeClr val="bg2"/>
                </a:solidFill>
                <a:latin typeface="GillSans"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tabLst>
                <a:tab pos="0" algn="l"/>
              </a:tabLst>
              <a:defRPr sz="2000">
                <a:solidFill>
                  <a:schemeClr val="bg2"/>
                </a:solidFill>
                <a:latin typeface="GillSans"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tabLst>
                <a:tab pos="0" algn="l"/>
              </a:tabLst>
              <a:defRPr sz="2000">
                <a:solidFill>
                  <a:schemeClr val="bg2"/>
                </a:solidFill>
                <a:latin typeface="GillSans"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tabLst>
                <a:tab pos="0" algn="l"/>
              </a:tabLst>
              <a:defRPr sz="2000">
                <a:solidFill>
                  <a:schemeClr val="bg2"/>
                </a:solidFill>
                <a:latin typeface="GillSans" charset="0"/>
              </a:defRPr>
            </a:lvl9pPr>
          </a:lstStyle>
          <a:p>
            <a:pPr>
              <a:spcBef>
                <a:spcPct val="0"/>
              </a:spcBef>
            </a:pPr>
            <a:endParaRPr lang="en-US" altLang="en-US">
              <a:solidFill>
                <a:srgbClr val="FFFFFF"/>
              </a:solidFill>
              <a:cs typeface="+mn-cs"/>
            </a:endParaRPr>
          </a:p>
        </p:txBody>
      </p:sp>
      <p:sp>
        <p:nvSpPr>
          <p:cNvPr id="6147" name="Rectangle 5">
            <a:extLst>
              <a:ext uri="{FF2B5EF4-FFF2-40B4-BE49-F238E27FC236}">
                <a16:creationId xmlns:a16="http://schemas.microsoft.com/office/drawing/2014/main" id="{820D0D74-062B-4335-B884-6BB387DBDD0E}"/>
              </a:ext>
            </a:extLst>
          </p:cNvPr>
          <p:cNvSpPr>
            <a:spLocks noGrp="1" noChangeArrowheads="1"/>
          </p:cNvSpPr>
          <p:nvPr>
            <p:ph type="body" idx="1"/>
          </p:nvPr>
        </p:nvSpPr>
        <p:spPr>
          <a:xfrm>
            <a:off x="1631950" y="2349500"/>
            <a:ext cx="9036050" cy="2014538"/>
          </a:xfrm>
          <a:noFill/>
        </p:spPr>
        <p:txBody>
          <a:bodyPr/>
          <a:lstStyle/>
          <a:p>
            <a:pPr marL="0" indent="0" eaLnBrk="1" hangingPunct="1">
              <a:lnSpc>
                <a:spcPct val="90000"/>
              </a:lnSpc>
            </a:pPr>
            <a:endParaRPr lang="cs-CZ" altLang="en-US" sz="1800"/>
          </a:p>
          <a:p>
            <a:pPr marL="0" indent="0" eaLnBrk="1" hangingPunct="1">
              <a:lnSpc>
                <a:spcPct val="90000"/>
              </a:lnSpc>
            </a:pPr>
            <a:endParaRPr lang="cs-CZ" altLang="en-US">
              <a:solidFill>
                <a:srgbClr val="D31145"/>
              </a:solidFill>
            </a:endParaRPr>
          </a:p>
          <a:p>
            <a:pPr marL="0" indent="0" eaLnBrk="1" hangingPunct="1">
              <a:lnSpc>
                <a:spcPct val="90000"/>
              </a:lnSpc>
            </a:pPr>
            <a:r>
              <a:rPr lang="cs-CZ" altLang="en-US"/>
              <a:t>  </a:t>
            </a:r>
            <a:br>
              <a:rPr lang="cs-CZ" altLang="en-US"/>
            </a:br>
            <a:endParaRPr lang="cs-CZ" altLang="en-US"/>
          </a:p>
        </p:txBody>
      </p:sp>
      <p:sp>
        <p:nvSpPr>
          <p:cNvPr id="6148" name="Rectangle 5">
            <a:extLst>
              <a:ext uri="{FF2B5EF4-FFF2-40B4-BE49-F238E27FC236}">
                <a16:creationId xmlns:a16="http://schemas.microsoft.com/office/drawing/2014/main" id="{D7335AEC-AB3F-4B22-9366-EE2F8DA8DA2F}"/>
              </a:ext>
            </a:extLst>
          </p:cNvPr>
          <p:cNvSpPr txBox="1">
            <a:spLocks noChangeArrowheads="1"/>
          </p:cNvSpPr>
          <p:nvPr/>
        </p:nvSpPr>
        <p:spPr bwMode="auto">
          <a:xfrm>
            <a:off x="2279650" y="1341438"/>
            <a:ext cx="7524750" cy="525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Font typeface="Wingdings" panose="05000000000000000000" pitchFamily="2" charset="2"/>
              <a:defRPr sz="2000" b="1">
                <a:solidFill>
                  <a:schemeClr val="tx1"/>
                </a:solidFill>
                <a:latin typeface="GillSans" charset="0"/>
              </a:defRPr>
            </a:lvl1pPr>
            <a:lvl2pPr marL="742950" indent="-200025">
              <a:spcBef>
                <a:spcPct val="20000"/>
              </a:spcBef>
              <a:buFont typeface="Wingdings" panose="05000000000000000000" pitchFamily="2" charset="2"/>
              <a:defRPr sz="2000">
                <a:solidFill>
                  <a:schemeClr val="tx1"/>
                </a:solidFill>
                <a:latin typeface="GillSans" charset="0"/>
              </a:defRPr>
            </a:lvl2pPr>
            <a:lvl3pPr marL="1150938" indent="-228600">
              <a:spcBef>
                <a:spcPct val="20000"/>
              </a:spcBef>
              <a:buFont typeface="Wingdings" panose="05000000000000000000" pitchFamily="2" charset="2"/>
              <a:defRPr sz="2000" b="1">
                <a:solidFill>
                  <a:schemeClr val="tx1"/>
                </a:solidFill>
                <a:latin typeface="GillSans" charset="0"/>
              </a:defRPr>
            </a:lvl3pPr>
            <a:lvl4pPr marL="1600200" indent="-228600">
              <a:spcBef>
                <a:spcPct val="20000"/>
              </a:spcBef>
              <a:buFont typeface="Wingdings" panose="05000000000000000000" pitchFamily="2" charset="2"/>
              <a:defRPr sz="2000">
                <a:solidFill>
                  <a:schemeClr val="tx1"/>
                </a:solidFill>
                <a:latin typeface="GillSans" charset="0"/>
              </a:defRPr>
            </a:lvl4pPr>
            <a:lvl5pPr marL="2057400" indent="-228600">
              <a:spcBef>
                <a:spcPct val="20000"/>
              </a:spcBef>
              <a:buClr>
                <a:schemeClr val="tx1"/>
              </a:buClr>
              <a:buFont typeface="Wingdings" panose="05000000000000000000" pitchFamily="2" charset="2"/>
              <a:buChar char="§"/>
              <a:defRPr sz="2000">
                <a:solidFill>
                  <a:schemeClr val="bg2"/>
                </a:solidFill>
                <a:latin typeface="GillSans" charset="0"/>
              </a:defRPr>
            </a:lvl5pPr>
            <a:lvl6pPr marL="2514600" indent="-228600" eaLnBrk="0" fontAlgn="base" hangingPunct="0">
              <a:spcBef>
                <a:spcPct val="20000"/>
              </a:spcBef>
              <a:spcAft>
                <a:spcPct val="0"/>
              </a:spcAft>
              <a:buClr>
                <a:schemeClr val="tx1"/>
              </a:buClr>
              <a:buFont typeface="Wingdings" panose="05000000000000000000" pitchFamily="2" charset="2"/>
              <a:buChar char="§"/>
              <a:defRPr sz="2000">
                <a:solidFill>
                  <a:schemeClr val="bg2"/>
                </a:solidFill>
                <a:latin typeface="GillSans" charset="0"/>
              </a:defRPr>
            </a:lvl6pPr>
            <a:lvl7pPr marL="2971800" indent="-228600" eaLnBrk="0" fontAlgn="base" hangingPunct="0">
              <a:spcBef>
                <a:spcPct val="20000"/>
              </a:spcBef>
              <a:spcAft>
                <a:spcPct val="0"/>
              </a:spcAft>
              <a:buClr>
                <a:schemeClr val="tx1"/>
              </a:buClr>
              <a:buFont typeface="Wingdings" panose="05000000000000000000" pitchFamily="2" charset="2"/>
              <a:buChar char="§"/>
              <a:defRPr sz="2000">
                <a:solidFill>
                  <a:schemeClr val="bg2"/>
                </a:solidFill>
                <a:latin typeface="GillSans" charset="0"/>
              </a:defRPr>
            </a:lvl7pPr>
            <a:lvl8pPr marL="3429000" indent="-228600" eaLnBrk="0" fontAlgn="base" hangingPunct="0">
              <a:spcBef>
                <a:spcPct val="20000"/>
              </a:spcBef>
              <a:spcAft>
                <a:spcPct val="0"/>
              </a:spcAft>
              <a:buClr>
                <a:schemeClr val="tx1"/>
              </a:buClr>
              <a:buFont typeface="Wingdings" panose="05000000000000000000" pitchFamily="2" charset="2"/>
              <a:buChar char="§"/>
              <a:defRPr sz="2000">
                <a:solidFill>
                  <a:schemeClr val="bg2"/>
                </a:solidFill>
                <a:latin typeface="GillSans" charset="0"/>
              </a:defRPr>
            </a:lvl8pPr>
            <a:lvl9pPr marL="3886200" indent="-228600" eaLnBrk="0" fontAlgn="base" hangingPunct="0">
              <a:spcBef>
                <a:spcPct val="20000"/>
              </a:spcBef>
              <a:spcAft>
                <a:spcPct val="0"/>
              </a:spcAft>
              <a:buClr>
                <a:schemeClr val="tx1"/>
              </a:buClr>
              <a:buFont typeface="Wingdings" panose="05000000000000000000" pitchFamily="2" charset="2"/>
              <a:buChar char="§"/>
              <a:defRPr sz="2000">
                <a:solidFill>
                  <a:schemeClr val="bg2"/>
                </a:solidFill>
                <a:latin typeface="GillSans" charset="0"/>
              </a:defRPr>
            </a:lvl9pPr>
          </a:lstStyle>
          <a:p>
            <a:pPr algn="ctr"/>
            <a:r>
              <a:rPr lang="cs-CZ" altLang="cs-CZ" sz="3200">
                <a:solidFill>
                  <a:srgbClr val="003D61"/>
                </a:solidFill>
                <a:cs typeface="+mn-cs"/>
              </a:rPr>
              <a:t>Veřejné zakázky malého rozsahu financované z fondů EU</a:t>
            </a:r>
            <a:endParaRPr lang="cs-CZ" altLang="cs-CZ" sz="1800">
              <a:solidFill>
                <a:srgbClr val="003D61"/>
              </a:solidFill>
              <a:cs typeface="+mn-cs"/>
            </a:endParaRPr>
          </a:p>
          <a:p>
            <a:pPr algn="ctr"/>
            <a:endParaRPr lang="cs-CZ" altLang="cs-CZ" sz="1800">
              <a:solidFill>
                <a:srgbClr val="003D61"/>
              </a:solidFill>
              <a:cs typeface="+mn-cs"/>
            </a:endParaRPr>
          </a:p>
          <a:p>
            <a:pPr algn="ctr"/>
            <a:endParaRPr lang="cs-CZ" altLang="cs-CZ" sz="1800">
              <a:solidFill>
                <a:srgbClr val="003D61"/>
              </a:solidFill>
              <a:cs typeface="+mn-cs"/>
            </a:endParaRPr>
          </a:p>
          <a:p>
            <a:pPr algn="ctr"/>
            <a:endParaRPr lang="cs-CZ" altLang="cs-CZ" sz="1800">
              <a:solidFill>
                <a:srgbClr val="003D61"/>
              </a:solidFill>
              <a:cs typeface="+mn-cs"/>
            </a:endParaRPr>
          </a:p>
          <a:p>
            <a:pPr algn="ctr"/>
            <a:endParaRPr lang="cs-CZ" altLang="cs-CZ" sz="1800">
              <a:solidFill>
                <a:srgbClr val="003D61"/>
              </a:solidFill>
              <a:cs typeface="+mn-cs"/>
            </a:endParaRPr>
          </a:p>
          <a:p>
            <a:pPr algn="ctr"/>
            <a:endParaRPr lang="cs-CZ" altLang="cs-CZ" sz="1800">
              <a:solidFill>
                <a:srgbClr val="003D61"/>
              </a:solidFill>
              <a:cs typeface="+mn-cs"/>
            </a:endParaRPr>
          </a:p>
          <a:p>
            <a:pPr algn="ctr"/>
            <a:endParaRPr lang="cs-CZ" altLang="cs-CZ" sz="1800">
              <a:solidFill>
                <a:srgbClr val="003D61"/>
              </a:solidFill>
              <a:cs typeface="+mn-cs"/>
            </a:endParaRPr>
          </a:p>
          <a:p>
            <a:pPr algn="ctr"/>
            <a:endParaRPr lang="cs-CZ" altLang="cs-CZ" sz="1800">
              <a:solidFill>
                <a:srgbClr val="003D61"/>
              </a:solidFill>
              <a:cs typeface="+mn-cs"/>
            </a:endParaRPr>
          </a:p>
          <a:p>
            <a:pPr algn="ctr"/>
            <a:r>
              <a:rPr lang="cs-CZ" altLang="cs-CZ" sz="2400">
                <a:solidFill>
                  <a:srgbClr val="003D61"/>
                </a:solidFill>
                <a:cs typeface="+mn-cs"/>
              </a:rPr>
              <a:t>3. června 2021</a:t>
            </a:r>
          </a:p>
          <a:p>
            <a:pPr algn="ctr"/>
            <a:endParaRPr lang="cs-CZ" altLang="cs-CZ" sz="1800">
              <a:solidFill>
                <a:srgbClr val="003D61"/>
              </a:solidFill>
              <a:cs typeface="+mn-cs"/>
            </a:endParaRPr>
          </a:p>
          <a:p>
            <a:pPr algn="ctr"/>
            <a:r>
              <a:rPr lang="cs-CZ" altLang="cs-CZ" sz="1800">
                <a:solidFill>
                  <a:srgbClr val="003D61"/>
                </a:solidFill>
                <a:cs typeface="+mn-cs"/>
              </a:rPr>
              <a:t>Projekt „Projektová kancelář Ministerstva zdravotnictví“ </a:t>
            </a:r>
          </a:p>
          <a:p>
            <a:pPr algn="ctr"/>
            <a:r>
              <a:rPr lang="cs-CZ" altLang="cs-CZ" sz="1800">
                <a:solidFill>
                  <a:srgbClr val="003D61"/>
                </a:solidFill>
                <a:cs typeface="+mn-cs"/>
              </a:rPr>
              <a:t>reg. č. CZ.03.4.74/0.0/0.0/15_025_0003715</a:t>
            </a:r>
          </a:p>
        </p:txBody>
      </p:sp>
      <p:pic>
        <p:nvPicPr>
          <p:cNvPr id="6149" name="Picture 2" descr="W:\PUBLICITA\VIZUÁLNÍ_IDENTITA\loga\OPZ\logo_OPZ_barevne.jpg">
            <a:extLst>
              <a:ext uri="{FF2B5EF4-FFF2-40B4-BE49-F238E27FC236}">
                <a16:creationId xmlns:a16="http://schemas.microsoft.com/office/drawing/2014/main" id="{6CA7233D-925B-45E1-923A-31564F59F9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5051" y="2935289"/>
            <a:ext cx="4765675"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F369356-113A-4F21-A4BB-F918FC86F99F}"/>
              </a:ext>
            </a:extLst>
          </p:cNvPr>
          <p:cNvSpPr>
            <a:spLocks noGrp="1"/>
          </p:cNvSpPr>
          <p:nvPr>
            <p:ph type="title"/>
          </p:nvPr>
        </p:nvSpPr>
        <p:spPr/>
        <p:txBody>
          <a:bodyPr/>
          <a:lstStyle/>
          <a:p>
            <a:r>
              <a:rPr lang="cs-CZ" dirty="0"/>
              <a:t>Terminologie u VZMR</a:t>
            </a:r>
          </a:p>
        </p:txBody>
      </p:sp>
      <p:sp>
        <p:nvSpPr>
          <p:cNvPr id="3" name="Zástupný obsah 2">
            <a:extLst>
              <a:ext uri="{FF2B5EF4-FFF2-40B4-BE49-F238E27FC236}">
                <a16:creationId xmlns:a16="http://schemas.microsoft.com/office/drawing/2014/main" id="{A1DF8544-37BC-4879-BE12-5AB9B0191C93}"/>
              </a:ext>
            </a:extLst>
          </p:cNvPr>
          <p:cNvSpPr>
            <a:spLocks noGrp="1"/>
          </p:cNvSpPr>
          <p:nvPr>
            <p:ph idx="1"/>
          </p:nvPr>
        </p:nvSpPr>
        <p:spPr/>
        <p:txBody>
          <a:bodyPr/>
          <a:lstStyle/>
          <a:p>
            <a:pPr algn="just"/>
            <a:r>
              <a:rPr lang="cs-CZ" sz="2800" b="1" dirty="0"/>
              <a:t>Elektronické tržiště </a:t>
            </a:r>
            <a:r>
              <a:rPr lang="cs-CZ" sz="2800" dirty="0"/>
              <a:t>– Webová aplikace, která umožňuje elektronické zadávání zakázek, systém elektronických tržišť upravuje usnesení vlády č. 343 ze dne 10. 5. 2010. </a:t>
            </a:r>
          </a:p>
          <a:p>
            <a:pPr algn="just"/>
            <a:r>
              <a:rPr lang="cs-CZ" sz="2800" b="1" dirty="0"/>
              <a:t>Písemně</a:t>
            </a:r>
            <a:r>
              <a:rPr lang="cs-CZ" sz="2800" dirty="0"/>
              <a:t> - listinná nebo elektronická forma, včetně emailové či obdobné komunikace, přičemž elektronický podpis není povinnou náležitostí</a:t>
            </a:r>
          </a:p>
          <a:p>
            <a:pPr algn="just"/>
            <a:r>
              <a:rPr lang="cs-CZ" sz="2800" b="1" dirty="0"/>
              <a:t>Zákon 134/2016 Sb. o zadávání veřejných zakázek </a:t>
            </a:r>
            <a:r>
              <a:rPr lang="cs-CZ" sz="2800" dirty="0"/>
              <a:t>– dále jen Zákon nebo ZZVZ – Aktuální zákon o zadávání veřejných zakázek v aktuálním znění</a:t>
            </a:r>
          </a:p>
          <a:p>
            <a:endParaRPr lang="cs-CZ" dirty="0"/>
          </a:p>
        </p:txBody>
      </p:sp>
    </p:spTree>
    <p:extLst>
      <p:ext uri="{BB962C8B-B14F-4D97-AF65-F5344CB8AC3E}">
        <p14:creationId xmlns:p14="http://schemas.microsoft.com/office/powerpoint/2010/main" val="1161453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0ACD7F3-CFD1-4C6F-990F-624549544FFB}"/>
              </a:ext>
            </a:extLst>
          </p:cNvPr>
          <p:cNvSpPr>
            <a:spLocks noGrp="1"/>
          </p:cNvSpPr>
          <p:nvPr>
            <p:ph type="title"/>
          </p:nvPr>
        </p:nvSpPr>
        <p:spPr/>
        <p:txBody>
          <a:bodyPr/>
          <a:lstStyle/>
          <a:p>
            <a:r>
              <a:rPr lang="cs-CZ" dirty="0"/>
              <a:t>Odkazy, zdroje</a:t>
            </a:r>
          </a:p>
        </p:txBody>
      </p:sp>
      <p:sp>
        <p:nvSpPr>
          <p:cNvPr id="3" name="Zástupný obsah 2">
            <a:extLst>
              <a:ext uri="{FF2B5EF4-FFF2-40B4-BE49-F238E27FC236}">
                <a16:creationId xmlns:a16="http://schemas.microsoft.com/office/drawing/2014/main" id="{73A2BD8D-E356-407F-81D8-E61D2DD336F5}"/>
              </a:ext>
            </a:extLst>
          </p:cNvPr>
          <p:cNvSpPr>
            <a:spLocks noGrp="1"/>
          </p:cNvSpPr>
          <p:nvPr>
            <p:ph idx="1"/>
          </p:nvPr>
        </p:nvSpPr>
        <p:spPr/>
        <p:txBody>
          <a:bodyPr>
            <a:normAutofit fontScale="77500" lnSpcReduction="20000"/>
          </a:bodyPr>
          <a:lstStyle/>
          <a:p>
            <a:pPr marL="0" indent="0">
              <a:buNone/>
            </a:pPr>
            <a:r>
              <a:rPr lang="cs-CZ" dirty="0"/>
              <a:t>Metodika veřejného nakupování: Naplňování principů 3E v praxi veřejného zadávání</a:t>
            </a:r>
          </a:p>
          <a:p>
            <a:pPr marL="0" indent="0">
              <a:buNone/>
            </a:pPr>
            <a:r>
              <a:rPr lang="cs-CZ" dirty="0">
                <a:hlinkClick r:id="rId2"/>
              </a:rPr>
              <a:t>http://portal-vz.cz/wp-content/uploads/2019/06/metodicky-pokyn-chj-c-3-metodika-verejn-25582.htm</a:t>
            </a:r>
            <a:endParaRPr lang="cs-CZ" dirty="0"/>
          </a:p>
          <a:p>
            <a:pPr marL="0" indent="0">
              <a:buNone/>
            </a:pPr>
            <a:endParaRPr lang="cs-CZ" dirty="0"/>
          </a:p>
          <a:p>
            <a:pPr marL="0" indent="0">
              <a:buNone/>
            </a:pPr>
            <a:r>
              <a:rPr lang="cs-CZ" b="0" i="0" dirty="0">
                <a:effectLst/>
              </a:rPr>
              <a:t>Praktická příručka EU pro fondy</a:t>
            </a:r>
          </a:p>
          <a:p>
            <a:pPr marL="0" indent="0">
              <a:buNone/>
            </a:pPr>
            <a:r>
              <a:rPr lang="cs-CZ" dirty="0">
                <a:hlinkClick r:id="rId3"/>
              </a:rPr>
              <a:t>http://portal-vz.cz/wp-content/uploads/2019/06/prakticka-prirucka-EU-pro-fondy_cs.pdf</a:t>
            </a:r>
            <a:endParaRPr lang="cs-CZ" dirty="0"/>
          </a:p>
          <a:p>
            <a:pPr marL="0" indent="0">
              <a:buNone/>
            </a:pPr>
            <a:endParaRPr lang="cs-CZ" dirty="0">
              <a:solidFill>
                <a:srgbClr val="303030"/>
              </a:solidFill>
            </a:endParaRPr>
          </a:p>
          <a:p>
            <a:pPr marL="0" indent="0">
              <a:buNone/>
            </a:pPr>
            <a:r>
              <a:rPr lang="cs-CZ" dirty="0"/>
              <a:t>Metodika zadávání veřejných zakázek malého rozsahu</a:t>
            </a:r>
          </a:p>
          <a:p>
            <a:pPr marL="0" indent="0">
              <a:buNone/>
            </a:pPr>
            <a:r>
              <a:rPr lang="cs-CZ" dirty="0">
                <a:hlinkClick r:id="rId4"/>
              </a:rPr>
              <a:t>http://portal-vz.cz/wp-content/uploads/2020/02/Metodika-zadavani-verejnych-zakazek-maleho-rozsahu.docx</a:t>
            </a:r>
            <a:endParaRPr lang="cs-CZ" dirty="0"/>
          </a:p>
          <a:p>
            <a:pPr marL="0" indent="0">
              <a:buNone/>
            </a:pPr>
            <a:endParaRPr lang="cs-CZ" dirty="0"/>
          </a:p>
          <a:p>
            <a:pPr marL="0" indent="0">
              <a:buNone/>
            </a:pPr>
            <a:endParaRPr lang="cs-CZ" dirty="0"/>
          </a:p>
          <a:p>
            <a:endParaRPr lang="cs-CZ" dirty="0"/>
          </a:p>
        </p:txBody>
      </p:sp>
    </p:spTree>
    <p:extLst>
      <p:ext uri="{BB962C8B-B14F-4D97-AF65-F5344CB8AC3E}">
        <p14:creationId xmlns:p14="http://schemas.microsoft.com/office/powerpoint/2010/main" val="595817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F6DDE2F-B8FF-4C93-A098-66DEAABCC39E}"/>
              </a:ext>
            </a:extLst>
          </p:cNvPr>
          <p:cNvSpPr>
            <a:spLocks noGrp="1"/>
          </p:cNvSpPr>
          <p:nvPr>
            <p:ph type="title"/>
          </p:nvPr>
        </p:nvSpPr>
        <p:spPr/>
        <p:txBody>
          <a:bodyPr/>
          <a:lstStyle/>
          <a:p>
            <a:r>
              <a:rPr lang="cs-CZ" dirty="0"/>
              <a:t>Rozhodnutí o poskytnutí dotace</a:t>
            </a:r>
          </a:p>
        </p:txBody>
      </p:sp>
      <p:sp>
        <p:nvSpPr>
          <p:cNvPr id="3" name="Zástupný obsah 2">
            <a:extLst>
              <a:ext uri="{FF2B5EF4-FFF2-40B4-BE49-F238E27FC236}">
                <a16:creationId xmlns:a16="http://schemas.microsoft.com/office/drawing/2014/main" id="{B62D7AAE-8442-416C-9F16-95DE56A6F4DA}"/>
              </a:ext>
            </a:extLst>
          </p:cNvPr>
          <p:cNvSpPr>
            <a:spLocks noGrp="1"/>
          </p:cNvSpPr>
          <p:nvPr>
            <p:ph idx="1"/>
          </p:nvPr>
        </p:nvSpPr>
        <p:spPr/>
        <p:txBody>
          <a:bodyPr>
            <a:normAutofit/>
          </a:bodyPr>
          <a:lstStyle/>
          <a:p>
            <a:pPr marL="0" indent="0" algn="ctr">
              <a:buNone/>
            </a:pPr>
            <a:r>
              <a:rPr lang="cs-CZ" dirty="0"/>
              <a:t>Vzor rozhodnutí o poskytnutí dotace (verze 9)</a:t>
            </a:r>
          </a:p>
          <a:p>
            <a:pPr marL="0" indent="0" algn="ctr">
              <a:buNone/>
            </a:pPr>
            <a:r>
              <a:rPr lang="cs-CZ" sz="1100" dirty="0"/>
              <a:t>https://www.esfcr.cz/formulare-pro-uzavreni-pravniho-aktu-a-vzory-pravnich-aktu-o-poskytnuti-podpory-na-projekt-opz/-/dokument/798364</a:t>
            </a:r>
            <a:endParaRPr lang="cs-CZ" dirty="0"/>
          </a:p>
          <a:p>
            <a:pPr marL="0" indent="0">
              <a:buNone/>
            </a:pPr>
            <a:r>
              <a:rPr lang="cs-CZ" dirty="0"/>
              <a:t>Část II – Obecné povinnosti příjemce</a:t>
            </a:r>
          </a:p>
          <a:p>
            <a:pPr marL="0" lvl="0" indent="0" algn="just">
              <a:spcBef>
                <a:spcPts val="1200"/>
              </a:spcBef>
              <a:spcAft>
                <a:spcPts val="600"/>
              </a:spcAft>
              <a:buSzPts val="1100"/>
              <a:buNone/>
            </a:pPr>
            <a:r>
              <a:rPr lang="cs-CZ" sz="1800" b="1" dirty="0">
                <a:effectLst/>
                <a:latin typeface="Arial" panose="020B0604020202020204" pitchFamily="34" charset="0"/>
                <a:ea typeface="Times New Roman" panose="02020603050405020304" pitchFamily="18" charset="0"/>
              </a:rPr>
              <a:t>6. Zakázky </a:t>
            </a:r>
            <a:endParaRPr lang="cs-CZ" sz="2000" dirty="0">
              <a:effectLst/>
              <a:latin typeface="Arial" panose="020B0604020202020204" pitchFamily="34" charset="0"/>
              <a:ea typeface="Times New Roman" panose="02020603050405020304" pitchFamily="18" charset="0"/>
            </a:endParaRPr>
          </a:p>
          <a:p>
            <a:pPr marL="457200" lvl="1" indent="0" algn="just">
              <a:buNone/>
            </a:pPr>
            <a:r>
              <a:rPr lang="cs-CZ" sz="1800" dirty="0">
                <a:effectLst/>
                <a:latin typeface="Arial" panose="020B0604020202020204" pitchFamily="34" charset="0"/>
                <a:ea typeface="Times New Roman" panose="02020603050405020304" pitchFamily="18" charset="0"/>
              </a:rPr>
              <a:t>6.1 Při zadávání zakázek v rámci realizace projektu je příjemce </a:t>
            </a:r>
            <a:r>
              <a:rPr lang="cs-CZ" sz="1800" b="1" dirty="0">
                <a:effectLst/>
                <a:latin typeface="Arial" panose="020B0604020202020204" pitchFamily="34" charset="0"/>
                <a:ea typeface="Times New Roman" panose="02020603050405020304" pitchFamily="18" charset="0"/>
              </a:rPr>
              <a:t>povinen postupovat v souladu s pravidly pro zadávání zakázek, jež jsou stanovena v Obecné části pravidel pro žadatele a příjemce v rámci OPZ.</a:t>
            </a:r>
          </a:p>
          <a:p>
            <a:pPr marL="457200" lvl="1" indent="0" algn="just">
              <a:buNone/>
            </a:pPr>
            <a:endParaRPr lang="cs-CZ" sz="2000" dirty="0">
              <a:effectLst/>
              <a:latin typeface="Arial" panose="020B0604020202020204" pitchFamily="34" charset="0"/>
              <a:ea typeface="Times New Roman" panose="02020603050405020304" pitchFamily="18" charset="0"/>
            </a:endParaRPr>
          </a:p>
          <a:p>
            <a:pPr marL="457200" lvl="1" indent="0" algn="just">
              <a:spcAft>
                <a:spcPts val="1100"/>
              </a:spcAft>
              <a:buNone/>
            </a:pPr>
            <a:r>
              <a:rPr lang="cs-CZ" sz="1800" dirty="0">
                <a:effectLst/>
                <a:latin typeface="Arial" panose="020B0604020202020204" pitchFamily="34" charset="0"/>
                <a:ea typeface="Times New Roman" panose="02020603050405020304" pitchFamily="18" charset="0"/>
              </a:rPr>
              <a:t>6.2 Příjemce je povinen zavázat dodavatele předkládat k proplacení pouze faktury, které obsahují název a číslo projektu. V odůvodněných případech je příjemci umožněno, aby doklady označil názvem a číslem projektu sám před jejich uplatněním v žádosti o platbu. </a:t>
            </a:r>
            <a:endParaRPr lang="cs-CZ" sz="2000" dirty="0">
              <a:effectLst/>
              <a:latin typeface="Arial" panose="020B0604020202020204" pitchFamily="34" charset="0"/>
              <a:ea typeface="Times New Roman" panose="02020603050405020304" pitchFamily="18" charset="0"/>
            </a:endParaRPr>
          </a:p>
          <a:p>
            <a:endParaRPr lang="cs-CZ" dirty="0"/>
          </a:p>
        </p:txBody>
      </p:sp>
    </p:spTree>
    <p:extLst>
      <p:ext uri="{BB962C8B-B14F-4D97-AF65-F5344CB8AC3E}">
        <p14:creationId xmlns:p14="http://schemas.microsoft.com/office/powerpoint/2010/main" val="3062967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25ACD34-909C-4307-A597-DE1223A83F84}"/>
              </a:ext>
            </a:extLst>
          </p:cNvPr>
          <p:cNvSpPr>
            <a:spLocks noGrp="1"/>
          </p:cNvSpPr>
          <p:nvPr>
            <p:ph type="title"/>
          </p:nvPr>
        </p:nvSpPr>
        <p:spPr/>
        <p:txBody>
          <a:bodyPr/>
          <a:lstStyle/>
          <a:p>
            <a:r>
              <a:rPr lang="cs-CZ" dirty="0"/>
              <a:t>Pravidla pro zadávání zakázek z OPZ</a:t>
            </a:r>
          </a:p>
        </p:txBody>
      </p:sp>
      <p:sp>
        <p:nvSpPr>
          <p:cNvPr id="3" name="Zástupný obsah 2">
            <a:extLst>
              <a:ext uri="{FF2B5EF4-FFF2-40B4-BE49-F238E27FC236}">
                <a16:creationId xmlns:a16="http://schemas.microsoft.com/office/drawing/2014/main" id="{FD1DAC83-1DB2-4D73-A59C-9FDC2B82A9F7}"/>
              </a:ext>
            </a:extLst>
          </p:cNvPr>
          <p:cNvSpPr>
            <a:spLocks noGrp="1"/>
          </p:cNvSpPr>
          <p:nvPr>
            <p:ph idx="1"/>
          </p:nvPr>
        </p:nvSpPr>
        <p:spPr/>
        <p:txBody>
          <a:bodyPr/>
          <a:lstStyle/>
          <a:p>
            <a:r>
              <a:rPr lang="cs-CZ" sz="2800" dirty="0"/>
              <a:t>Obecná pravidla pro žadatele a příjemce (verze 13)</a:t>
            </a:r>
          </a:p>
          <a:p>
            <a:r>
              <a:rPr lang="cs-CZ" sz="2800" dirty="0"/>
              <a:t>6.2.2 obecný legislativní rámec zadávání</a:t>
            </a:r>
          </a:p>
          <a:p>
            <a:r>
              <a:rPr lang="cs-CZ" sz="2800" dirty="0"/>
              <a:t>20 Pravidla pro zadávání zakázek</a:t>
            </a:r>
          </a:p>
          <a:p>
            <a:r>
              <a:rPr lang="cs-CZ" sz="2800" dirty="0"/>
              <a:t>20.5 Zadávání zakázek, na které se nevztahují postupy upravené zákonem č. 134/2016 Sb., o zadávání veřejných zakázek</a:t>
            </a:r>
          </a:p>
          <a:p>
            <a:r>
              <a:rPr lang="cs-CZ" sz="2800" dirty="0"/>
              <a:t>20.14 Důsledky porušení pravidel zadávání zakázek </a:t>
            </a:r>
          </a:p>
          <a:p>
            <a:pPr marL="0" indent="0">
              <a:buNone/>
            </a:pPr>
            <a:endParaRPr lang="cs-CZ" dirty="0"/>
          </a:p>
          <a:p>
            <a:endParaRPr lang="cs-CZ" dirty="0"/>
          </a:p>
        </p:txBody>
      </p:sp>
    </p:spTree>
    <p:extLst>
      <p:ext uri="{BB962C8B-B14F-4D97-AF65-F5344CB8AC3E}">
        <p14:creationId xmlns:p14="http://schemas.microsoft.com/office/powerpoint/2010/main" val="11003557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AA0CF67-3DB0-47C5-991A-156793CF0AA5}"/>
              </a:ext>
            </a:extLst>
          </p:cNvPr>
          <p:cNvSpPr>
            <a:spLocks noGrp="1"/>
          </p:cNvSpPr>
          <p:nvPr>
            <p:ph type="title"/>
          </p:nvPr>
        </p:nvSpPr>
        <p:spPr/>
        <p:txBody>
          <a:bodyPr/>
          <a:lstStyle/>
          <a:p>
            <a:r>
              <a:rPr lang="cs-CZ" dirty="0"/>
              <a:t>Možnost přímého zadání podle pravidel OPZ</a:t>
            </a:r>
          </a:p>
        </p:txBody>
      </p:sp>
      <p:pic>
        <p:nvPicPr>
          <p:cNvPr id="5" name="Zástupný obsah 4" descr="Obsah obrázku text&#10;&#10;Popis byl vytvořen automaticky">
            <a:extLst>
              <a:ext uri="{FF2B5EF4-FFF2-40B4-BE49-F238E27FC236}">
                <a16:creationId xmlns:a16="http://schemas.microsoft.com/office/drawing/2014/main" id="{35538177-0FE3-425E-B21C-3CF8F367D7F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23323" y="1600200"/>
            <a:ext cx="4745354" cy="4525963"/>
          </a:xfrm>
        </p:spPr>
      </p:pic>
    </p:spTree>
    <p:extLst>
      <p:ext uri="{BB962C8B-B14F-4D97-AF65-F5344CB8AC3E}">
        <p14:creationId xmlns:p14="http://schemas.microsoft.com/office/powerpoint/2010/main" val="1289282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AA0CF67-3DB0-47C5-991A-156793CF0AA5}"/>
              </a:ext>
            </a:extLst>
          </p:cNvPr>
          <p:cNvSpPr>
            <a:spLocks noGrp="1"/>
          </p:cNvSpPr>
          <p:nvPr>
            <p:ph type="title"/>
          </p:nvPr>
        </p:nvSpPr>
        <p:spPr/>
        <p:txBody>
          <a:bodyPr/>
          <a:lstStyle/>
          <a:p>
            <a:r>
              <a:rPr lang="cs-CZ" dirty="0"/>
              <a:t>Povinné výběrové řízení podle pravidel OPZ</a:t>
            </a:r>
          </a:p>
        </p:txBody>
      </p:sp>
      <p:pic>
        <p:nvPicPr>
          <p:cNvPr id="7" name="Zástupný obsah 6" descr="Obsah obrázku text&#10;&#10;Popis byl vytvořen automaticky">
            <a:extLst>
              <a:ext uri="{FF2B5EF4-FFF2-40B4-BE49-F238E27FC236}">
                <a16:creationId xmlns:a16="http://schemas.microsoft.com/office/drawing/2014/main" id="{BF00257F-5977-4AA7-8FF0-9C224D83204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00481" y="1600200"/>
            <a:ext cx="5191037" cy="4525963"/>
          </a:xfrm>
        </p:spPr>
      </p:pic>
    </p:spTree>
    <p:extLst>
      <p:ext uri="{BB962C8B-B14F-4D97-AF65-F5344CB8AC3E}">
        <p14:creationId xmlns:p14="http://schemas.microsoft.com/office/powerpoint/2010/main" val="31744756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7E718AD-5D3C-4ED0-A92C-03C978D349DD}"/>
              </a:ext>
            </a:extLst>
          </p:cNvPr>
          <p:cNvSpPr>
            <a:spLocks noGrp="1"/>
          </p:cNvSpPr>
          <p:nvPr>
            <p:ph type="title"/>
          </p:nvPr>
        </p:nvSpPr>
        <p:spPr/>
        <p:txBody>
          <a:bodyPr/>
          <a:lstStyle/>
          <a:p>
            <a:r>
              <a:rPr lang="cs-CZ" dirty="0"/>
              <a:t>Odkazy, zdroje</a:t>
            </a:r>
          </a:p>
        </p:txBody>
      </p:sp>
      <p:sp>
        <p:nvSpPr>
          <p:cNvPr id="3" name="Zástupný obsah 2">
            <a:extLst>
              <a:ext uri="{FF2B5EF4-FFF2-40B4-BE49-F238E27FC236}">
                <a16:creationId xmlns:a16="http://schemas.microsoft.com/office/drawing/2014/main" id="{932B5161-B6BA-4FF6-A7BB-9ADAC8F42DB1}"/>
              </a:ext>
            </a:extLst>
          </p:cNvPr>
          <p:cNvSpPr>
            <a:spLocks noGrp="1"/>
          </p:cNvSpPr>
          <p:nvPr>
            <p:ph idx="1"/>
          </p:nvPr>
        </p:nvSpPr>
        <p:spPr/>
        <p:txBody>
          <a:bodyPr/>
          <a:lstStyle/>
          <a:p>
            <a:r>
              <a:rPr lang="cs-CZ" sz="2400" dirty="0">
                <a:hlinkClick r:id="rId2"/>
              </a:rPr>
              <a:t>https://irop.mmr.cz/cs/zadatele-a-prijemci/dokumenty</a:t>
            </a:r>
            <a:endParaRPr lang="cs-CZ" sz="2400" dirty="0"/>
          </a:p>
          <a:p>
            <a:endParaRPr lang="cs-CZ" sz="2400" dirty="0"/>
          </a:p>
          <a:p>
            <a:r>
              <a:rPr lang="cs-CZ" sz="2400" dirty="0">
                <a:hlinkClick r:id="rId3"/>
              </a:rPr>
              <a:t>https://www.esfcr.cz/pravidla-pro-zadatele-a-prijemce-opz</a:t>
            </a:r>
            <a:endParaRPr lang="cs-CZ" sz="2400" dirty="0"/>
          </a:p>
          <a:p>
            <a:endParaRPr lang="cs-CZ" sz="2400" dirty="0"/>
          </a:p>
          <a:p>
            <a:r>
              <a:rPr lang="cs-CZ" sz="2400" dirty="0">
                <a:hlinkClick r:id="rId4"/>
              </a:rPr>
              <a:t>https://www.esfcr.cz/vzory-pro-zadavaci-vyberova-rizeni-opz</a:t>
            </a:r>
            <a:endParaRPr lang="cs-CZ" sz="2400" dirty="0"/>
          </a:p>
          <a:p>
            <a:endParaRPr lang="cs-CZ" sz="2400" dirty="0"/>
          </a:p>
          <a:p>
            <a:r>
              <a:rPr lang="cs-CZ" sz="2000" dirty="0">
                <a:hlinkClick r:id="rId5"/>
              </a:rPr>
              <a:t>https://www.esfcr.cz/formulare-pro-uzavreni-pravniho-aktu-a-vzory-pravnich-aktu-o-poskytnuti-podpory-na-projekt-opz/-/dokument/798364</a:t>
            </a:r>
            <a:endParaRPr lang="cs-CZ" sz="2000" dirty="0"/>
          </a:p>
          <a:p>
            <a:pPr marL="0" indent="0">
              <a:buNone/>
            </a:pPr>
            <a:endParaRPr lang="cs-CZ" sz="2400" dirty="0"/>
          </a:p>
        </p:txBody>
      </p:sp>
    </p:spTree>
    <p:extLst>
      <p:ext uri="{BB962C8B-B14F-4D97-AF65-F5344CB8AC3E}">
        <p14:creationId xmlns:p14="http://schemas.microsoft.com/office/powerpoint/2010/main" val="1027517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1226E3-D60D-4DC5-96F4-518ECA9E059C}"/>
              </a:ext>
            </a:extLst>
          </p:cNvPr>
          <p:cNvSpPr>
            <a:spLocks noGrp="1"/>
          </p:cNvSpPr>
          <p:nvPr>
            <p:ph type="title"/>
          </p:nvPr>
        </p:nvSpPr>
        <p:spPr/>
        <p:txBody>
          <a:bodyPr/>
          <a:lstStyle/>
          <a:p>
            <a:r>
              <a:rPr lang="cs-CZ" dirty="0"/>
              <a:t>Metodický pokyn MMR</a:t>
            </a:r>
          </a:p>
        </p:txBody>
      </p:sp>
      <p:sp>
        <p:nvSpPr>
          <p:cNvPr id="3" name="Zástupný obsah 2">
            <a:extLst>
              <a:ext uri="{FF2B5EF4-FFF2-40B4-BE49-F238E27FC236}">
                <a16:creationId xmlns:a16="http://schemas.microsoft.com/office/drawing/2014/main" id="{A7F86678-70A7-4794-8D0F-07A95D288B7B}"/>
              </a:ext>
            </a:extLst>
          </p:cNvPr>
          <p:cNvSpPr>
            <a:spLocks noGrp="1"/>
          </p:cNvSpPr>
          <p:nvPr>
            <p:ph idx="1"/>
          </p:nvPr>
        </p:nvSpPr>
        <p:spPr/>
        <p:txBody>
          <a:bodyPr/>
          <a:lstStyle/>
          <a:p>
            <a:r>
              <a:rPr lang="cs-CZ" dirty="0"/>
              <a:t>Určený pro ŘO</a:t>
            </a:r>
          </a:p>
          <a:p>
            <a:r>
              <a:rPr lang="cs-CZ" dirty="0"/>
              <a:t>ŘO zajistí dodržování – při tvorbě právních aktů, pravidel operačních programů</a:t>
            </a:r>
          </a:p>
          <a:p>
            <a:r>
              <a:rPr lang="cs-CZ" dirty="0"/>
              <a:t>Promítnutí do jednotlivých pravidel operačních programů </a:t>
            </a:r>
          </a:p>
          <a:p>
            <a:r>
              <a:rPr lang="cs-CZ" sz="2000" i="1" dirty="0"/>
              <a:t>Metodický pokyn je závazný pro Řídící orgány (dále jen „ŘO“) jako subjekty zodpovědné za řízení a provádění Programů (dále jen „OP“), které jsou zastřešeny Dohodou o partnerství, a to v souladu se zásadou řádného finančního řízení, s výjimkou ustanovení, která jsou výslovně uváděna jako doporučující. </a:t>
            </a:r>
          </a:p>
        </p:txBody>
      </p:sp>
    </p:spTree>
    <p:extLst>
      <p:ext uri="{BB962C8B-B14F-4D97-AF65-F5344CB8AC3E}">
        <p14:creationId xmlns:p14="http://schemas.microsoft.com/office/powerpoint/2010/main" val="5333681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A956A72-C682-463D-85EB-8526E70FEAF5}"/>
              </a:ext>
            </a:extLst>
          </p:cNvPr>
          <p:cNvSpPr>
            <a:spLocks noGrp="1"/>
          </p:cNvSpPr>
          <p:nvPr>
            <p:ph type="title"/>
          </p:nvPr>
        </p:nvSpPr>
        <p:spPr/>
        <p:txBody>
          <a:bodyPr/>
          <a:lstStyle/>
          <a:p>
            <a:r>
              <a:rPr lang="cs-CZ" dirty="0"/>
              <a:t>Pravidla operačních programů</a:t>
            </a:r>
          </a:p>
        </p:txBody>
      </p:sp>
      <p:sp>
        <p:nvSpPr>
          <p:cNvPr id="3" name="Zástupný obsah 2">
            <a:extLst>
              <a:ext uri="{FF2B5EF4-FFF2-40B4-BE49-F238E27FC236}">
                <a16:creationId xmlns:a16="http://schemas.microsoft.com/office/drawing/2014/main" id="{9CE6FE18-ABA3-43FD-83D3-84F6BB356E8B}"/>
              </a:ext>
            </a:extLst>
          </p:cNvPr>
          <p:cNvSpPr>
            <a:spLocks noGrp="1"/>
          </p:cNvSpPr>
          <p:nvPr>
            <p:ph idx="1"/>
          </p:nvPr>
        </p:nvSpPr>
        <p:spPr/>
        <p:txBody>
          <a:bodyPr/>
          <a:lstStyle/>
          <a:p>
            <a:pPr marL="0" indent="0">
              <a:buNone/>
            </a:pPr>
            <a:r>
              <a:rPr lang="cs-CZ" dirty="0"/>
              <a:t>Kde hledat např. u OPZ, IROP:</a:t>
            </a:r>
          </a:p>
          <a:p>
            <a:r>
              <a:rPr lang="cs-CZ" dirty="0">
                <a:hlinkClick r:id="rId2"/>
              </a:rPr>
              <a:t>https://www.esfcr.cz/pravidla-pro-zadatele-a-prijemce-opz</a:t>
            </a:r>
            <a:endParaRPr lang="cs-CZ" dirty="0"/>
          </a:p>
          <a:p>
            <a:r>
              <a:rPr lang="cs-CZ" dirty="0">
                <a:hlinkClick r:id="rId3"/>
              </a:rPr>
              <a:t>https://irop.mmr.cz/cs/zadatele-a-prijemci/dokumenty/zakladni-dokumenty/obecna-pravidla-pro-zadatele-a-prijemce</a:t>
            </a:r>
            <a:endParaRPr lang="cs-CZ" dirty="0"/>
          </a:p>
          <a:p>
            <a:endParaRPr lang="cs-CZ" dirty="0"/>
          </a:p>
          <a:p>
            <a:endParaRPr lang="cs-CZ" dirty="0"/>
          </a:p>
        </p:txBody>
      </p:sp>
    </p:spTree>
    <p:extLst>
      <p:ext uri="{BB962C8B-B14F-4D97-AF65-F5344CB8AC3E}">
        <p14:creationId xmlns:p14="http://schemas.microsoft.com/office/powerpoint/2010/main" val="15156383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210B110-3EBE-4688-AB81-2F464E9BADCA}"/>
              </a:ext>
            </a:extLst>
          </p:cNvPr>
          <p:cNvSpPr>
            <a:spLocks noGrp="1"/>
          </p:cNvSpPr>
          <p:nvPr>
            <p:ph type="title"/>
          </p:nvPr>
        </p:nvSpPr>
        <p:spPr/>
        <p:txBody>
          <a:bodyPr/>
          <a:lstStyle/>
          <a:p>
            <a:r>
              <a:rPr lang="cs-CZ" dirty="0"/>
              <a:t>Metodika </a:t>
            </a:r>
          </a:p>
        </p:txBody>
      </p:sp>
      <p:sp>
        <p:nvSpPr>
          <p:cNvPr id="3" name="Zástupný obsah 2">
            <a:extLst>
              <a:ext uri="{FF2B5EF4-FFF2-40B4-BE49-F238E27FC236}">
                <a16:creationId xmlns:a16="http://schemas.microsoft.com/office/drawing/2014/main" id="{0476A95B-AC38-4454-8089-B5371F7A7917}"/>
              </a:ext>
            </a:extLst>
          </p:cNvPr>
          <p:cNvSpPr>
            <a:spLocks noGrp="1"/>
          </p:cNvSpPr>
          <p:nvPr>
            <p:ph idx="1"/>
          </p:nvPr>
        </p:nvSpPr>
        <p:spPr/>
        <p:txBody>
          <a:bodyPr>
            <a:normAutofit/>
          </a:bodyPr>
          <a:lstStyle/>
          <a:p>
            <a:pPr algn="just">
              <a:lnSpc>
                <a:spcPct val="115000"/>
              </a:lnSpc>
              <a:spcBef>
                <a:spcPts val="600"/>
              </a:spcBef>
              <a:spcAft>
                <a:spcPts val="600"/>
              </a:spcAft>
            </a:pPr>
            <a:r>
              <a:rPr lang="cs-CZ" sz="1800" dirty="0">
                <a:solidFill>
                  <a:srgbClr val="000000"/>
                </a:solidFill>
                <a:effectLst/>
              </a:rPr>
              <a:t>doporučené </a:t>
            </a:r>
            <a:r>
              <a:rPr lang="cs-CZ" sz="1800" dirty="0">
                <a:effectLst/>
              </a:rPr>
              <a:t>minimální standardy</a:t>
            </a:r>
            <a:r>
              <a:rPr lang="cs-CZ" sz="1800" dirty="0">
                <a:solidFill>
                  <a:srgbClr val="000000"/>
                </a:solidFill>
                <a:effectLst/>
              </a:rPr>
              <a:t> postupů pro naplnění principů transparentnosti</a:t>
            </a:r>
            <a:r>
              <a:rPr lang="cs-CZ" sz="1800" dirty="0">
                <a:effectLst/>
              </a:rPr>
              <a:t> a přiměřenosti procesu zadávání</a:t>
            </a:r>
            <a:r>
              <a:rPr lang="cs-CZ" sz="1800" dirty="0">
                <a:solidFill>
                  <a:srgbClr val="000000"/>
                </a:solidFill>
                <a:effectLst/>
              </a:rPr>
              <a:t> veřejných zakázek malého rozsahu (VZMR)</a:t>
            </a:r>
            <a:r>
              <a:rPr lang="cs-CZ" sz="1800" dirty="0">
                <a:effectLst/>
              </a:rPr>
              <a:t>.</a:t>
            </a:r>
            <a:r>
              <a:rPr lang="cs-CZ" sz="1800" dirty="0">
                <a:solidFill>
                  <a:srgbClr val="000000"/>
                </a:solidFill>
                <a:effectLst/>
              </a:rPr>
              <a:t> </a:t>
            </a:r>
            <a:r>
              <a:rPr lang="cs-CZ" sz="1800" dirty="0">
                <a:effectLst/>
              </a:rPr>
              <a:t>Jejich implementace do interní směrnice zadavatele má zvýšit: </a:t>
            </a:r>
          </a:p>
          <a:p>
            <a:pPr marL="800100" lvl="1" indent="-342900" algn="just">
              <a:lnSpc>
                <a:spcPct val="115000"/>
              </a:lnSpc>
              <a:spcBef>
                <a:spcPts val="600"/>
              </a:spcBef>
              <a:spcAft>
                <a:spcPts val="1000"/>
              </a:spcAft>
              <a:buFont typeface="+mj-lt"/>
              <a:buAutoNum type="arabicPeriod"/>
            </a:pPr>
            <a:r>
              <a:rPr lang="cs-CZ" sz="1800" u="none" strike="noStrike" dirty="0">
                <a:effectLst/>
              </a:rPr>
              <a:t>jistotu zadavatele ohledně správnosti vlastních postupů,</a:t>
            </a:r>
          </a:p>
          <a:p>
            <a:pPr marL="800100" lvl="1" indent="-342900" algn="just">
              <a:lnSpc>
                <a:spcPct val="115000"/>
              </a:lnSpc>
              <a:spcAft>
                <a:spcPts val="1000"/>
              </a:spcAft>
              <a:buFont typeface="+mj-lt"/>
              <a:buAutoNum type="arabicPeriod"/>
            </a:pPr>
            <a:r>
              <a:rPr lang="cs-CZ" sz="1800" u="none" strike="noStrike" dirty="0">
                <a:effectLst/>
              </a:rPr>
              <a:t>srozumitelnost pro externí subjekty, zejména dodavatele a kontrolní orgány,</a:t>
            </a:r>
          </a:p>
          <a:p>
            <a:pPr marL="800100" lvl="1" indent="-342900" algn="just">
              <a:lnSpc>
                <a:spcPct val="115000"/>
              </a:lnSpc>
              <a:spcAft>
                <a:spcPts val="600"/>
              </a:spcAft>
              <a:buFont typeface="+mj-lt"/>
              <a:buAutoNum type="arabicPeriod"/>
            </a:pPr>
            <a:r>
              <a:rPr lang="cs-CZ" sz="1800" u="none" strike="noStrike" dirty="0">
                <a:effectLst/>
              </a:rPr>
              <a:t>důvěru v zadavatele ze strany dodavatelů i veřejnosti. </a:t>
            </a:r>
          </a:p>
          <a:p>
            <a:pPr marL="800100" lvl="1" indent="-342900" algn="just">
              <a:lnSpc>
                <a:spcPct val="115000"/>
              </a:lnSpc>
              <a:spcAft>
                <a:spcPts val="600"/>
              </a:spcAft>
              <a:buFont typeface="+mj-lt"/>
              <a:buAutoNum type="arabicPeriod"/>
            </a:pPr>
            <a:endParaRPr lang="cs-CZ" sz="1800" u="none" strike="noStrike" dirty="0">
              <a:effectLst/>
            </a:endParaRPr>
          </a:p>
          <a:p>
            <a:pPr marL="0" indent="0">
              <a:buNone/>
            </a:pPr>
            <a:r>
              <a:rPr lang="cs-CZ" sz="1800" dirty="0"/>
              <a:t>Metodika byla v průběhu aktualizace konzultována s </a:t>
            </a:r>
            <a:r>
              <a:rPr lang="cs-CZ" sz="1800" dirty="0" err="1"/>
              <a:t>Econlab</a:t>
            </a:r>
            <a:r>
              <a:rPr lang="cs-CZ" sz="1800" dirty="0"/>
              <a:t> </a:t>
            </a:r>
            <a:r>
              <a:rPr lang="cs-CZ" sz="1800" dirty="0" err="1"/>
              <a:t>z.s</a:t>
            </a:r>
            <a:r>
              <a:rPr lang="cs-CZ" sz="1800" dirty="0"/>
              <a:t>. a Oživení </a:t>
            </a:r>
            <a:r>
              <a:rPr lang="cs-CZ" sz="1800" dirty="0" err="1"/>
              <a:t>o.s</a:t>
            </a:r>
            <a:r>
              <a:rPr lang="cs-CZ" sz="1800" dirty="0"/>
              <a:t>.</a:t>
            </a:r>
          </a:p>
        </p:txBody>
      </p:sp>
    </p:spTree>
    <p:extLst>
      <p:ext uri="{BB962C8B-B14F-4D97-AF65-F5344CB8AC3E}">
        <p14:creationId xmlns:p14="http://schemas.microsoft.com/office/powerpoint/2010/main" val="401164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22EE0A4-1DE1-4402-8863-17F90B5E59C0}"/>
              </a:ext>
            </a:extLst>
          </p:cNvPr>
          <p:cNvSpPr>
            <a:spLocks noGrp="1"/>
          </p:cNvSpPr>
          <p:nvPr>
            <p:ph type="title"/>
          </p:nvPr>
        </p:nvSpPr>
        <p:spPr/>
        <p:txBody>
          <a:bodyPr/>
          <a:lstStyle/>
          <a:p>
            <a:r>
              <a:rPr lang="cs-CZ" dirty="0"/>
              <a:t>VZMR</a:t>
            </a:r>
          </a:p>
        </p:txBody>
      </p:sp>
      <p:sp>
        <p:nvSpPr>
          <p:cNvPr id="3" name="Zástupný obsah 2">
            <a:extLst>
              <a:ext uri="{FF2B5EF4-FFF2-40B4-BE49-F238E27FC236}">
                <a16:creationId xmlns:a16="http://schemas.microsoft.com/office/drawing/2014/main" id="{A1CB90C6-BB43-4FCA-A02D-6F2047820736}"/>
              </a:ext>
            </a:extLst>
          </p:cNvPr>
          <p:cNvSpPr>
            <a:spLocks noGrp="1"/>
          </p:cNvSpPr>
          <p:nvPr>
            <p:ph idx="1"/>
          </p:nvPr>
        </p:nvSpPr>
        <p:spPr/>
        <p:txBody>
          <a:bodyPr/>
          <a:lstStyle/>
          <a:p>
            <a:r>
              <a:rPr lang="cs-CZ" dirty="0"/>
              <a:t>Zadávání na základě výjimky podle §31 zákona o zadávání</a:t>
            </a:r>
          </a:p>
          <a:p>
            <a:r>
              <a:rPr lang="cs-CZ" dirty="0"/>
              <a:t>Vymezeny finančním limitem (předpokládanou hodnotou)</a:t>
            </a:r>
          </a:p>
          <a:p>
            <a:pPr lvl="1"/>
            <a:r>
              <a:rPr lang="cs-CZ" dirty="0"/>
              <a:t>Dodávky, služby do 2.000.000,- Kč bez DPH</a:t>
            </a:r>
          </a:p>
          <a:p>
            <a:pPr lvl="1"/>
            <a:r>
              <a:rPr lang="cs-CZ" dirty="0"/>
              <a:t>Stavební práce do 6.000.000,- Kč bez DPH</a:t>
            </a:r>
          </a:p>
          <a:p>
            <a:endParaRPr lang="cs-CZ" dirty="0"/>
          </a:p>
        </p:txBody>
      </p:sp>
    </p:spTree>
    <p:extLst>
      <p:ext uri="{BB962C8B-B14F-4D97-AF65-F5344CB8AC3E}">
        <p14:creationId xmlns:p14="http://schemas.microsoft.com/office/powerpoint/2010/main" val="28226959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A5D105E-D25F-49BD-B945-480B4BB0A7B7}"/>
              </a:ext>
            </a:extLst>
          </p:cNvPr>
          <p:cNvSpPr>
            <a:spLocks noGrp="1"/>
          </p:cNvSpPr>
          <p:nvPr>
            <p:ph type="title"/>
          </p:nvPr>
        </p:nvSpPr>
        <p:spPr/>
        <p:txBody>
          <a:bodyPr/>
          <a:lstStyle/>
          <a:p>
            <a:r>
              <a:rPr lang="cs-CZ" dirty="0"/>
              <a:t>Metodika – implementace formou interní směrnice – příklad rozšíření</a:t>
            </a:r>
          </a:p>
        </p:txBody>
      </p:sp>
      <p:sp>
        <p:nvSpPr>
          <p:cNvPr id="3" name="Zástupný obsah 2">
            <a:extLst>
              <a:ext uri="{FF2B5EF4-FFF2-40B4-BE49-F238E27FC236}">
                <a16:creationId xmlns:a16="http://schemas.microsoft.com/office/drawing/2014/main" id="{98187E66-4187-470D-9D21-1D7F5A2E2C9C}"/>
              </a:ext>
            </a:extLst>
          </p:cNvPr>
          <p:cNvSpPr>
            <a:spLocks noGrp="1"/>
          </p:cNvSpPr>
          <p:nvPr>
            <p:ph idx="1"/>
          </p:nvPr>
        </p:nvSpPr>
        <p:spPr/>
        <p:txBody>
          <a:bodyPr/>
          <a:lstStyle/>
          <a:p>
            <a:pPr marL="0" indent="0">
              <a:lnSpc>
                <a:spcPct val="115000"/>
              </a:lnSpc>
              <a:spcBef>
                <a:spcPts val="1200"/>
              </a:spcBef>
              <a:spcAft>
                <a:spcPts val="200"/>
              </a:spcAft>
              <a:buNone/>
            </a:pPr>
            <a:r>
              <a:rPr lang="cs-CZ" sz="2000" b="1" dirty="0">
                <a:effectLst/>
              </a:rPr>
              <a:t>Výhrady k poptávkovému řízení</a:t>
            </a:r>
          </a:p>
          <a:p>
            <a:pPr algn="just">
              <a:lnSpc>
                <a:spcPct val="115000"/>
              </a:lnSpc>
              <a:spcBef>
                <a:spcPts val="600"/>
              </a:spcBef>
              <a:spcAft>
                <a:spcPts val="600"/>
              </a:spcAft>
            </a:pPr>
            <a:r>
              <a:rPr lang="cs-CZ" sz="2000" dirty="0">
                <a:effectLst/>
              </a:rPr>
              <a:t>Kterýkoli dodavatel má právo podat proti úkonům zadavatele v otevřené a uzavřené výzvě výhrady, a to nejpozději do 3 pracovních dnů od doručení či zveřejnění úkonu zadavatele, proti kterému výhrada směřuje.</a:t>
            </a:r>
          </a:p>
          <a:p>
            <a:pPr algn="just">
              <a:lnSpc>
                <a:spcPct val="115000"/>
              </a:lnSpc>
              <a:spcBef>
                <a:spcPts val="600"/>
              </a:spcBef>
              <a:spcAft>
                <a:spcPts val="600"/>
              </a:spcAft>
            </a:pPr>
            <a:r>
              <a:rPr lang="cs-CZ" sz="2000" dirty="0">
                <a:effectLst/>
              </a:rPr>
              <a:t>Poučení o možnosti podat výhradu musí být součástí výzvy a v informaci o výběru nejvýhodnější nabídky. </a:t>
            </a:r>
          </a:p>
          <a:p>
            <a:pPr marL="0" indent="0">
              <a:buNone/>
            </a:pPr>
            <a:endParaRPr lang="cs-CZ" dirty="0"/>
          </a:p>
        </p:txBody>
      </p:sp>
    </p:spTree>
    <p:extLst>
      <p:ext uri="{BB962C8B-B14F-4D97-AF65-F5344CB8AC3E}">
        <p14:creationId xmlns:p14="http://schemas.microsoft.com/office/powerpoint/2010/main" val="21178800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A5D105E-D25F-49BD-B945-480B4BB0A7B7}"/>
              </a:ext>
            </a:extLst>
          </p:cNvPr>
          <p:cNvSpPr>
            <a:spLocks noGrp="1"/>
          </p:cNvSpPr>
          <p:nvPr>
            <p:ph type="title"/>
          </p:nvPr>
        </p:nvSpPr>
        <p:spPr/>
        <p:txBody>
          <a:bodyPr/>
          <a:lstStyle/>
          <a:p>
            <a:r>
              <a:rPr lang="cs-CZ" dirty="0"/>
              <a:t>Metodika – implementace formou interní směrnice – příklad rozšíření</a:t>
            </a:r>
          </a:p>
        </p:txBody>
      </p:sp>
      <p:sp>
        <p:nvSpPr>
          <p:cNvPr id="3" name="Zástupný obsah 2">
            <a:extLst>
              <a:ext uri="{FF2B5EF4-FFF2-40B4-BE49-F238E27FC236}">
                <a16:creationId xmlns:a16="http://schemas.microsoft.com/office/drawing/2014/main" id="{98187E66-4187-470D-9D21-1D7F5A2E2C9C}"/>
              </a:ext>
            </a:extLst>
          </p:cNvPr>
          <p:cNvSpPr>
            <a:spLocks noGrp="1"/>
          </p:cNvSpPr>
          <p:nvPr>
            <p:ph idx="1"/>
          </p:nvPr>
        </p:nvSpPr>
        <p:spPr/>
        <p:txBody>
          <a:bodyPr/>
          <a:lstStyle/>
          <a:p>
            <a:pPr marL="0" indent="0">
              <a:lnSpc>
                <a:spcPct val="115000"/>
              </a:lnSpc>
              <a:spcBef>
                <a:spcPts val="1200"/>
              </a:spcBef>
              <a:spcAft>
                <a:spcPts val="200"/>
              </a:spcAft>
              <a:buNone/>
            </a:pPr>
            <a:r>
              <a:rPr lang="cs-CZ" sz="2000" b="1" dirty="0">
                <a:effectLst/>
              </a:rPr>
              <a:t>Výhrady k poptávkovému řízení</a:t>
            </a:r>
          </a:p>
          <a:p>
            <a:pPr algn="just">
              <a:lnSpc>
                <a:spcPct val="115000"/>
              </a:lnSpc>
              <a:spcBef>
                <a:spcPts val="600"/>
              </a:spcBef>
              <a:spcAft>
                <a:spcPts val="600"/>
              </a:spcAft>
            </a:pPr>
            <a:r>
              <a:rPr lang="cs-CZ" sz="2000" dirty="0">
                <a:effectLst/>
              </a:rPr>
              <a:t>V případě, kdy zadavatel výhradě nevyhověl, odešle zadavatel uchazeči, který podal výhradu, nejpozději do 10 pracovních dnů od doručení výhrady písemné vyrozumění o výhradě s uvedením odůvodnění. V případě vyhovění výhradě se ve vyrozumění o výhradě uvede způsob nápravy a odešle se všem účastníkům, kteří podali nabídky nebo byli zadavatelem osloveni.</a:t>
            </a:r>
          </a:p>
          <a:p>
            <a:pPr algn="just">
              <a:lnSpc>
                <a:spcPct val="115000"/>
              </a:lnSpc>
              <a:spcBef>
                <a:spcPts val="600"/>
              </a:spcBef>
              <a:spcAft>
                <a:spcPts val="600"/>
              </a:spcAft>
            </a:pPr>
            <a:r>
              <a:rPr lang="cs-CZ" sz="2000" dirty="0">
                <a:effectLst/>
              </a:rPr>
              <a:t>Vyrozumění o výhradě vypracovává osoba odpovědná za zadání zakázky a schvaluje osoba jí nadřízená s přiměřenou politickou odpovědností, případně komise k tomuto účelu sestavená. Schvalující osoby jsou ve vyrozumění uvedeny.</a:t>
            </a:r>
          </a:p>
          <a:p>
            <a:endParaRPr lang="cs-CZ" dirty="0"/>
          </a:p>
        </p:txBody>
      </p:sp>
    </p:spTree>
    <p:extLst>
      <p:ext uri="{BB962C8B-B14F-4D97-AF65-F5344CB8AC3E}">
        <p14:creationId xmlns:p14="http://schemas.microsoft.com/office/powerpoint/2010/main" val="26881219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96B331F-94FE-4A4B-85D6-1C45E7C29227}"/>
              </a:ext>
            </a:extLst>
          </p:cNvPr>
          <p:cNvSpPr>
            <a:spLocks noGrp="1"/>
          </p:cNvSpPr>
          <p:nvPr>
            <p:ph type="title"/>
          </p:nvPr>
        </p:nvSpPr>
        <p:spPr/>
        <p:txBody>
          <a:bodyPr/>
          <a:lstStyle/>
          <a:p>
            <a:r>
              <a:rPr lang="cs-CZ" dirty="0"/>
              <a:t>Předpříprava</a:t>
            </a:r>
          </a:p>
        </p:txBody>
      </p:sp>
      <p:sp>
        <p:nvSpPr>
          <p:cNvPr id="3" name="Zástupný obsah 2">
            <a:extLst>
              <a:ext uri="{FF2B5EF4-FFF2-40B4-BE49-F238E27FC236}">
                <a16:creationId xmlns:a16="http://schemas.microsoft.com/office/drawing/2014/main" id="{659FAEEF-8929-4010-84BF-D9E6FFD6B3B9}"/>
              </a:ext>
            </a:extLst>
          </p:cNvPr>
          <p:cNvSpPr>
            <a:spLocks noGrp="1"/>
          </p:cNvSpPr>
          <p:nvPr>
            <p:ph idx="1"/>
          </p:nvPr>
        </p:nvSpPr>
        <p:spPr/>
        <p:txBody>
          <a:bodyPr/>
          <a:lstStyle/>
          <a:p>
            <a:r>
              <a:rPr lang="cs-CZ" sz="2400" dirty="0"/>
              <a:t>Ověření, zda se opravdu jedná o VZMR, problematika vymezení předmětu plnění, stanovení předpokládané hodnoty</a:t>
            </a:r>
          </a:p>
          <a:p>
            <a:r>
              <a:rPr lang="cs-CZ" sz="2400" dirty="0"/>
              <a:t>Zjištění všech pravidel/souborů pravidel, které se na danou zakázku malého rozsahu budou vztahovat</a:t>
            </a:r>
          </a:p>
          <a:p>
            <a:r>
              <a:rPr lang="cs-CZ" sz="2400" dirty="0"/>
              <a:t>Identifikace odlišností u různých pravidel, vyhodnocení jak postupovat (pokud možno, tak dodržet nejpřísnější úpravu)</a:t>
            </a:r>
          </a:p>
          <a:p>
            <a:r>
              <a:rPr lang="cs-CZ" sz="2400" dirty="0"/>
              <a:t>V případě přímé kolize vyhodnotit postup a vyjasnění</a:t>
            </a:r>
          </a:p>
          <a:p>
            <a:r>
              <a:rPr lang="cs-CZ" sz="2400" dirty="0"/>
              <a:t> Vytvoření soupisu povinností a časového rámce pro zvolený postup zadávání konkrétní VZMR</a:t>
            </a:r>
          </a:p>
        </p:txBody>
      </p:sp>
    </p:spTree>
    <p:extLst>
      <p:ext uri="{BB962C8B-B14F-4D97-AF65-F5344CB8AC3E}">
        <p14:creationId xmlns:p14="http://schemas.microsoft.com/office/powerpoint/2010/main" val="3364522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96B331F-94FE-4A4B-85D6-1C45E7C29227}"/>
              </a:ext>
            </a:extLst>
          </p:cNvPr>
          <p:cNvSpPr>
            <a:spLocks noGrp="1"/>
          </p:cNvSpPr>
          <p:nvPr>
            <p:ph type="title"/>
          </p:nvPr>
        </p:nvSpPr>
        <p:spPr/>
        <p:txBody>
          <a:bodyPr/>
          <a:lstStyle/>
          <a:p>
            <a:pPr>
              <a:lnSpc>
                <a:spcPct val="115000"/>
              </a:lnSpc>
              <a:spcBef>
                <a:spcPts val="2400"/>
              </a:spcBef>
              <a:spcAft>
                <a:spcPts val="1200"/>
              </a:spcAft>
            </a:pPr>
            <a:r>
              <a:rPr lang="cs-CZ" sz="4400" b="1" dirty="0">
                <a:effectLst/>
                <a:latin typeface="Calibri" panose="020F0502020204030204" pitchFamily="34" charset="0"/>
                <a:cs typeface="Times New Roman" panose="02020603050405020304" pitchFamily="18" charset="0"/>
              </a:rPr>
              <a:t>Přímé zadání</a:t>
            </a:r>
            <a:endParaRPr lang="cs-CZ" sz="4400" b="1" dirty="0">
              <a:effectLst/>
              <a:latin typeface="Times New Roman" panose="02020603050405020304" pitchFamily="18" charset="0"/>
            </a:endParaRPr>
          </a:p>
        </p:txBody>
      </p:sp>
      <p:sp>
        <p:nvSpPr>
          <p:cNvPr id="3" name="Zástupný obsah 2">
            <a:extLst>
              <a:ext uri="{FF2B5EF4-FFF2-40B4-BE49-F238E27FC236}">
                <a16:creationId xmlns:a16="http://schemas.microsoft.com/office/drawing/2014/main" id="{659FAEEF-8929-4010-84BF-D9E6FFD6B3B9}"/>
              </a:ext>
            </a:extLst>
          </p:cNvPr>
          <p:cNvSpPr>
            <a:spLocks noGrp="1"/>
          </p:cNvSpPr>
          <p:nvPr>
            <p:ph idx="1"/>
          </p:nvPr>
        </p:nvSpPr>
        <p:spPr/>
        <p:txBody>
          <a:bodyPr>
            <a:normAutofit/>
          </a:bodyPr>
          <a:lstStyle/>
          <a:p>
            <a:pPr marL="342900" lvl="0" indent="-342900" algn="just">
              <a:lnSpc>
                <a:spcPct val="110000"/>
              </a:lnSpc>
              <a:spcAft>
                <a:spcPts val="300"/>
              </a:spcAft>
              <a:buFont typeface="+mj-lt"/>
              <a:buAutoNum type="arabicPeriod"/>
            </a:pPr>
            <a:r>
              <a:rPr lang="cs-CZ" sz="2000" dirty="0">
                <a:effectLst/>
                <a:cs typeface="Times New Roman" panose="02020603050405020304" pitchFamily="18" charset="0"/>
              </a:rPr>
              <a:t>Příprava</a:t>
            </a:r>
          </a:p>
          <a:p>
            <a:pPr marL="800100" lvl="1" indent="-342900" algn="just">
              <a:lnSpc>
                <a:spcPct val="110000"/>
              </a:lnSpc>
              <a:spcAft>
                <a:spcPts val="300"/>
              </a:spcAft>
              <a:buFont typeface="+mj-lt"/>
              <a:buAutoNum type="alphaLcPeriod"/>
            </a:pPr>
            <a:r>
              <a:rPr lang="cs-CZ" sz="2000" dirty="0">
                <a:effectLst/>
                <a:cs typeface="Times New Roman" panose="02020603050405020304" pitchFamily="18" charset="0"/>
              </a:rPr>
              <a:t>Definování předmětu a podmínek plnění veřejné zakázky</a:t>
            </a:r>
          </a:p>
          <a:p>
            <a:pPr marL="800100" lvl="1" indent="-342900" algn="just">
              <a:lnSpc>
                <a:spcPct val="110000"/>
              </a:lnSpc>
              <a:spcAft>
                <a:spcPts val="300"/>
              </a:spcAft>
              <a:buFont typeface="+mj-lt"/>
              <a:buAutoNum type="alphaLcPeriod"/>
            </a:pPr>
            <a:r>
              <a:rPr lang="cs-CZ" sz="2000" dirty="0">
                <a:effectLst/>
                <a:cs typeface="Times New Roman" panose="02020603050405020304" pitchFamily="18" charset="0"/>
              </a:rPr>
              <a:t>Zvážení provedení průzkumu trhu</a:t>
            </a:r>
          </a:p>
          <a:p>
            <a:pPr marL="342900" lvl="0" indent="-342900" algn="just">
              <a:lnSpc>
                <a:spcPct val="110000"/>
              </a:lnSpc>
              <a:spcAft>
                <a:spcPts val="300"/>
              </a:spcAft>
              <a:buFont typeface="+mj-lt"/>
              <a:buAutoNum type="arabicPeriod"/>
            </a:pPr>
            <a:r>
              <a:rPr lang="cs-CZ" sz="2000" dirty="0">
                <a:effectLst/>
                <a:cs typeface="Times New Roman" panose="02020603050405020304" pitchFamily="18" charset="0"/>
              </a:rPr>
              <a:t>Postup při uzavírání smlouvy</a:t>
            </a:r>
          </a:p>
          <a:p>
            <a:pPr marL="742950" lvl="1" indent="-285750" algn="just">
              <a:lnSpc>
                <a:spcPct val="110000"/>
              </a:lnSpc>
              <a:spcAft>
                <a:spcPts val="300"/>
              </a:spcAft>
              <a:buFont typeface="+mj-lt"/>
              <a:buAutoNum type="alphaLcPeriod"/>
            </a:pPr>
            <a:r>
              <a:rPr lang="cs-CZ" sz="2000" dirty="0">
                <a:effectLst/>
                <a:cs typeface="Times New Roman" panose="02020603050405020304" pitchFamily="18" charset="0"/>
              </a:rPr>
              <a:t>Běžný nákup (jízdenka, stvrzenka, účtenka)</a:t>
            </a:r>
          </a:p>
          <a:p>
            <a:pPr marL="742950" lvl="1" indent="-285750" algn="just">
              <a:lnSpc>
                <a:spcPct val="110000"/>
              </a:lnSpc>
              <a:spcAft>
                <a:spcPts val="300"/>
              </a:spcAft>
              <a:buFont typeface="+mj-lt"/>
              <a:buAutoNum type="alphaLcPeriod"/>
            </a:pPr>
            <a:r>
              <a:rPr lang="cs-CZ" sz="2000" dirty="0">
                <a:effectLst/>
                <a:cs typeface="Times New Roman" panose="02020603050405020304" pitchFamily="18" charset="0"/>
              </a:rPr>
              <a:t>Objednávka – přijetí objednávky</a:t>
            </a:r>
          </a:p>
          <a:p>
            <a:pPr marL="742950" lvl="1" indent="-285750" algn="just">
              <a:lnSpc>
                <a:spcPct val="110000"/>
              </a:lnSpc>
              <a:spcAft>
                <a:spcPts val="300"/>
              </a:spcAft>
              <a:buFont typeface="+mj-lt"/>
              <a:buAutoNum type="alphaLcPeriod"/>
            </a:pPr>
            <a:r>
              <a:rPr lang="cs-CZ" sz="2000" dirty="0">
                <a:effectLst/>
                <a:cs typeface="Times New Roman" panose="02020603050405020304" pitchFamily="18" charset="0"/>
              </a:rPr>
              <a:t>Poptávka – nabídka – přijetí nabídky</a:t>
            </a:r>
          </a:p>
        </p:txBody>
      </p:sp>
    </p:spTree>
    <p:extLst>
      <p:ext uri="{BB962C8B-B14F-4D97-AF65-F5344CB8AC3E}">
        <p14:creationId xmlns:p14="http://schemas.microsoft.com/office/powerpoint/2010/main" val="20293526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96B331F-94FE-4A4B-85D6-1C45E7C29227}"/>
              </a:ext>
            </a:extLst>
          </p:cNvPr>
          <p:cNvSpPr>
            <a:spLocks noGrp="1"/>
          </p:cNvSpPr>
          <p:nvPr>
            <p:ph type="title"/>
          </p:nvPr>
        </p:nvSpPr>
        <p:spPr/>
        <p:txBody>
          <a:bodyPr/>
          <a:lstStyle/>
          <a:p>
            <a:pPr>
              <a:lnSpc>
                <a:spcPct val="115000"/>
              </a:lnSpc>
              <a:spcBef>
                <a:spcPts val="2400"/>
              </a:spcBef>
              <a:spcAft>
                <a:spcPts val="1200"/>
              </a:spcAft>
            </a:pPr>
            <a:r>
              <a:rPr lang="cs-CZ" sz="4400" b="1" dirty="0">
                <a:effectLst/>
                <a:latin typeface="Calibri" panose="020F0502020204030204" pitchFamily="34" charset="0"/>
                <a:cs typeface="Times New Roman" panose="02020603050405020304" pitchFamily="18" charset="0"/>
              </a:rPr>
              <a:t>Přímé zadání</a:t>
            </a:r>
            <a:endParaRPr lang="cs-CZ" sz="4400" b="1" dirty="0">
              <a:effectLst/>
              <a:latin typeface="Times New Roman" panose="02020603050405020304" pitchFamily="18" charset="0"/>
            </a:endParaRPr>
          </a:p>
        </p:txBody>
      </p:sp>
      <p:sp>
        <p:nvSpPr>
          <p:cNvPr id="3" name="Zástupný obsah 2">
            <a:extLst>
              <a:ext uri="{FF2B5EF4-FFF2-40B4-BE49-F238E27FC236}">
                <a16:creationId xmlns:a16="http://schemas.microsoft.com/office/drawing/2014/main" id="{659FAEEF-8929-4010-84BF-D9E6FFD6B3B9}"/>
              </a:ext>
            </a:extLst>
          </p:cNvPr>
          <p:cNvSpPr>
            <a:spLocks noGrp="1"/>
          </p:cNvSpPr>
          <p:nvPr>
            <p:ph idx="1"/>
          </p:nvPr>
        </p:nvSpPr>
        <p:spPr/>
        <p:txBody>
          <a:bodyPr>
            <a:normAutofit/>
          </a:bodyPr>
          <a:lstStyle/>
          <a:p>
            <a:pPr marL="0" indent="0">
              <a:lnSpc>
                <a:spcPct val="115000"/>
              </a:lnSpc>
              <a:spcBef>
                <a:spcPts val="1800"/>
              </a:spcBef>
              <a:spcAft>
                <a:spcPts val="1200"/>
              </a:spcAft>
              <a:buNone/>
            </a:pPr>
            <a:r>
              <a:rPr lang="cs-CZ" sz="2000" b="1" dirty="0">
                <a:effectLst/>
                <a:cs typeface="Times New Roman" panose="02020603050405020304" pitchFamily="18" charset="0"/>
              </a:rPr>
              <a:t>Použití</a:t>
            </a:r>
            <a:endParaRPr lang="cs-CZ" sz="2000" b="1" dirty="0">
              <a:effectLst/>
            </a:endParaRPr>
          </a:p>
          <a:p>
            <a:pPr marL="0" indent="0" algn="just">
              <a:lnSpc>
                <a:spcPct val="115000"/>
              </a:lnSpc>
              <a:spcBef>
                <a:spcPts val="600"/>
              </a:spcBef>
              <a:spcAft>
                <a:spcPts val="600"/>
              </a:spcAft>
              <a:buNone/>
            </a:pPr>
            <a:r>
              <a:rPr lang="cs-CZ" sz="2000" dirty="0">
                <a:effectLst/>
                <a:cs typeface="Times New Roman" panose="02020603050405020304" pitchFamily="18" charset="0"/>
              </a:rPr>
              <a:t>Přímé zadání veřejné zakázky spočívá v zadání zakázky konkrétnímu dodavateli. Použijí se obecná ustanovení pro vznik smlouvy, případně ustanovení upravující vznik konkrétního smluvního typu (kupní smlouva, smlouva o dílo, mandátní smlouva apod.). </a:t>
            </a:r>
            <a:endParaRPr lang="cs-CZ" sz="2000" dirty="0">
              <a:effectLst/>
            </a:endParaRPr>
          </a:p>
        </p:txBody>
      </p:sp>
    </p:spTree>
    <p:extLst>
      <p:ext uri="{BB962C8B-B14F-4D97-AF65-F5344CB8AC3E}">
        <p14:creationId xmlns:p14="http://schemas.microsoft.com/office/powerpoint/2010/main" val="30364829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4133880-CAD1-4B39-9D0B-7F9A5D23D442}"/>
              </a:ext>
            </a:extLst>
          </p:cNvPr>
          <p:cNvSpPr>
            <a:spLocks noGrp="1"/>
          </p:cNvSpPr>
          <p:nvPr>
            <p:ph type="title"/>
          </p:nvPr>
        </p:nvSpPr>
        <p:spPr/>
        <p:txBody>
          <a:bodyPr>
            <a:normAutofit fontScale="90000"/>
          </a:bodyPr>
          <a:lstStyle/>
          <a:p>
            <a:r>
              <a:rPr lang="cs-CZ" sz="4400" b="1" dirty="0">
                <a:effectLst/>
                <a:latin typeface="Calibri" panose="020F0502020204030204" pitchFamily="34" charset="0"/>
                <a:cs typeface="Times New Roman" panose="02020603050405020304" pitchFamily="18" charset="0"/>
              </a:rPr>
              <a:t>Uzavřená výzva</a:t>
            </a:r>
            <a:br>
              <a:rPr lang="cs-CZ" sz="4400" b="1" dirty="0">
                <a:effectLst/>
                <a:latin typeface="Times New Roman" panose="02020603050405020304" pitchFamily="18" charset="0"/>
              </a:rPr>
            </a:br>
            <a:endParaRPr lang="cs-CZ" dirty="0"/>
          </a:p>
        </p:txBody>
      </p:sp>
      <p:sp>
        <p:nvSpPr>
          <p:cNvPr id="3" name="Zástupný obsah 2">
            <a:extLst>
              <a:ext uri="{FF2B5EF4-FFF2-40B4-BE49-F238E27FC236}">
                <a16:creationId xmlns:a16="http://schemas.microsoft.com/office/drawing/2014/main" id="{53C953FD-BDCE-44CF-AE43-1BAEE87AD75B}"/>
              </a:ext>
            </a:extLst>
          </p:cNvPr>
          <p:cNvSpPr>
            <a:spLocks noGrp="1"/>
          </p:cNvSpPr>
          <p:nvPr>
            <p:ph idx="1"/>
          </p:nvPr>
        </p:nvSpPr>
        <p:spPr/>
        <p:txBody>
          <a:bodyPr>
            <a:normAutofit fontScale="92500" lnSpcReduction="10000"/>
          </a:bodyPr>
          <a:lstStyle/>
          <a:p>
            <a:pPr marL="342900" lvl="0" indent="-342900" algn="just">
              <a:lnSpc>
                <a:spcPct val="110000"/>
              </a:lnSpc>
              <a:spcBef>
                <a:spcPts val="0"/>
              </a:spcBef>
              <a:buSzPts val="1200"/>
              <a:buFont typeface="Times New Roman" panose="02020603050405020304" pitchFamily="18" charset="0"/>
              <a:buAutoNum type="arabicPeriod"/>
            </a:pPr>
            <a:r>
              <a:rPr lang="cs-CZ" sz="1800" dirty="0">
                <a:effectLst/>
                <a:cs typeface="Times New Roman" panose="02020603050405020304" pitchFamily="18" charset="0"/>
              </a:rPr>
              <a:t>Příprava </a:t>
            </a:r>
            <a:endParaRPr lang="cs-CZ" sz="1600" dirty="0">
              <a:effectLst/>
              <a:cs typeface="Times New Roman" panose="02020603050405020304" pitchFamily="18" charset="0"/>
            </a:endParaRPr>
          </a:p>
          <a:p>
            <a:pPr marL="742950" lvl="1" indent="-285750" algn="just">
              <a:lnSpc>
                <a:spcPct val="110000"/>
              </a:lnSpc>
              <a:spcBef>
                <a:spcPts val="0"/>
              </a:spcBef>
              <a:buFont typeface="+mj-lt"/>
              <a:buAutoNum type="alphaLcPeriod"/>
            </a:pPr>
            <a:r>
              <a:rPr lang="cs-CZ" sz="1800" dirty="0">
                <a:effectLst/>
                <a:cs typeface="Times New Roman" panose="02020603050405020304" pitchFamily="18" charset="0"/>
              </a:rPr>
              <a:t>Definování předmětu a podmínek plnění veřejné zakázky</a:t>
            </a:r>
            <a:endParaRPr lang="cs-CZ" sz="1600" dirty="0">
              <a:effectLst/>
              <a:cs typeface="Times New Roman" panose="02020603050405020304" pitchFamily="18" charset="0"/>
            </a:endParaRPr>
          </a:p>
          <a:p>
            <a:pPr marL="742950" lvl="1" indent="-285750" algn="just">
              <a:lnSpc>
                <a:spcPct val="110000"/>
              </a:lnSpc>
              <a:spcBef>
                <a:spcPts val="0"/>
              </a:spcBef>
              <a:buFont typeface="+mj-lt"/>
              <a:buAutoNum type="alphaLcPeriod"/>
            </a:pPr>
            <a:r>
              <a:rPr lang="cs-CZ" sz="1800" dirty="0">
                <a:effectLst/>
                <a:cs typeface="Times New Roman" panose="02020603050405020304" pitchFamily="18" charset="0"/>
              </a:rPr>
              <a:t>Zvážení provedení průzkumu trhu, případné určení minimálních požadavků na dodavatele (kvalifikace, pokud je k plnění zakázky potřeba kvalifikaci stanovit)</a:t>
            </a:r>
            <a:endParaRPr lang="cs-CZ" sz="1600" dirty="0">
              <a:effectLst/>
              <a:cs typeface="Times New Roman" panose="02020603050405020304" pitchFamily="18" charset="0"/>
            </a:endParaRPr>
          </a:p>
          <a:p>
            <a:pPr marL="742950" lvl="1" indent="-285750" algn="just">
              <a:lnSpc>
                <a:spcPct val="110000"/>
              </a:lnSpc>
              <a:spcBef>
                <a:spcPts val="0"/>
              </a:spcBef>
              <a:buFont typeface="+mj-lt"/>
              <a:buAutoNum type="alphaLcPeriod"/>
            </a:pPr>
            <a:r>
              <a:rPr lang="cs-CZ" sz="1800" dirty="0">
                <a:effectLst/>
                <a:cs typeface="Times New Roman" panose="02020603050405020304" pitchFamily="18" charset="0"/>
              </a:rPr>
              <a:t>Vymezení konkrétních pravidel průběhu výběrového řízení</a:t>
            </a:r>
            <a:endParaRPr lang="cs-CZ" sz="1600" dirty="0">
              <a:effectLst/>
              <a:cs typeface="Times New Roman" panose="02020603050405020304" pitchFamily="18" charset="0"/>
            </a:endParaRPr>
          </a:p>
          <a:p>
            <a:pPr marL="342900" lvl="0" indent="-342900" algn="just">
              <a:lnSpc>
                <a:spcPct val="110000"/>
              </a:lnSpc>
              <a:spcBef>
                <a:spcPts val="0"/>
              </a:spcBef>
              <a:buSzPts val="1200"/>
              <a:buFont typeface="Times New Roman" panose="02020603050405020304" pitchFamily="18" charset="0"/>
              <a:buAutoNum type="arabicPeriod"/>
            </a:pPr>
            <a:r>
              <a:rPr lang="cs-CZ" sz="1800" dirty="0">
                <a:effectLst/>
                <a:cs typeface="Times New Roman" panose="02020603050405020304" pitchFamily="18" charset="0"/>
              </a:rPr>
              <a:t>Výběr dodavatelů</a:t>
            </a:r>
            <a:endParaRPr lang="cs-CZ" sz="1600" dirty="0">
              <a:effectLst/>
              <a:cs typeface="Times New Roman" panose="02020603050405020304" pitchFamily="18" charset="0"/>
            </a:endParaRPr>
          </a:p>
          <a:p>
            <a:pPr marL="742950" lvl="1" indent="-285750" algn="just">
              <a:lnSpc>
                <a:spcPct val="110000"/>
              </a:lnSpc>
              <a:spcBef>
                <a:spcPts val="0"/>
              </a:spcBef>
              <a:buFont typeface="+mj-lt"/>
              <a:buAutoNum type="alphaLcPeriod"/>
            </a:pPr>
            <a:r>
              <a:rPr lang="cs-CZ" sz="1800" dirty="0">
                <a:effectLst/>
                <a:cs typeface="Times New Roman" panose="02020603050405020304" pitchFamily="18" charset="0"/>
              </a:rPr>
              <a:t>Vlastní výběr – reference, vlastní znalost</a:t>
            </a:r>
            <a:endParaRPr lang="cs-CZ" sz="1600" dirty="0">
              <a:effectLst/>
              <a:cs typeface="Times New Roman" panose="02020603050405020304" pitchFamily="18" charset="0"/>
            </a:endParaRPr>
          </a:p>
          <a:p>
            <a:pPr marL="742950" lvl="1" indent="-285750" algn="just">
              <a:lnSpc>
                <a:spcPct val="110000"/>
              </a:lnSpc>
              <a:spcBef>
                <a:spcPts val="0"/>
              </a:spcBef>
              <a:buFont typeface="+mj-lt"/>
              <a:buAutoNum type="alphaLcPeriod"/>
            </a:pPr>
            <a:r>
              <a:rPr lang="cs-CZ" sz="1800" dirty="0">
                <a:effectLst/>
                <a:cs typeface="Times New Roman" panose="02020603050405020304" pitchFamily="18" charset="0"/>
              </a:rPr>
              <a:t>Zadavatel může oslovit dodavatele, aby zjistil, zda mají zájem se výběrového řízení účastnit</a:t>
            </a:r>
            <a:endParaRPr lang="cs-CZ" sz="1600" dirty="0">
              <a:effectLst/>
              <a:cs typeface="Times New Roman" panose="02020603050405020304" pitchFamily="18" charset="0"/>
            </a:endParaRPr>
          </a:p>
          <a:p>
            <a:pPr marL="342900" lvl="0" indent="-342900" algn="just">
              <a:lnSpc>
                <a:spcPct val="110000"/>
              </a:lnSpc>
              <a:spcBef>
                <a:spcPts val="0"/>
              </a:spcBef>
              <a:buSzPts val="1200"/>
              <a:buFont typeface="Times New Roman" panose="02020603050405020304" pitchFamily="18" charset="0"/>
              <a:buAutoNum type="arabicPeriod"/>
            </a:pPr>
            <a:r>
              <a:rPr lang="cs-CZ" sz="1800" dirty="0">
                <a:effectLst/>
                <a:cs typeface="Times New Roman" panose="02020603050405020304" pitchFamily="18" charset="0"/>
              </a:rPr>
              <a:t>Výzva k podání nabídek</a:t>
            </a:r>
            <a:endParaRPr lang="cs-CZ" sz="1600" dirty="0">
              <a:effectLst/>
              <a:cs typeface="Times New Roman" panose="02020603050405020304" pitchFamily="18" charset="0"/>
            </a:endParaRPr>
          </a:p>
          <a:p>
            <a:pPr marL="742950" lvl="1" indent="-285750" algn="just">
              <a:lnSpc>
                <a:spcPct val="110000"/>
              </a:lnSpc>
              <a:spcBef>
                <a:spcPts val="0"/>
              </a:spcBef>
              <a:buFont typeface="+mj-lt"/>
              <a:buAutoNum type="alphaLcPeriod"/>
            </a:pPr>
            <a:r>
              <a:rPr lang="cs-CZ" sz="1800" dirty="0">
                <a:effectLst/>
                <a:cs typeface="Times New Roman" panose="02020603050405020304" pitchFamily="18" charset="0"/>
              </a:rPr>
              <a:t>Náležitosti výzvy</a:t>
            </a:r>
            <a:endParaRPr lang="cs-CZ" sz="1600" dirty="0">
              <a:effectLst/>
              <a:cs typeface="Times New Roman" panose="02020603050405020304" pitchFamily="18" charset="0"/>
            </a:endParaRPr>
          </a:p>
          <a:p>
            <a:pPr marL="742950" lvl="1" indent="-285750" algn="just">
              <a:lnSpc>
                <a:spcPct val="110000"/>
              </a:lnSpc>
              <a:spcBef>
                <a:spcPts val="0"/>
              </a:spcBef>
              <a:buFont typeface="+mj-lt"/>
              <a:buAutoNum type="alphaLcPeriod"/>
            </a:pPr>
            <a:r>
              <a:rPr lang="cs-CZ" sz="1800" dirty="0">
                <a:effectLst/>
                <a:cs typeface="Times New Roman" panose="02020603050405020304" pitchFamily="18" charset="0"/>
              </a:rPr>
              <a:t>Způsob rozeslání</a:t>
            </a:r>
            <a:endParaRPr lang="cs-CZ" sz="1600" dirty="0">
              <a:effectLst/>
              <a:cs typeface="Times New Roman" panose="02020603050405020304" pitchFamily="18" charset="0"/>
            </a:endParaRPr>
          </a:p>
          <a:p>
            <a:pPr marL="342900" lvl="0" indent="-342900" algn="just">
              <a:lnSpc>
                <a:spcPct val="110000"/>
              </a:lnSpc>
              <a:spcBef>
                <a:spcPts val="0"/>
              </a:spcBef>
              <a:buSzPts val="1200"/>
              <a:buFont typeface="Times New Roman" panose="02020603050405020304" pitchFamily="18" charset="0"/>
              <a:buAutoNum type="arabicPeriod"/>
            </a:pPr>
            <a:r>
              <a:rPr lang="cs-CZ" sz="1800" dirty="0">
                <a:effectLst/>
                <a:cs typeface="Times New Roman" panose="02020603050405020304" pitchFamily="18" charset="0"/>
              </a:rPr>
              <a:t>Přijetí nabídek</a:t>
            </a:r>
            <a:endParaRPr lang="cs-CZ" sz="1600" dirty="0">
              <a:effectLst/>
              <a:cs typeface="Times New Roman" panose="02020603050405020304" pitchFamily="18" charset="0"/>
            </a:endParaRPr>
          </a:p>
          <a:p>
            <a:pPr marL="742950" lvl="1" indent="-285750" algn="just">
              <a:lnSpc>
                <a:spcPct val="110000"/>
              </a:lnSpc>
              <a:spcBef>
                <a:spcPts val="0"/>
              </a:spcBef>
              <a:buFont typeface="+mj-lt"/>
              <a:buAutoNum type="alphaLcPeriod"/>
            </a:pPr>
            <a:r>
              <a:rPr lang="cs-CZ" sz="1800" dirty="0">
                <a:effectLst/>
                <a:cs typeface="Times New Roman" panose="02020603050405020304" pitchFamily="18" charset="0"/>
              </a:rPr>
              <a:t>Otevírání obálek</a:t>
            </a:r>
            <a:endParaRPr lang="cs-CZ" sz="1600" dirty="0">
              <a:effectLst/>
              <a:cs typeface="Times New Roman" panose="02020603050405020304" pitchFamily="18" charset="0"/>
            </a:endParaRPr>
          </a:p>
          <a:p>
            <a:pPr marL="742950" lvl="1" indent="-285750" algn="just">
              <a:lnSpc>
                <a:spcPct val="110000"/>
              </a:lnSpc>
              <a:spcBef>
                <a:spcPts val="0"/>
              </a:spcBef>
              <a:buFont typeface="+mj-lt"/>
              <a:buAutoNum type="alphaLcPeriod"/>
            </a:pPr>
            <a:r>
              <a:rPr lang="cs-CZ" sz="1800" dirty="0">
                <a:effectLst/>
                <a:cs typeface="Times New Roman" panose="02020603050405020304" pitchFamily="18" charset="0"/>
              </a:rPr>
              <a:t>Posouzení případné kvalifikace, posouzení nabídek, hodnocení</a:t>
            </a:r>
            <a:endParaRPr lang="cs-CZ" sz="1600" dirty="0">
              <a:effectLst/>
              <a:cs typeface="Times New Roman" panose="02020603050405020304" pitchFamily="18" charset="0"/>
            </a:endParaRPr>
          </a:p>
          <a:p>
            <a:pPr marL="342900" lvl="0" indent="-342900" algn="just">
              <a:lnSpc>
                <a:spcPct val="110000"/>
              </a:lnSpc>
              <a:spcBef>
                <a:spcPts val="0"/>
              </a:spcBef>
              <a:buSzPts val="1200"/>
              <a:buFont typeface="Times New Roman" panose="02020603050405020304" pitchFamily="18" charset="0"/>
              <a:buAutoNum type="arabicPeriod"/>
            </a:pPr>
            <a:r>
              <a:rPr lang="cs-CZ" sz="1800" dirty="0">
                <a:effectLst/>
                <a:cs typeface="Times New Roman" panose="02020603050405020304" pitchFamily="18" charset="0"/>
              </a:rPr>
              <a:t>Vyjednávání smluvních podmínek</a:t>
            </a:r>
            <a:endParaRPr lang="cs-CZ" sz="1600" dirty="0">
              <a:effectLst/>
              <a:cs typeface="Times New Roman" panose="02020603050405020304" pitchFamily="18" charset="0"/>
            </a:endParaRPr>
          </a:p>
          <a:p>
            <a:pPr marL="342900" lvl="0" indent="-342900" algn="just">
              <a:lnSpc>
                <a:spcPct val="110000"/>
              </a:lnSpc>
              <a:spcBef>
                <a:spcPts val="0"/>
              </a:spcBef>
              <a:buSzPts val="1200"/>
              <a:buFont typeface="Times New Roman" panose="02020603050405020304" pitchFamily="18" charset="0"/>
              <a:buAutoNum type="arabicPeriod"/>
            </a:pPr>
            <a:r>
              <a:rPr lang="cs-CZ" sz="1800" dirty="0">
                <a:effectLst/>
                <a:cs typeface="Times New Roman" panose="02020603050405020304" pitchFamily="18" charset="0"/>
              </a:rPr>
              <a:t>Uzavření smlouvy</a:t>
            </a:r>
            <a:endParaRPr lang="cs-CZ" sz="1600" dirty="0">
              <a:effectLst/>
              <a:cs typeface="Times New Roman" panose="02020603050405020304" pitchFamily="18" charset="0"/>
            </a:endParaRPr>
          </a:p>
        </p:txBody>
      </p:sp>
    </p:spTree>
    <p:extLst>
      <p:ext uri="{BB962C8B-B14F-4D97-AF65-F5344CB8AC3E}">
        <p14:creationId xmlns:p14="http://schemas.microsoft.com/office/powerpoint/2010/main" val="41022860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4133880-CAD1-4B39-9D0B-7F9A5D23D442}"/>
              </a:ext>
            </a:extLst>
          </p:cNvPr>
          <p:cNvSpPr>
            <a:spLocks noGrp="1"/>
          </p:cNvSpPr>
          <p:nvPr>
            <p:ph type="title"/>
          </p:nvPr>
        </p:nvSpPr>
        <p:spPr/>
        <p:txBody>
          <a:bodyPr/>
          <a:lstStyle/>
          <a:p>
            <a:r>
              <a:rPr lang="cs-CZ" sz="4400" b="1" dirty="0">
                <a:effectLst/>
                <a:latin typeface="Calibri" panose="020F0502020204030204" pitchFamily="34" charset="0"/>
                <a:cs typeface="Times New Roman" panose="02020603050405020304" pitchFamily="18" charset="0"/>
              </a:rPr>
              <a:t>Uzavřená výzva</a:t>
            </a:r>
            <a:endParaRPr lang="cs-CZ" dirty="0"/>
          </a:p>
        </p:txBody>
      </p:sp>
      <p:sp>
        <p:nvSpPr>
          <p:cNvPr id="3" name="Zástupný obsah 2">
            <a:extLst>
              <a:ext uri="{FF2B5EF4-FFF2-40B4-BE49-F238E27FC236}">
                <a16:creationId xmlns:a16="http://schemas.microsoft.com/office/drawing/2014/main" id="{53C953FD-BDCE-44CF-AE43-1BAEE87AD75B}"/>
              </a:ext>
            </a:extLst>
          </p:cNvPr>
          <p:cNvSpPr>
            <a:spLocks noGrp="1"/>
          </p:cNvSpPr>
          <p:nvPr>
            <p:ph idx="1"/>
          </p:nvPr>
        </p:nvSpPr>
        <p:spPr/>
        <p:txBody>
          <a:bodyPr>
            <a:normAutofit fontScale="40000" lnSpcReduction="20000"/>
          </a:bodyPr>
          <a:lstStyle/>
          <a:p>
            <a:pPr>
              <a:lnSpc>
                <a:spcPct val="115000"/>
              </a:lnSpc>
              <a:spcBef>
                <a:spcPts val="1800"/>
              </a:spcBef>
              <a:spcAft>
                <a:spcPts val="1200"/>
              </a:spcAft>
            </a:pPr>
            <a:r>
              <a:rPr lang="cs-CZ" sz="4400" b="1" dirty="0">
                <a:effectLst/>
                <a:cs typeface="Times New Roman" panose="02020603050405020304" pitchFamily="18" charset="0"/>
              </a:rPr>
              <a:t>Použití</a:t>
            </a:r>
            <a:endParaRPr lang="cs-CZ" sz="4400" b="1" dirty="0">
              <a:effectLst/>
            </a:endParaRPr>
          </a:p>
          <a:p>
            <a:pPr marL="0" indent="0" algn="just">
              <a:lnSpc>
                <a:spcPct val="115000"/>
              </a:lnSpc>
              <a:spcBef>
                <a:spcPts val="600"/>
              </a:spcBef>
              <a:spcAft>
                <a:spcPts val="600"/>
              </a:spcAft>
              <a:buNone/>
            </a:pPr>
            <a:r>
              <a:rPr lang="cs-CZ" sz="4400" dirty="0">
                <a:effectLst/>
                <a:cs typeface="Times New Roman" panose="02020603050405020304" pitchFamily="18" charset="0"/>
              </a:rPr>
              <a:t>oslovení určitého počtu možných dodavatelů </a:t>
            </a:r>
          </a:p>
          <a:p>
            <a:pPr marL="0" indent="0" algn="just">
              <a:lnSpc>
                <a:spcPct val="115000"/>
              </a:lnSpc>
              <a:spcBef>
                <a:spcPts val="600"/>
              </a:spcBef>
              <a:spcAft>
                <a:spcPts val="600"/>
              </a:spcAft>
              <a:buNone/>
            </a:pPr>
            <a:r>
              <a:rPr lang="cs-CZ" sz="4400" dirty="0">
                <a:effectLst/>
                <a:cs typeface="Times New Roman" panose="02020603050405020304" pitchFamily="18" charset="0"/>
              </a:rPr>
              <a:t>zadavatel nabídky posoudí, vyhodnotí a přijme (akceptuje) nejvýhodnější nabídku</a:t>
            </a:r>
          </a:p>
          <a:p>
            <a:pPr marL="0" indent="0" algn="just">
              <a:lnSpc>
                <a:spcPct val="115000"/>
              </a:lnSpc>
              <a:spcBef>
                <a:spcPts val="600"/>
              </a:spcBef>
              <a:spcAft>
                <a:spcPts val="600"/>
              </a:spcAft>
              <a:buNone/>
            </a:pPr>
            <a:r>
              <a:rPr lang="cs-CZ" sz="4400" dirty="0">
                <a:effectLst/>
                <a:cs typeface="Times New Roman" panose="02020603050405020304" pitchFamily="18" charset="0"/>
              </a:rPr>
              <a:t>Jedná se o </a:t>
            </a:r>
            <a:r>
              <a:rPr lang="cs-CZ" sz="4400" b="1" dirty="0">
                <a:effectLst/>
                <a:cs typeface="Times New Roman" panose="02020603050405020304" pitchFamily="18" charset="0"/>
              </a:rPr>
              <a:t>výběrové řízení</a:t>
            </a:r>
          </a:p>
          <a:p>
            <a:pPr algn="just">
              <a:lnSpc>
                <a:spcPct val="115000"/>
              </a:lnSpc>
              <a:spcBef>
                <a:spcPts val="600"/>
              </a:spcBef>
              <a:spcAft>
                <a:spcPts val="600"/>
              </a:spcAft>
            </a:pPr>
            <a:r>
              <a:rPr lang="cs-CZ" sz="4400" b="1" dirty="0">
                <a:effectLst/>
                <a:cs typeface="Times New Roman" panose="02020603050405020304" pitchFamily="18" charset="0"/>
              </a:rPr>
              <a:t>Výběr možných dodavatelů</a:t>
            </a:r>
            <a:endParaRPr lang="cs-CZ" sz="4400" b="1" dirty="0">
              <a:effectLst/>
            </a:endParaRPr>
          </a:p>
          <a:p>
            <a:pPr marL="0" indent="0" algn="just">
              <a:lnSpc>
                <a:spcPct val="115000"/>
              </a:lnSpc>
              <a:spcBef>
                <a:spcPts val="600"/>
              </a:spcBef>
              <a:spcAft>
                <a:spcPts val="600"/>
              </a:spcAft>
              <a:buNone/>
            </a:pPr>
            <a:r>
              <a:rPr lang="cs-CZ" sz="4400" dirty="0">
                <a:effectLst/>
                <a:cs typeface="Times New Roman" panose="02020603050405020304" pitchFamily="18" charset="0"/>
              </a:rPr>
              <a:t>Výběr subjektů k oslovení na základě svých zkušeností, získaných referencí, průzkumu trhu, místní dostupnosti atd. </a:t>
            </a:r>
          </a:p>
          <a:p>
            <a:pPr marL="0" indent="0" algn="just">
              <a:lnSpc>
                <a:spcPct val="115000"/>
              </a:lnSpc>
              <a:spcBef>
                <a:spcPts val="600"/>
              </a:spcBef>
              <a:spcAft>
                <a:spcPts val="600"/>
              </a:spcAft>
              <a:buNone/>
            </a:pPr>
            <a:r>
              <a:rPr lang="cs-CZ" sz="4400" dirty="0">
                <a:effectLst/>
                <a:cs typeface="Times New Roman" panose="02020603050405020304" pitchFamily="18" charset="0"/>
              </a:rPr>
              <a:t>Zdůvodnění volby. </a:t>
            </a:r>
          </a:p>
          <a:p>
            <a:pPr marL="0" indent="0" algn="just">
              <a:lnSpc>
                <a:spcPct val="115000"/>
              </a:lnSpc>
              <a:spcBef>
                <a:spcPts val="600"/>
              </a:spcBef>
              <a:spcAft>
                <a:spcPts val="600"/>
              </a:spcAft>
              <a:buNone/>
            </a:pPr>
            <a:r>
              <a:rPr lang="cs-CZ" sz="4400" dirty="0">
                <a:effectLst/>
                <a:cs typeface="Times New Roman" panose="02020603050405020304" pitchFamily="18" charset="0"/>
              </a:rPr>
              <a:t>Počet oslovených subjektů (min. 3, doporučeno min. 5) může být regulován pravidly, které se na dané výběrové řízení aplikují.</a:t>
            </a:r>
            <a:endParaRPr lang="cs-CZ" sz="4400" dirty="0">
              <a:effectLst/>
            </a:endParaRPr>
          </a:p>
          <a:p>
            <a:pPr marL="0" indent="0" algn="just">
              <a:lnSpc>
                <a:spcPct val="115000"/>
              </a:lnSpc>
              <a:spcBef>
                <a:spcPts val="600"/>
              </a:spcBef>
              <a:spcAft>
                <a:spcPts val="600"/>
              </a:spcAft>
              <a:buNone/>
            </a:pPr>
            <a:endParaRPr lang="cs-CZ" dirty="0"/>
          </a:p>
        </p:txBody>
      </p:sp>
    </p:spTree>
    <p:extLst>
      <p:ext uri="{BB962C8B-B14F-4D97-AF65-F5344CB8AC3E}">
        <p14:creationId xmlns:p14="http://schemas.microsoft.com/office/powerpoint/2010/main" val="17169371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4133880-CAD1-4B39-9D0B-7F9A5D23D442}"/>
              </a:ext>
            </a:extLst>
          </p:cNvPr>
          <p:cNvSpPr>
            <a:spLocks noGrp="1"/>
          </p:cNvSpPr>
          <p:nvPr>
            <p:ph type="title"/>
          </p:nvPr>
        </p:nvSpPr>
        <p:spPr/>
        <p:txBody>
          <a:bodyPr/>
          <a:lstStyle/>
          <a:p>
            <a:r>
              <a:rPr lang="cs-CZ" sz="4400" b="1" dirty="0">
                <a:effectLst/>
                <a:latin typeface="Calibri" panose="020F0502020204030204" pitchFamily="34" charset="0"/>
                <a:cs typeface="Times New Roman" panose="02020603050405020304" pitchFamily="18" charset="0"/>
              </a:rPr>
              <a:t>Uzavřená výzva</a:t>
            </a:r>
            <a:endParaRPr lang="cs-CZ" dirty="0"/>
          </a:p>
        </p:txBody>
      </p:sp>
      <p:sp>
        <p:nvSpPr>
          <p:cNvPr id="3" name="Zástupný obsah 2">
            <a:extLst>
              <a:ext uri="{FF2B5EF4-FFF2-40B4-BE49-F238E27FC236}">
                <a16:creationId xmlns:a16="http://schemas.microsoft.com/office/drawing/2014/main" id="{53C953FD-BDCE-44CF-AE43-1BAEE87AD75B}"/>
              </a:ext>
            </a:extLst>
          </p:cNvPr>
          <p:cNvSpPr>
            <a:spLocks noGrp="1"/>
          </p:cNvSpPr>
          <p:nvPr>
            <p:ph idx="1"/>
          </p:nvPr>
        </p:nvSpPr>
        <p:spPr/>
        <p:txBody>
          <a:bodyPr>
            <a:normAutofit fontScale="62500" lnSpcReduction="20000"/>
          </a:bodyPr>
          <a:lstStyle/>
          <a:p>
            <a:pPr algn="just">
              <a:lnSpc>
                <a:spcPct val="115000"/>
              </a:lnSpc>
              <a:spcBef>
                <a:spcPts val="600"/>
              </a:spcBef>
              <a:spcAft>
                <a:spcPts val="600"/>
              </a:spcAft>
            </a:pPr>
            <a:r>
              <a:rPr lang="cs-CZ" sz="4400" b="1" dirty="0">
                <a:effectLst/>
                <a:latin typeface="Calibri" panose="020F0502020204030204" pitchFamily="34" charset="0"/>
                <a:ea typeface="Calibri" panose="020F0502020204030204" pitchFamily="34" charset="0"/>
                <a:cs typeface="Times New Roman" panose="02020603050405020304" pitchFamily="18" charset="0"/>
              </a:rPr>
              <a:t>Časté pochybení</a:t>
            </a:r>
          </a:p>
          <a:p>
            <a:pPr lvl="1" algn="just">
              <a:lnSpc>
                <a:spcPct val="115000"/>
              </a:lnSpc>
              <a:spcBef>
                <a:spcPts val="600"/>
              </a:spcBef>
              <a:spcAft>
                <a:spcPts val="600"/>
              </a:spcAft>
            </a:pPr>
            <a:r>
              <a:rPr lang="cs-CZ" sz="4000" dirty="0">
                <a:effectLst/>
                <a:latin typeface="Calibri" panose="020F0502020204030204" pitchFamily="34" charset="0"/>
                <a:ea typeface="Calibri" panose="020F0502020204030204" pitchFamily="34" charset="0"/>
                <a:cs typeface="Times New Roman" panose="02020603050405020304" pitchFamily="18" charset="0"/>
              </a:rPr>
              <a:t>Opětovné vyzývání stejného okruhu dodavatelů (bez řádného důvodu) u opakovaného výběrového řízení, případně při podobných zakázkách.</a:t>
            </a:r>
          </a:p>
          <a:p>
            <a:pPr lvl="1" algn="just">
              <a:lnSpc>
                <a:spcPct val="115000"/>
              </a:lnSpc>
              <a:spcBef>
                <a:spcPts val="600"/>
              </a:spcBef>
              <a:spcAft>
                <a:spcPts val="600"/>
              </a:spcAft>
            </a:pPr>
            <a:r>
              <a:rPr lang="cs-CZ" sz="4000" dirty="0">
                <a:latin typeface="Calibri" panose="020F0502020204030204" pitchFamily="34" charset="0"/>
                <a:ea typeface="Calibri" panose="020F0502020204030204" pitchFamily="34" charset="0"/>
                <a:cs typeface="Times New Roman" panose="02020603050405020304" pitchFamily="18" charset="0"/>
              </a:rPr>
              <a:t>Vyzývání dodavatelů, u kterých není předpoklad, že by poptávané plnění byli schopni dodat/zapojit se do výběrového řízení.</a:t>
            </a:r>
          </a:p>
          <a:p>
            <a:pPr lvl="1" algn="just">
              <a:lnSpc>
                <a:spcPct val="115000"/>
              </a:lnSpc>
              <a:spcBef>
                <a:spcPts val="600"/>
              </a:spcBef>
              <a:spcAft>
                <a:spcPts val="600"/>
              </a:spcAft>
            </a:pPr>
            <a:r>
              <a:rPr lang="cs-CZ" sz="4000" dirty="0">
                <a:effectLst/>
                <a:latin typeface="Calibri" panose="020F0502020204030204" pitchFamily="34" charset="0"/>
                <a:ea typeface="Calibri" panose="020F0502020204030204" pitchFamily="34" charset="0"/>
                <a:cs typeface="Times New Roman" panose="02020603050405020304" pitchFamily="18" charset="0"/>
              </a:rPr>
              <a:t>Vyzývání malého počtu dodavatelů</a:t>
            </a:r>
          </a:p>
          <a:p>
            <a:pPr lvl="1" algn="just">
              <a:lnSpc>
                <a:spcPct val="115000"/>
              </a:lnSpc>
              <a:spcBef>
                <a:spcPts val="600"/>
              </a:spcBef>
              <a:spcAft>
                <a:spcPts val="600"/>
              </a:spcAft>
            </a:pPr>
            <a:r>
              <a:rPr lang="cs-CZ" sz="4000" dirty="0">
                <a:latin typeface="Calibri" panose="020F0502020204030204" pitchFamily="34" charset="0"/>
                <a:ea typeface="Calibri" panose="020F0502020204030204" pitchFamily="34" charset="0"/>
                <a:cs typeface="Times New Roman" panose="02020603050405020304" pitchFamily="18" charset="0"/>
              </a:rPr>
              <a:t>Vyzývání propojených dodavatelů</a:t>
            </a:r>
          </a:p>
          <a:p>
            <a:pPr lvl="1" algn="just">
              <a:lnSpc>
                <a:spcPct val="115000"/>
              </a:lnSpc>
              <a:spcBef>
                <a:spcPts val="600"/>
              </a:spcBef>
              <a:spcAft>
                <a:spcPts val="600"/>
              </a:spcAft>
            </a:pPr>
            <a:r>
              <a:rPr lang="cs-CZ" sz="4000" dirty="0">
                <a:effectLst/>
                <a:latin typeface="Calibri" panose="020F0502020204030204" pitchFamily="34" charset="0"/>
                <a:ea typeface="Calibri" panose="020F0502020204030204" pitchFamily="34" charset="0"/>
                <a:cs typeface="Times New Roman" panose="02020603050405020304" pitchFamily="18" charset="0"/>
              </a:rPr>
              <a:t>Kombinace s nepřímou diskriminací - nastavení stejných podmínek, které ale na některé dodavatele dopadají odlišně</a:t>
            </a:r>
          </a:p>
          <a:p>
            <a:pPr marL="0" indent="0" algn="just">
              <a:lnSpc>
                <a:spcPct val="115000"/>
              </a:lnSpc>
              <a:spcBef>
                <a:spcPts val="600"/>
              </a:spcBef>
              <a:spcAft>
                <a:spcPts val="600"/>
              </a:spcAft>
              <a:buNone/>
            </a:pPr>
            <a:endParaRPr lang="cs-CZ" dirty="0"/>
          </a:p>
        </p:txBody>
      </p:sp>
    </p:spTree>
    <p:extLst>
      <p:ext uri="{BB962C8B-B14F-4D97-AF65-F5344CB8AC3E}">
        <p14:creationId xmlns:p14="http://schemas.microsoft.com/office/powerpoint/2010/main" val="28866774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4133880-CAD1-4B39-9D0B-7F9A5D23D442}"/>
              </a:ext>
            </a:extLst>
          </p:cNvPr>
          <p:cNvSpPr>
            <a:spLocks noGrp="1"/>
          </p:cNvSpPr>
          <p:nvPr>
            <p:ph type="title"/>
          </p:nvPr>
        </p:nvSpPr>
        <p:spPr/>
        <p:txBody>
          <a:bodyPr/>
          <a:lstStyle/>
          <a:p>
            <a:r>
              <a:rPr lang="cs-CZ" sz="4400" b="1" dirty="0">
                <a:effectLst/>
                <a:latin typeface="Calibri" panose="020F0502020204030204" pitchFamily="34" charset="0"/>
                <a:cs typeface="Times New Roman" panose="02020603050405020304" pitchFamily="18" charset="0"/>
              </a:rPr>
              <a:t>Uzavřená výzva</a:t>
            </a:r>
            <a:endParaRPr lang="cs-CZ" dirty="0"/>
          </a:p>
        </p:txBody>
      </p:sp>
      <p:sp>
        <p:nvSpPr>
          <p:cNvPr id="3" name="Zástupný obsah 2">
            <a:extLst>
              <a:ext uri="{FF2B5EF4-FFF2-40B4-BE49-F238E27FC236}">
                <a16:creationId xmlns:a16="http://schemas.microsoft.com/office/drawing/2014/main" id="{53C953FD-BDCE-44CF-AE43-1BAEE87AD75B}"/>
              </a:ext>
            </a:extLst>
          </p:cNvPr>
          <p:cNvSpPr>
            <a:spLocks noGrp="1"/>
          </p:cNvSpPr>
          <p:nvPr>
            <p:ph idx="1"/>
          </p:nvPr>
        </p:nvSpPr>
        <p:spPr/>
        <p:txBody>
          <a:bodyPr>
            <a:normAutofit/>
          </a:bodyPr>
          <a:lstStyle/>
          <a:p>
            <a:pPr>
              <a:lnSpc>
                <a:spcPct val="115000"/>
              </a:lnSpc>
              <a:spcBef>
                <a:spcPts val="1800"/>
              </a:spcBef>
              <a:spcAft>
                <a:spcPts val="1200"/>
              </a:spcAft>
            </a:pPr>
            <a:r>
              <a:rPr lang="cs-CZ" sz="2000" b="1" dirty="0">
                <a:effectLst/>
                <a:cs typeface="Times New Roman" panose="02020603050405020304" pitchFamily="18" charset="0"/>
              </a:rPr>
              <a:t>Výzva k podání nabídek </a:t>
            </a:r>
            <a:r>
              <a:rPr lang="cs-CZ" sz="2000" dirty="0">
                <a:effectLst/>
                <a:cs typeface="Times New Roman" panose="02020603050405020304" pitchFamily="18" charset="0"/>
              </a:rPr>
              <a:t>by měla obsahovat: </a:t>
            </a:r>
            <a:endParaRPr lang="cs-CZ" sz="2000" dirty="0">
              <a:effectLst/>
            </a:endParaRPr>
          </a:p>
          <a:p>
            <a:pPr marL="800100" lvl="1" indent="-342900" algn="just">
              <a:lnSpc>
                <a:spcPct val="115000"/>
              </a:lnSpc>
              <a:spcBef>
                <a:spcPts val="600"/>
              </a:spcBef>
              <a:buFont typeface="Symbol" panose="05050102010706020507" pitchFamily="18" charset="2"/>
              <a:buChar char=""/>
              <a:tabLst>
                <a:tab pos="228600" algn="l"/>
                <a:tab pos="449580" algn="l"/>
              </a:tabLst>
            </a:pPr>
            <a:r>
              <a:rPr lang="cs-CZ" sz="1600" dirty="0">
                <a:effectLst/>
                <a:cs typeface="Times New Roman" panose="02020603050405020304" pitchFamily="18" charset="0"/>
              </a:rPr>
              <a:t>identifikaci zadavatele, </a:t>
            </a:r>
            <a:endParaRPr lang="cs-CZ" sz="1600" dirty="0">
              <a:effectLst/>
            </a:endParaRPr>
          </a:p>
          <a:p>
            <a:pPr marL="800100" lvl="1" indent="-342900" algn="just">
              <a:lnSpc>
                <a:spcPct val="115000"/>
              </a:lnSpc>
              <a:spcBef>
                <a:spcPts val="600"/>
              </a:spcBef>
              <a:buFont typeface="Symbol" panose="05050102010706020507" pitchFamily="18" charset="2"/>
              <a:buChar char=""/>
              <a:tabLst>
                <a:tab pos="228600" algn="l"/>
                <a:tab pos="449580" algn="l"/>
              </a:tabLst>
            </a:pPr>
            <a:r>
              <a:rPr lang="cs-CZ" sz="1600" dirty="0">
                <a:effectLst/>
                <a:cs typeface="Times New Roman" panose="02020603050405020304" pitchFamily="18" charset="0"/>
              </a:rPr>
              <a:t>název veřejné zakázky,</a:t>
            </a:r>
            <a:endParaRPr lang="cs-CZ" sz="1600" dirty="0">
              <a:effectLst/>
            </a:endParaRPr>
          </a:p>
          <a:p>
            <a:pPr marL="800100" lvl="1" indent="-342900" algn="just">
              <a:lnSpc>
                <a:spcPct val="115000"/>
              </a:lnSpc>
              <a:spcBef>
                <a:spcPts val="600"/>
              </a:spcBef>
              <a:buFont typeface="Symbol" panose="05050102010706020507" pitchFamily="18" charset="2"/>
              <a:buChar char=""/>
              <a:tabLst>
                <a:tab pos="228600" algn="l"/>
                <a:tab pos="449580" algn="l"/>
              </a:tabLst>
            </a:pPr>
            <a:r>
              <a:rPr lang="cs-CZ" sz="1600" dirty="0">
                <a:effectLst/>
                <a:cs typeface="Times New Roman" panose="02020603050405020304" pitchFamily="18" charset="0"/>
              </a:rPr>
              <a:t>dostatečně určité vymezení předmětu veřejné zakázky (vč. místa a termínu/doby plnění),</a:t>
            </a:r>
            <a:endParaRPr lang="cs-CZ" sz="1600" dirty="0">
              <a:effectLst/>
            </a:endParaRPr>
          </a:p>
          <a:p>
            <a:pPr marL="800100" lvl="1" indent="-342900" algn="just">
              <a:lnSpc>
                <a:spcPct val="115000"/>
              </a:lnSpc>
              <a:spcBef>
                <a:spcPts val="600"/>
              </a:spcBef>
              <a:buFont typeface="Symbol" panose="05050102010706020507" pitchFamily="18" charset="2"/>
              <a:buChar char=""/>
              <a:tabLst>
                <a:tab pos="228600" algn="l"/>
                <a:tab pos="449580" algn="l"/>
              </a:tabLst>
            </a:pPr>
            <a:r>
              <a:rPr lang="cs-CZ" sz="1600" dirty="0">
                <a:effectLst/>
                <a:cs typeface="Times New Roman" panose="02020603050405020304" pitchFamily="18" charset="0"/>
              </a:rPr>
              <a:t>požadované smluvní podmínky (příp. návrh smlouvy), </a:t>
            </a:r>
            <a:endParaRPr lang="cs-CZ" sz="1600" dirty="0">
              <a:effectLst/>
            </a:endParaRPr>
          </a:p>
          <a:p>
            <a:pPr marL="800100" lvl="1" indent="-342900" algn="just">
              <a:lnSpc>
                <a:spcPct val="115000"/>
              </a:lnSpc>
              <a:spcBef>
                <a:spcPts val="600"/>
              </a:spcBef>
              <a:buFont typeface="Symbol" panose="05050102010706020507" pitchFamily="18" charset="2"/>
              <a:buChar char=""/>
              <a:tabLst>
                <a:tab pos="228600" algn="l"/>
                <a:tab pos="449580" algn="l"/>
              </a:tabLst>
            </a:pPr>
            <a:r>
              <a:rPr lang="cs-CZ" sz="1600" dirty="0">
                <a:effectLst/>
                <a:cs typeface="Times New Roman" panose="02020603050405020304" pitchFamily="18" charset="0"/>
              </a:rPr>
              <a:t>způsob zpracování nabídkové ceny, nastavení hodnotících kritérií,</a:t>
            </a:r>
            <a:endParaRPr lang="cs-CZ" sz="1600" dirty="0">
              <a:effectLst/>
            </a:endParaRPr>
          </a:p>
          <a:p>
            <a:pPr marL="800100" lvl="1" indent="-342900" algn="just">
              <a:lnSpc>
                <a:spcPct val="115000"/>
              </a:lnSpc>
              <a:spcBef>
                <a:spcPts val="600"/>
              </a:spcBef>
              <a:buFont typeface="Symbol" panose="05050102010706020507" pitchFamily="18" charset="2"/>
              <a:buChar char=""/>
              <a:tabLst>
                <a:tab pos="228600" algn="l"/>
                <a:tab pos="449580" algn="l"/>
              </a:tabLst>
            </a:pPr>
            <a:r>
              <a:rPr lang="cs-CZ" sz="1600" dirty="0">
                <a:effectLst/>
                <a:cs typeface="Times New Roman" panose="02020603050405020304" pitchFamily="18" charset="0"/>
              </a:rPr>
              <a:t>případné požadavky na kvalifikaci, </a:t>
            </a:r>
            <a:endParaRPr lang="cs-CZ" sz="1600" dirty="0">
              <a:effectLst/>
            </a:endParaRPr>
          </a:p>
          <a:p>
            <a:pPr marL="800100" lvl="1" indent="-342900" algn="just">
              <a:lnSpc>
                <a:spcPct val="115000"/>
              </a:lnSpc>
              <a:spcBef>
                <a:spcPts val="600"/>
              </a:spcBef>
              <a:buFont typeface="Symbol" panose="05050102010706020507" pitchFamily="18" charset="2"/>
              <a:buChar char=""/>
              <a:tabLst>
                <a:tab pos="228600" algn="l"/>
                <a:tab pos="449580" algn="l"/>
              </a:tabLst>
            </a:pPr>
            <a:r>
              <a:rPr lang="cs-CZ" sz="1600" dirty="0">
                <a:effectLst/>
                <a:cs typeface="Times New Roman" panose="02020603050405020304" pitchFamily="18" charset="0"/>
              </a:rPr>
              <a:t>termín a formu (v případě listinných nabídek i místo) podání nabídek,</a:t>
            </a:r>
            <a:endParaRPr lang="cs-CZ" sz="1600" dirty="0">
              <a:effectLst/>
            </a:endParaRPr>
          </a:p>
          <a:p>
            <a:pPr marL="800100" lvl="1" indent="-342900" algn="just">
              <a:lnSpc>
                <a:spcPct val="115000"/>
              </a:lnSpc>
              <a:spcBef>
                <a:spcPts val="600"/>
              </a:spcBef>
              <a:buFont typeface="Symbol" panose="05050102010706020507" pitchFamily="18" charset="2"/>
              <a:buChar char=""/>
              <a:tabLst>
                <a:tab pos="228600" algn="l"/>
                <a:tab pos="449580" algn="l"/>
              </a:tabLst>
            </a:pPr>
            <a:r>
              <a:rPr lang="cs-CZ" sz="1600" dirty="0">
                <a:effectLst/>
                <a:cs typeface="Times New Roman" panose="02020603050405020304" pitchFamily="18" charset="0"/>
              </a:rPr>
              <a:t>další relevantní informace či požadavky zadavatele.</a:t>
            </a:r>
            <a:endParaRPr lang="cs-CZ" sz="1600" dirty="0">
              <a:effectLst/>
            </a:endParaRPr>
          </a:p>
          <a:p>
            <a:pPr marL="0" indent="0" algn="just">
              <a:lnSpc>
                <a:spcPct val="115000"/>
              </a:lnSpc>
              <a:spcBef>
                <a:spcPts val="600"/>
              </a:spcBef>
              <a:spcAft>
                <a:spcPts val="600"/>
              </a:spcAft>
              <a:buNone/>
            </a:pPr>
            <a:endParaRPr lang="cs-CZ" dirty="0"/>
          </a:p>
        </p:txBody>
      </p:sp>
    </p:spTree>
    <p:extLst>
      <p:ext uri="{BB962C8B-B14F-4D97-AF65-F5344CB8AC3E}">
        <p14:creationId xmlns:p14="http://schemas.microsoft.com/office/powerpoint/2010/main" val="42356191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4133880-CAD1-4B39-9D0B-7F9A5D23D442}"/>
              </a:ext>
            </a:extLst>
          </p:cNvPr>
          <p:cNvSpPr>
            <a:spLocks noGrp="1"/>
          </p:cNvSpPr>
          <p:nvPr>
            <p:ph type="title"/>
          </p:nvPr>
        </p:nvSpPr>
        <p:spPr/>
        <p:txBody>
          <a:bodyPr/>
          <a:lstStyle/>
          <a:p>
            <a:r>
              <a:rPr lang="cs-CZ" sz="4400" b="1" dirty="0">
                <a:effectLst/>
                <a:latin typeface="Calibri" panose="020F0502020204030204" pitchFamily="34" charset="0"/>
                <a:cs typeface="Times New Roman" panose="02020603050405020304" pitchFamily="18" charset="0"/>
              </a:rPr>
              <a:t>Uzavřená výzva</a:t>
            </a:r>
            <a:endParaRPr lang="cs-CZ" dirty="0"/>
          </a:p>
        </p:txBody>
      </p:sp>
      <p:sp>
        <p:nvSpPr>
          <p:cNvPr id="3" name="Zástupný obsah 2">
            <a:extLst>
              <a:ext uri="{FF2B5EF4-FFF2-40B4-BE49-F238E27FC236}">
                <a16:creationId xmlns:a16="http://schemas.microsoft.com/office/drawing/2014/main" id="{53C953FD-BDCE-44CF-AE43-1BAEE87AD75B}"/>
              </a:ext>
            </a:extLst>
          </p:cNvPr>
          <p:cNvSpPr>
            <a:spLocks noGrp="1"/>
          </p:cNvSpPr>
          <p:nvPr>
            <p:ph idx="1"/>
          </p:nvPr>
        </p:nvSpPr>
        <p:spPr/>
        <p:txBody>
          <a:bodyPr>
            <a:normAutofit/>
          </a:bodyPr>
          <a:lstStyle/>
          <a:p>
            <a:pPr algn="just">
              <a:lnSpc>
                <a:spcPct val="115000"/>
              </a:lnSpc>
              <a:spcBef>
                <a:spcPts val="600"/>
              </a:spcBef>
              <a:spcAft>
                <a:spcPts val="600"/>
              </a:spcAft>
            </a:pPr>
            <a:r>
              <a:rPr lang="cs-CZ" sz="2000" dirty="0">
                <a:effectLst/>
                <a:cs typeface="Times New Roman" panose="02020603050405020304" pitchFamily="18" charset="0"/>
              </a:rPr>
              <a:t>Dále může výzva obsahovat </a:t>
            </a:r>
            <a:r>
              <a:rPr lang="cs-CZ" sz="2000" b="1" dirty="0">
                <a:effectLst/>
                <a:cs typeface="Times New Roman" panose="02020603050405020304" pitchFamily="18" charset="0"/>
              </a:rPr>
              <a:t>pravidla výběrového řízení</a:t>
            </a:r>
            <a:r>
              <a:rPr lang="cs-CZ" sz="2000" dirty="0">
                <a:effectLst/>
                <a:cs typeface="Times New Roman" panose="02020603050405020304" pitchFamily="18" charset="0"/>
              </a:rPr>
              <a:t>: </a:t>
            </a:r>
            <a:endParaRPr lang="cs-CZ" sz="2000" dirty="0">
              <a:effectLst/>
            </a:endParaRPr>
          </a:p>
          <a:p>
            <a:pPr marL="800100" lvl="1" indent="-342900" algn="just">
              <a:lnSpc>
                <a:spcPct val="115000"/>
              </a:lnSpc>
              <a:spcBef>
                <a:spcPts val="600"/>
              </a:spcBef>
              <a:spcAft>
                <a:spcPts val="600"/>
              </a:spcAft>
              <a:buFont typeface="Times New Roman" panose="02020603050405020304" pitchFamily="18" charset="0"/>
              <a:buChar char="-"/>
            </a:pPr>
            <a:r>
              <a:rPr lang="cs-CZ" sz="1800" dirty="0">
                <a:effectLst/>
                <a:cs typeface="Times New Roman" panose="02020603050405020304" pitchFamily="18" charset="0"/>
              </a:rPr>
              <a:t>zadavatel může výběrové řízení bez udání důvodů zrušit, </a:t>
            </a:r>
            <a:endParaRPr lang="cs-CZ" sz="1800" dirty="0">
              <a:effectLst/>
            </a:endParaRPr>
          </a:p>
          <a:p>
            <a:pPr marL="800100" lvl="1" indent="-342900" algn="just">
              <a:lnSpc>
                <a:spcPct val="115000"/>
              </a:lnSpc>
              <a:spcBef>
                <a:spcPts val="600"/>
              </a:spcBef>
              <a:spcAft>
                <a:spcPts val="600"/>
              </a:spcAft>
              <a:buFont typeface="Times New Roman" panose="02020603050405020304" pitchFamily="18" charset="0"/>
              <a:buChar char="-"/>
            </a:pPr>
            <a:r>
              <a:rPr lang="cs-CZ" sz="1800" dirty="0">
                <a:effectLst/>
                <a:cs typeface="Times New Roman" panose="02020603050405020304" pitchFamily="18" charset="0"/>
              </a:rPr>
              <a:t>možnost vyjednávat s dodavateli o podmínkách plnění, </a:t>
            </a:r>
            <a:endParaRPr lang="cs-CZ" sz="1800" dirty="0">
              <a:effectLst/>
            </a:endParaRPr>
          </a:p>
          <a:p>
            <a:pPr marL="800100" lvl="1" indent="-342900" algn="just">
              <a:lnSpc>
                <a:spcPct val="115000"/>
              </a:lnSpc>
              <a:spcBef>
                <a:spcPts val="600"/>
              </a:spcBef>
              <a:spcAft>
                <a:spcPts val="600"/>
              </a:spcAft>
              <a:buFont typeface="Times New Roman" panose="02020603050405020304" pitchFamily="18" charset="0"/>
              <a:buChar char="-"/>
            </a:pPr>
            <a:r>
              <a:rPr lang="cs-CZ" sz="1800" dirty="0">
                <a:effectLst/>
                <a:cs typeface="Times New Roman" panose="02020603050405020304" pitchFamily="18" charset="0"/>
              </a:rPr>
              <a:t>jednání může probíhat ve více kolech apod., při stanovení pravidel lze analogicky  využít a aplikovat některá ustanovení ZVZ. </a:t>
            </a:r>
            <a:endParaRPr lang="cs-CZ" sz="1800" dirty="0">
              <a:effectLst/>
            </a:endParaRPr>
          </a:p>
          <a:p>
            <a:pPr marL="800100" lvl="1" indent="-342900" algn="just">
              <a:lnSpc>
                <a:spcPct val="115000"/>
              </a:lnSpc>
              <a:spcBef>
                <a:spcPts val="600"/>
              </a:spcBef>
              <a:spcAft>
                <a:spcPts val="600"/>
              </a:spcAft>
              <a:buFont typeface="Times New Roman" panose="02020603050405020304" pitchFamily="18" charset="0"/>
              <a:buChar char="-"/>
            </a:pPr>
            <a:r>
              <a:rPr lang="cs-CZ" sz="1800" dirty="0">
                <a:effectLst/>
                <a:cs typeface="Times New Roman" panose="02020603050405020304" pitchFamily="18" charset="0"/>
              </a:rPr>
              <a:t>způsob podání nabídek může být stanoven formou listinné podoby, prostřednictvím elektronického nástroje nebo e-tržiště (za dodržení zásad dle § 6 ZVZ), </a:t>
            </a:r>
            <a:endParaRPr lang="cs-CZ" sz="1800" dirty="0">
              <a:effectLst/>
            </a:endParaRPr>
          </a:p>
          <a:p>
            <a:pPr marL="800100" lvl="1" indent="-342900" algn="just">
              <a:lnSpc>
                <a:spcPct val="115000"/>
              </a:lnSpc>
              <a:spcBef>
                <a:spcPts val="600"/>
              </a:spcBef>
              <a:spcAft>
                <a:spcPts val="600"/>
              </a:spcAft>
              <a:buFont typeface="Times New Roman" panose="02020603050405020304" pitchFamily="18" charset="0"/>
              <a:buChar char="-"/>
            </a:pPr>
            <a:r>
              <a:rPr lang="cs-CZ" sz="1800" dirty="0">
                <a:effectLst/>
                <a:cs typeface="Times New Roman" panose="02020603050405020304" pitchFamily="18" charset="0"/>
              </a:rPr>
              <a:t>dále může např. obsahovat způsob otevírání obálek, a to např. neveřejné otevření obálek komisí nebo veřejné otevírání listinných obálek před zástupci uchazečů, </a:t>
            </a:r>
            <a:endParaRPr lang="cs-CZ" sz="1800" dirty="0">
              <a:effectLst/>
            </a:endParaRPr>
          </a:p>
        </p:txBody>
      </p:sp>
    </p:spTree>
    <p:extLst>
      <p:ext uri="{BB962C8B-B14F-4D97-AF65-F5344CB8AC3E}">
        <p14:creationId xmlns:p14="http://schemas.microsoft.com/office/powerpoint/2010/main" val="2209363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22EE0A4-1DE1-4402-8863-17F90B5E59C0}"/>
              </a:ext>
            </a:extLst>
          </p:cNvPr>
          <p:cNvSpPr>
            <a:spLocks noGrp="1"/>
          </p:cNvSpPr>
          <p:nvPr>
            <p:ph type="title"/>
          </p:nvPr>
        </p:nvSpPr>
        <p:spPr/>
        <p:txBody>
          <a:bodyPr/>
          <a:lstStyle/>
          <a:p>
            <a:r>
              <a:rPr lang="cs-CZ" dirty="0"/>
              <a:t>VZMR</a:t>
            </a:r>
          </a:p>
        </p:txBody>
      </p:sp>
      <p:sp>
        <p:nvSpPr>
          <p:cNvPr id="3" name="Zástupný obsah 2">
            <a:extLst>
              <a:ext uri="{FF2B5EF4-FFF2-40B4-BE49-F238E27FC236}">
                <a16:creationId xmlns:a16="http://schemas.microsoft.com/office/drawing/2014/main" id="{A1CB90C6-BB43-4FCA-A02D-6F2047820736}"/>
              </a:ext>
            </a:extLst>
          </p:cNvPr>
          <p:cNvSpPr>
            <a:spLocks noGrp="1"/>
          </p:cNvSpPr>
          <p:nvPr>
            <p:ph idx="1"/>
          </p:nvPr>
        </p:nvSpPr>
        <p:spPr/>
        <p:txBody>
          <a:bodyPr/>
          <a:lstStyle/>
          <a:p>
            <a:r>
              <a:rPr lang="cs-CZ" dirty="0"/>
              <a:t>Oblast regulovaná pouze velice omezeně zákonem </a:t>
            </a:r>
          </a:p>
          <a:p>
            <a:r>
              <a:rPr lang="cs-CZ" dirty="0"/>
              <a:t>Velká volnost zadavatele X aplikace dalších pravidel</a:t>
            </a:r>
          </a:p>
          <a:p>
            <a:r>
              <a:rPr lang="cs-CZ" dirty="0"/>
              <a:t>Pravidla poskytovatele dotace, pravidla organizace/zřizovatele</a:t>
            </a:r>
          </a:p>
          <a:p>
            <a:r>
              <a:rPr lang="cs-CZ" dirty="0"/>
              <a:t>Požadavky kontrolního orgánu</a:t>
            </a:r>
          </a:p>
          <a:p>
            <a:r>
              <a:rPr lang="cs-CZ" dirty="0"/>
              <a:t>Metodiky a doporučené postupy</a:t>
            </a:r>
          </a:p>
        </p:txBody>
      </p:sp>
    </p:spTree>
    <p:extLst>
      <p:ext uri="{BB962C8B-B14F-4D97-AF65-F5344CB8AC3E}">
        <p14:creationId xmlns:p14="http://schemas.microsoft.com/office/powerpoint/2010/main" val="18984965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4133880-CAD1-4B39-9D0B-7F9A5D23D442}"/>
              </a:ext>
            </a:extLst>
          </p:cNvPr>
          <p:cNvSpPr>
            <a:spLocks noGrp="1"/>
          </p:cNvSpPr>
          <p:nvPr>
            <p:ph type="title"/>
          </p:nvPr>
        </p:nvSpPr>
        <p:spPr/>
        <p:txBody>
          <a:bodyPr/>
          <a:lstStyle/>
          <a:p>
            <a:r>
              <a:rPr lang="cs-CZ" sz="4400" b="1" dirty="0">
                <a:effectLst/>
                <a:latin typeface="Calibri" panose="020F0502020204030204" pitchFamily="34" charset="0"/>
                <a:cs typeface="Times New Roman" panose="02020603050405020304" pitchFamily="18" charset="0"/>
              </a:rPr>
              <a:t>Uzavřená výzva</a:t>
            </a:r>
            <a:endParaRPr lang="cs-CZ" dirty="0"/>
          </a:p>
        </p:txBody>
      </p:sp>
      <p:sp>
        <p:nvSpPr>
          <p:cNvPr id="3" name="Zástupný obsah 2">
            <a:extLst>
              <a:ext uri="{FF2B5EF4-FFF2-40B4-BE49-F238E27FC236}">
                <a16:creationId xmlns:a16="http://schemas.microsoft.com/office/drawing/2014/main" id="{53C953FD-BDCE-44CF-AE43-1BAEE87AD75B}"/>
              </a:ext>
            </a:extLst>
          </p:cNvPr>
          <p:cNvSpPr>
            <a:spLocks noGrp="1"/>
          </p:cNvSpPr>
          <p:nvPr>
            <p:ph idx="1"/>
          </p:nvPr>
        </p:nvSpPr>
        <p:spPr/>
        <p:txBody>
          <a:bodyPr>
            <a:normAutofit/>
          </a:bodyPr>
          <a:lstStyle/>
          <a:p>
            <a:pPr algn="just">
              <a:lnSpc>
                <a:spcPct val="115000"/>
              </a:lnSpc>
              <a:spcBef>
                <a:spcPts val="600"/>
              </a:spcBef>
              <a:spcAft>
                <a:spcPts val="600"/>
              </a:spcAft>
            </a:pPr>
            <a:r>
              <a:rPr lang="cs-CZ" sz="2400" dirty="0">
                <a:effectLst/>
                <a:cs typeface="Times New Roman" panose="02020603050405020304" pitchFamily="18" charset="0"/>
              </a:rPr>
              <a:t>Otevírání obálek, posouzení kvalifikace, posouzení a vyhodnocení nabídek proběhne tak, jak si zadavatel stanoví v pravidlech výběrového řízení. </a:t>
            </a:r>
          </a:p>
          <a:p>
            <a:pPr algn="just">
              <a:lnSpc>
                <a:spcPct val="115000"/>
              </a:lnSpc>
              <a:spcBef>
                <a:spcPts val="600"/>
              </a:spcBef>
              <a:spcAft>
                <a:spcPts val="600"/>
              </a:spcAft>
            </a:pPr>
            <a:r>
              <a:rPr lang="cs-CZ" sz="2400" dirty="0">
                <a:effectLst/>
                <a:cs typeface="Times New Roman" panose="02020603050405020304" pitchFamily="18" charset="0"/>
              </a:rPr>
              <a:t>Lze podpůrně využít instituty zákona, na které lze odkázat.</a:t>
            </a:r>
          </a:p>
          <a:p>
            <a:pPr algn="just">
              <a:lnSpc>
                <a:spcPct val="115000"/>
              </a:lnSpc>
              <a:spcBef>
                <a:spcPts val="600"/>
              </a:spcBef>
              <a:spcAft>
                <a:spcPts val="600"/>
              </a:spcAft>
            </a:pPr>
            <a:r>
              <a:rPr lang="cs-CZ" sz="2400" dirty="0">
                <a:effectLst/>
                <a:cs typeface="Times New Roman" panose="02020603050405020304" pitchFamily="18" charset="0"/>
              </a:rPr>
              <a:t>Lze např. stanovit, že zadavatel bude nabídky nejdříve vyhodnocovat a až u vybraného dodavatele zkontrolovat všechny náležitosti a povinnosti</a:t>
            </a:r>
            <a:r>
              <a:rPr lang="cs-CZ" sz="2400" dirty="0">
                <a:cs typeface="Times New Roman" panose="02020603050405020304" pitchFamily="18" charset="0"/>
              </a:rPr>
              <a:t>.</a:t>
            </a:r>
            <a:endParaRPr lang="cs-CZ" sz="4000" dirty="0"/>
          </a:p>
        </p:txBody>
      </p:sp>
    </p:spTree>
    <p:extLst>
      <p:ext uri="{BB962C8B-B14F-4D97-AF65-F5344CB8AC3E}">
        <p14:creationId xmlns:p14="http://schemas.microsoft.com/office/powerpoint/2010/main" val="10512046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4133880-CAD1-4B39-9D0B-7F9A5D23D442}"/>
              </a:ext>
            </a:extLst>
          </p:cNvPr>
          <p:cNvSpPr>
            <a:spLocks noGrp="1"/>
          </p:cNvSpPr>
          <p:nvPr>
            <p:ph type="title"/>
          </p:nvPr>
        </p:nvSpPr>
        <p:spPr/>
        <p:txBody>
          <a:bodyPr/>
          <a:lstStyle/>
          <a:p>
            <a:pPr>
              <a:lnSpc>
                <a:spcPct val="115000"/>
              </a:lnSpc>
              <a:spcBef>
                <a:spcPts val="2400"/>
              </a:spcBef>
              <a:spcAft>
                <a:spcPts val="1200"/>
              </a:spcAft>
            </a:pPr>
            <a:r>
              <a:rPr lang="cs-CZ" sz="4400" b="1" dirty="0">
                <a:effectLst/>
                <a:latin typeface="Calibri" panose="020F0502020204030204" pitchFamily="34" charset="0"/>
                <a:cs typeface="Times New Roman" panose="02020603050405020304" pitchFamily="18" charset="0"/>
              </a:rPr>
              <a:t>Otevřená výzva</a:t>
            </a:r>
            <a:endParaRPr lang="cs-CZ" sz="4400" b="1" dirty="0">
              <a:effectLst/>
              <a:latin typeface="Times New Roman" panose="02020603050405020304" pitchFamily="18" charset="0"/>
            </a:endParaRPr>
          </a:p>
        </p:txBody>
      </p:sp>
      <p:sp>
        <p:nvSpPr>
          <p:cNvPr id="3" name="Zástupný obsah 2">
            <a:extLst>
              <a:ext uri="{FF2B5EF4-FFF2-40B4-BE49-F238E27FC236}">
                <a16:creationId xmlns:a16="http://schemas.microsoft.com/office/drawing/2014/main" id="{53C953FD-BDCE-44CF-AE43-1BAEE87AD75B}"/>
              </a:ext>
            </a:extLst>
          </p:cNvPr>
          <p:cNvSpPr>
            <a:spLocks noGrp="1"/>
          </p:cNvSpPr>
          <p:nvPr>
            <p:ph idx="1"/>
          </p:nvPr>
        </p:nvSpPr>
        <p:spPr/>
        <p:txBody>
          <a:bodyPr>
            <a:normAutofit/>
          </a:bodyPr>
          <a:lstStyle/>
          <a:p>
            <a:pPr marL="342900" lvl="0" indent="-342900" algn="just">
              <a:lnSpc>
                <a:spcPct val="110000"/>
              </a:lnSpc>
              <a:spcAft>
                <a:spcPts val="300"/>
              </a:spcAft>
              <a:buFont typeface="+mj-lt"/>
              <a:buAutoNum type="arabicPeriod"/>
            </a:pPr>
            <a:r>
              <a:rPr lang="cs-CZ" sz="1200" dirty="0">
                <a:effectLst/>
                <a:cs typeface="Times New Roman" panose="02020603050405020304" pitchFamily="18" charset="0"/>
              </a:rPr>
              <a:t>Použití - neomezeně, avšak s přihlédnutím  </a:t>
            </a:r>
            <a:endParaRPr lang="cs-CZ" sz="1100" dirty="0">
              <a:effectLst/>
              <a:cs typeface="Times New Roman" panose="02020603050405020304" pitchFamily="18" charset="0"/>
            </a:endParaRPr>
          </a:p>
          <a:p>
            <a:pPr marL="742950" lvl="1" indent="-285750" algn="just">
              <a:lnSpc>
                <a:spcPct val="110000"/>
              </a:lnSpc>
              <a:spcAft>
                <a:spcPts val="300"/>
              </a:spcAft>
              <a:buFont typeface="+mj-lt"/>
              <a:buAutoNum type="alphaLcPeriod"/>
            </a:pPr>
            <a:r>
              <a:rPr lang="cs-CZ" sz="1200" dirty="0">
                <a:effectLst/>
                <a:cs typeface="Times New Roman" panose="02020603050405020304" pitchFamily="18" charset="0"/>
              </a:rPr>
              <a:t>k předmětu </a:t>
            </a:r>
            <a:endParaRPr lang="cs-CZ" sz="1100" dirty="0">
              <a:effectLst/>
              <a:cs typeface="Times New Roman" panose="02020603050405020304" pitchFamily="18" charset="0"/>
            </a:endParaRPr>
          </a:p>
          <a:p>
            <a:pPr marL="742950" lvl="1" indent="-285750" algn="just">
              <a:lnSpc>
                <a:spcPct val="110000"/>
              </a:lnSpc>
              <a:spcAft>
                <a:spcPts val="300"/>
              </a:spcAft>
              <a:buFont typeface="+mj-lt"/>
              <a:buAutoNum type="alphaLcPeriod"/>
            </a:pPr>
            <a:r>
              <a:rPr lang="cs-CZ" sz="1200" dirty="0">
                <a:effectLst/>
                <a:cs typeface="Times New Roman" panose="02020603050405020304" pitchFamily="18" charset="0"/>
              </a:rPr>
              <a:t>k předpokládané hodnotě</a:t>
            </a:r>
            <a:endParaRPr lang="cs-CZ" sz="1100" dirty="0">
              <a:effectLst/>
              <a:cs typeface="Times New Roman" panose="02020603050405020304" pitchFamily="18" charset="0"/>
            </a:endParaRPr>
          </a:p>
          <a:p>
            <a:pPr marL="742950" lvl="1" indent="-285750" algn="just">
              <a:lnSpc>
                <a:spcPct val="110000"/>
              </a:lnSpc>
              <a:spcAft>
                <a:spcPts val="300"/>
              </a:spcAft>
              <a:buFont typeface="+mj-lt"/>
              <a:buAutoNum type="alphaLcPeriod"/>
            </a:pPr>
            <a:r>
              <a:rPr lang="cs-CZ" sz="1200" dirty="0">
                <a:effectLst/>
                <a:cs typeface="Times New Roman" panose="02020603050405020304" pitchFamily="18" charset="0"/>
              </a:rPr>
              <a:t>k nákladům řízení (porovnání nákladů a přínosů) </a:t>
            </a:r>
            <a:endParaRPr lang="cs-CZ" sz="1100" dirty="0">
              <a:effectLst/>
              <a:cs typeface="Times New Roman" panose="02020603050405020304" pitchFamily="18" charset="0"/>
            </a:endParaRPr>
          </a:p>
          <a:p>
            <a:pPr marL="342900" lvl="0" indent="-342900" algn="just">
              <a:lnSpc>
                <a:spcPct val="110000"/>
              </a:lnSpc>
              <a:spcAft>
                <a:spcPts val="300"/>
              </a:spcAft>
              <a:buFont typeface="+mj-lt"/>
              <a:buAutoNum type="arabicPeriod"/>
            </a:pPr>
            <a:r>
              <a:rPr lang="cs-CZ" sz="1200" dirty="0">
                <a:effectLst/>
                <a:cs typeface="Times New Roman" panose="02020603050405020304" pitchFamily="18" charset="0"/>
              </a:rPr>
              <a:t>Příprava </a:t>
            </a:r>
            <a:endParaRPr lang="cs-CZ" sz="1100" dirty="0">
              <a:effectLst/>
              <a:cs typeface="Times New Roman" panose="02020603050405020304" pitchFamily="18" charset="0"/>
            </a:endParaRPr>
          </a:p>
          <a:p>
            <a:pPr marL="742950" lvl="1" indent="-285750" algn="just">
              <a:lnSpc>
                <a:spcPct val="110000"/>
              </a:lnSpc>
              <a:spcAft>
                <a:spcPts val="300"/>
              </a:spcAft>
              <a:buFont typeface="+mj-lt"/>
              <a:buAutoNum type="alphaLcPeriod"/>
            </a:pPr>
            <a:r>
              <a:rPr lang="cs-CZ" sz="1200" dirty="0">
                <a:effectLst/>
                <a:cs typeface="Times New Roman" panose="02020603050405020304" pitchFamily="18" charset="0"/>
              </a:rPr>
              <a:t>Vydefinování předmětu a podmínek plnění veřejné zakázky</a:t>
            </a:r>
            <a:endParaRPr lang="cs-CZ" sz="1100" dirty="0">
              <a:effectLst/>
              <a:cs typeface="Times New Roman" panose="02020603050405020304" pitchFamily="18" charset="0"/>
            </a:endParaRPr>
          </a:p>
          <a:p>
            <a:pPr marL="742950" lvl="1" indent="-285750" algn="just">
              <a:lnSpc>
                <a:spcPct val="110000"/>
              </a:lnSpc>
              <a:spcAft>
                <a:spcPts val="300"/>
              </a:spcAft>
              <a:buFont typeface="+mj-lt"/>
              <a:buAutoNum type="alphaLcPeriod"/>
            </a:pPr>
            <a:r>
              <a:rPr lang="cs-CZ" sz="1200" dirty="0">
                <a:effectLst/>
                <a:cs typeface="Times New Roman" panose="02020603050405020304" pitchFamily="18" charset="0"/>
              </a:rPr>
              <a:t>Zvážení provedení průzkumu trhu, určení minimálních požadavků na dodavatele (kvalifikace)</a:t>
            </a:r>
            <a:endParaRPr lang="cs-CZ" sz="1100" dirty="0">
              <a:effectLst/>
              <a:cs typeface="Times New Roman" panose="02020603050405020304" pitchFamily="18" charset="0"/>
            </a:endParaRPr>
          </a:p>
          <a:p>
            <a:pPr marL="742950" lvl="1" indent="-285750" algn="just">
              <a:lnSpc>
                <a:spcPct val="110000"/>
              </a:lnSpc>
              <a:spcAft>
                <a:spcPts val="300"/>
              </a:spcAft>
              <a:buFont typeface="+mj-lt"/>
              <a:buAutoNum type="alphaLcPeriod"/>
            </a:pPr>
            <a:r>
              <a:rPr lang="cs-CZ" sz="1200" dirty="0">
                <a:effectLst/>
                <a:cs typeface="Times New Roman" panose="02020603050405020304" pitchFamily="18" charset="0"/>
              </a:rPr>
              <a:t>Stanovení konkrétních pravidel výběrového řízení</a:t>
            </a:r>
            <a:endParaRPr lang="cs-CZ" sz="1100" dirty="0">
              <a:effectLst/>
              <a:cs typeface="Times New Roman" panose="02020603050405020304" pitchFamily="18" charset="0"/>
            </a:endParaRPr>
          </a:p>
          <a:p>
            <a:pPr marL="342900" lvl="0" indent="-342900" algn="just">
              <a:lnSpc>
                <a:spcPct val="110000"/>
              </a:lnSpc>
              <a:spcAft>
                <a:spcPts val="300"/>
              </a:spcAft>
              <a:buFont typeface="+mj-lt"/>
              <a:buAutoNum type="arabicPeriod"/>
            </a:pPr>
            <a:r>
              <a:rPr lang="cs-CZ" sz="1200" dirty="0">
                <a:effectLst/>
                <a:cs typeface="Times New Roman" panose="02020603050405020304" pitchFamily="18" charset="0"/>
              </a:rPr>
              <a:t>Výzva k podání nabídky</a:t>
            </a:r>
            <a:endParaRPr lang="cs-CZ" sz="1100" dirty="0">
              <a:effectLst/>
              <a:cs typeface="Times New Roman" panose="02020603050405020304" pitchFamily="18" charset="0"/>
            </a:endParaRPr>
          </a:p>
          <a:p>
            <a:pPr marL="742950" lvl="1" indent="-285750" algn="just">
              <a:lnSpc>
                <a:spcPct val="110000"/>
              </a:lnSpc>
              <a:spcAft>
                <a:spcPts val="300"/>
              </a:spcAft>
              <a:buFont typeface="+mj-lt"/>
              <a:buAutoNum type="alphaLcPeriod"/>
            </a:pPr>
            <a:r>
              <a:rPr lang="cs-CZ" sz="1200" dirty="0">
                <a:effectLst/>
                <a:cs typeface="Times New Roman" panose="02020603050405020304" pitchFamily="18" charset="0"/>
              </a:rPr>
              <a:t>Uveřejnění vhodným způsobem (profil zadavatele, e-tržiště, jiné způsoby)</a:t>
            </a:r>
            <a:endParaRPr lang="cs-CZ" sz="1100" dirty="0">
              <a:effectLst/>
              <a:cs typeface="Times New Roman" panose="02020603050405020304" pitchFamily="18" charset="0"/>
            </a:endParaRPr>
          </a:p>
          <a:p>
            <a:pPr marL="342900" lvl="0" indent="-342900" algn="just">
              <a:lnSpc>
                <a:spcPct val="110000"/>
              </a:lnSpc>
              <a:spcAft>
                <a:spcPts val="300"/>
              </a:spcAft>
              <a:buFont typeface="+mj-lt"/>
              <a:buAutoNum type="arabicPeriod"/>
            </a:pPr>
            <a:r>
              <a:rPr lang="cs-CZ" sz="1200" dirty="0">
                <a:effectLst/>
                <a:cs typeface="Times New Roman" panose="02020603050405020304" pitchFamily="18" charset="0"/>
              </a:rPr>
              <a:t>Přijetí nabídek</a:t>
            </a:r>
            <a:endParaRPr lang="cs-CZ" sz="1100" dirty="0">
              <a:effectLst/>
              <a:cs typeface="Times New Roman" panose="02020603050405020304" pitchFamily="18" charset="0"/>
            </a:endParaRPr>
          </a:p>
          <a:p>
            <a:pPr marL="800100" lvl="1" indent="-342900" algn="just">
              <a:lnSpc>
                <a:spcPct val="110000"/>
              </a:lnSpc>
              <a:spcAft>
                <a:spcPts val="300"/>
              </a:spcAft>
              <a:buFont typeface="+mj-lt"/>
              <a:buAutoNum type="alphaLcPeriod"/>
            </a:pPr>
            <a:r>
              <a:rPr lang="cs-CZ" sz="1200" dirty="0">
                <a:effectLst/>
                <a:cs typeface="Times New Roman" panose="02020603050405020304" pitchFamily="18" charset="0"/>
              </a:rPr>
              <a:t>Otevírání nabídek</a:t>
            </a:r>
            <a:endParaRPr lang="cs-CZ" sz="1100" dirty="0">
              <a:effectLst/>
              <a:cs typeface="Times New Roman" panose="02020603050405020304" pitchFamily="18" charset="0"/>
            </a:endParaRPr>
          </a:p>
          <a:p>
            <a:pPr marL="800100" lvl="1" indent="-342900" algn="just">
              <a:lnSpc>
                <a:spcPct val="110000"/>
              </a:lnSpc>
              <a:spcAft>
                <a:spcPts val="300"/>
              </a:spcAft>
              <a:buFont typeface="+mj-lt"/>
              <a:buAutoNum type="alphaLcPeriod"/>
            </a:pPr>
            <a:r>
              <a:rPr lang="cs-CZ" sz="1200" dirty="0">
                <a:effectLst/>
                <a:cs typeface="Times New Roman" panose="02020603050405020304" pitchFamily="18" charset="0"/>
              </a:rPr>
              <a:t>Posouzení kvalifikace, posouzení nabídek, hodnocení</a:t>
            </a:r>
            <a:endParaRPr lang="cs-CZ" sz="1100" dirty="0">
              <a:effectLst/>
              <a:cs typeface="Times New Roman" panose="02020603050405020304" pitchFamily="18" charset="0"/>
            </a:endParaRPr>
          </a:p>
          <a:p>
            <a:pPr marL="800100" lvl="1" indent="-342900" algn="just">
              <a:lnSpc>
                <a:spcPct val="110000"/>
              </a:lnSpc>
              <a:spcAft>
                <a:spcPts val="300"/>
              </a:spcAft>
              <a:buFont typeface="+mj-lt"/>
              <a:buAutoNum type="alphaLcPeriod"/>
            </a:pPr>
            <a:r>
              <a:rPr lang="cs-CZ" sz="1200" dirty="0">
                <a:effectLst/>
                <a:cs typeface="Times New Roman" panose="02020603050405020304" pitchFamily="18" charset="0"/>
              </a:rPr>
              <a:t>Vyjednávání smluvních podmínek, další kolo nabídek</a:t>
            </a:r>
            <a:endParaRPr lang="cs-CZ" sz="1100" dirty="0">
              <a:effectLst/>
              <a:cs typeface="Times New Roman" panose="02020603050405020304" pitchFamily="18" charset="0"/>
            </a:endParaRPr>
          </a:p>
          <a:p>
            <a:pPr marL="342900" lvl="0" indent="-342900" algn="just">
              <a:lnSpc>
                <a:spcPct val="110000"/>
              </a:lnSpc>
              <a:spcAft>
                <a:spcPts val="300"/>
              </a:spcAft>
              <a:buFont typeface="+mj-lt"/>
              <a:buAutoNum type="arabicPeriod"/>
            </a:pPr>
            <a:r>
              <a:rPr lang="cs-CZ" sz="1200" dirty="0">
                <a:effectLst/>
                <a:cs typeface="Times New Roman" panose="02020603050405020304" pitchFamily="18" charset="0"/>
              </a:rPr>
              <a:t>Uzavření smlouvy</a:t>
            </a:r>
            <a:endParaRPr lang="cs-CZ" sz="1100" dirty="0">
              <a:effectLst/>
              <a:cs typeface="Times New Roman" panose="02020603050405020304" pitchFamily="18" charset="0"/>
            </a:endParaRPr>
          </a:p>
          <a:p>
            <a:pPr marL="0" indent="0" algn="just">
              <a:lnSpc>
                <a:spcPct val="115000"/>
              </a:lnSpc>
              <a:spcBef>
                <a:spcPts val="600"/>
              </a:spcBef>
              <a:spcAft>
                <a:spcPts val="600"/>
              </a:spcAft>
              <a:buNone/>
            </a:pPr>
            <a:endParaRPr lang="cs-CZ" dirty="0"/>
          </a:p>
        </p:txBody>
      </p:sp>
    </p:spTree>
    <p:extLst>
      <p:ext uri="{BB962C8B-B14F-4D97-AF65-F5344CB8AC3E}">
        <p14:creationId xmlns:p14="http://schemas.microsoft.com/office/powerpoint/2010/main" val="38858837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4133880-CAD1-4B39-9D0B-7F9A5D23D442}"/>
              </a:ext>
            </a:extLst>
          </p:cNvPr>
          <p:cNvSpPr>
            <a:spLocks noGrp="1"/>
          </p:cNvSpPr>
          <p:nvPr>
            <p:ph type="title"/>
          </p:nvPr>
        </p:nvSpPr>
        <p:spPr/>
        <p:txBody>
          <a:bodyPr/>
          <a:lstStyle/>
          <a:p>
            <a:pPr>
              <a:lnSpc>
                <a:spcPct val="115000"/>
              </a:lnSpc>
              <a:spcBef>
                <a:spcPts val="2400"/>
              </a:spcBef>
              <a:spcAft>
                <a:spcPts val="1200"/>
              </a:spcAft>
            </a:pPr>
            <a:r>
              <a:rPr lang="cs-CZ" sz="4400" b="1" dirty="0">
                <a:effectLst/>
                <a:latin typeface="Calibri" panose="020F0502020204030204" pitchFamily="34" charset="0"/>
                <a:cs typeface="Times New Roman" panose="02020603050405020304" pitchFamily="18" charset="0"/>
              </a:rPr>
              <a:t>Otevřená výzva</a:t>
            </a:r>
            <a:endParaRPr lang="cs-CZ" sz="4400" b="1" dirty="0">
              <a:effectLst/>
              <a:latin typeface="Times New Roman" panose="02020603050405020304" pitchFamily="18" charset="0"/>
            </a:endParaRPr>
          </a:p>
        </p:txBody>
      </p:sp>
      <p:sp>
        <p:nvSpPr>
          <p:cNvPr id="3" name="Zástupný obsah 2">
            <a:extLst>
              <a:ext uri="{FF2B5EF4-FFF2-40B4-BE49-F238E27FC236}">
                <a16:creationId xmlns:a16="http://schemas.microsoft.com/office/drawing/2014/main" id="{53C953FD-BDCE-44CF-AE43-1BAEE87AD75B}"/>
              </a:ext>
            </a:extLst>
          </p:cNvPr>
          <p:cNvSpPr>
            <a:spLocks noGrp="1"/>
          </p:cNvSpPr>
          <p:nvPr>
            <p:ph idx="1"/>
          </p:nvPr>
        </p:nvSpPr>
        <p:spPr/>
        <p:txBody>
          <a:bodyPr>
            <a:normAutofit/>
          </a:bodyPr>
          <a:lstStyle/>
          <a:p>
            <a:pPr marL="0" indent="0" algn="just">
              <a:lnSpc>
                <a:spcPct val="115000"/>
              </a:lnSpc>
              <a:spcBef>
                <a:spcPts val="600"/>
              </a:spcBef>
              <a:spcAft>
                <a:spcPts val="600"/>
              </a:spcAft>
              <a:buNone/>
            </a:pPr>
            <a:r>
              <a:rPr lang="cs-CZ" sz="1800" b="1" dirty="0">
                <a:effectLst/>
                <a:cs typeface="Times New Roman" panose="02020603050405020304" pitchFamily="18" charset="0"/>
              </a:rPr>
              <a:t>oslovení neomezeného okruhu možných subjektů</a:t>
            </a:r>
            <a:r>
              <a:rPr lang="cs-CZ" sz="1800" dirty="0">
                <a:effectLst/>
                <a:cs typeface="Times New Roman" panose="02020603050405020304" pitchFamily="18" charset="0"/>
              </a:rPr>
              <a:t> </a:t>
            </a:r>
          </a:p>
          <a:p>
            <a:pPr algn="just">
              <a:lnSpc>
                <a:spcPct val="115000"/>
              </a:lnSpc>
              <a:spcBef>
                <a:spcPts val="600"/>
              </a:spcBef>
              <a:spcAft>
                <a:spcPts val="600"/>
              </a:spcAft>
            </a:pPr>
            <a:r>
              <a:rPr lang="cs-CZ" sz="1800" dirty="0">
                <a:effectLst/>
                <a:cs typeface="Times New Roman" panose="02020603050405020304" pitchFamily="18" charset="0"/>
              </a:rPr>
              <a:t>uveřejnění výzvy vhodným způsobem (případně na místě určeném pravidly, směrnicí atd.)</a:t>
            </a:r>
          </a:p>
          <a:p>
            <a:pPr algn="just">
              <a:lnSpc>
                <a:spcPct val="115000"/>
              </a:lnSpc>
              <a:spcBef>
                <a:spcPts val="600"/>
              </a:spcBef>
              <a:spcAft>
                <a:spcPts val="600"/>
              </a:spcAft>
            </a:pPr>
            <a:r>
              <a:rPr lang="cs-CZ" sz="1800" dirty="0">
                <a:effectLst/>
                <a:cs typeface="Times New Roman" panose="02020603050405020304" pitchFamily="18" charset="0"/>
              </a:rPr>
              <a:t>lze vyzvat i určitý počet možných dodavatelů. </a:t>
            </a:r>
          </a:p>
          <a:p>
            <a:pPr marL="0" indent="0" algn="just">
              <a:lnSpc>
                <a:spcPct val="115000"/>
              </a:lnSpc>
              <a:spcBef>
                <a:spcPts val="600"/>
              </a:spcBef>
              <a:spcAft>
                <a:spcPts val="600"/>
              </a:spcAft>
              <a:buNone/>
            </a:pPr>
            <a:r>
              <a:rPr lang="cs-CZ" sz="1800" b="1" dirty="0">
                <a:effectLst/>
                <a:cs typeface="Times New Roman" panose="02020603050405020304" pitchFamily="18" charset="0"/>
              </a:rPr>
              <a:t>Příprava podmínek výběrového řízení</a:t>
            </a:r>
            <a:endParaRPr lang="cs-CZ" sz="1800" b="1" dirty="0">
              <a:effectLst/>
            </a:endParaRPr>
          </a:p>
          <a:p>
            <a:pPr algn="just">
              <a:lnSpc>
                <a:spcPct val="115000"/>
              </a:lnSpc>
              <a:spcBef>
                <a:spcPts val="600"/>
              </a:spcBef>
              <a:spcAft>
                <a:spcPts val="600"/>
              </a:spcAft>
            </a:pPr>
            <a:r>
              <a:rPr lang="cs-CZ" sz="1800" dirty="0">
                <a:effectLst/>
                <a:cs typeface="Times New Roman" panose="02020603050405020304" pitchFamily="18" charset="0"/>
              </a:rPr>
              <a:t>ve výzvě specifikace předmětu veřejné zakázky</a:t>
            </a:r>
          </a:p>
          <a:p>
            <a:pPr algn="just">
              <a:lnSpc>
                <a:spcPct val="115000"/>
              </a:lnSpc>
              <a:spcBef>
                <a:spcPts val="600"/>
              </a:spcBef>
              <a:spcAft>
                <a:spcPts val="600"/>
              </a:spcAft>
            </a:pPr>
            <a:r>
              <a:rPr lang="cs-CZ" sz="1800" dirty="0">
                <a:effectLst/>
                <a:cs typeface="Times New Roman" panose="02020603050405020304" pitchFamily="18" charset="0"/>
              </a:rPr>
              <a:t>podmínek jeho poskytování</a:t>
            </a:r>
          </a:p>
          <a:p>
            <a:pPr algn="just">
              <a:lnSpc>
                <a:spcPct val="115000"/>
              </a:lnSpc>
              <a:spcBef>
                <a:spcPts val="600"/>
              </a:spcBef>
              <a:spcAft>
                <a:spcPts val="600"/>
              </a:spcAft>
            </a:pPr>
            <a:r>
              <a:rPr lang="cs-CZ" sz="1800" dirty="0">
                <a:effectLst/>
                <a:cs typeface="Times New Roman" panose="02020603050405020304" pitchFamily="18" charset="0"/>
              </a:rPr>
              <a:t>pravidla výběrového řízení (soutěže)</a:t>
            </a:r>
            <a:endParaRPr lang="cs-CZ" dirty="0"/>
          </a:p>
        </p:txBody>
      </p:sp>
    </p:spTree>
    <p:extLst>
      <p:ext uri="{BB962C8B-B14F-4D97-AF65-F5344CB8AC3E}">
        <p14:creationId xmlns:p14="http://schemas.microsoft.com/office/powerpoint/2010/main" val="28078967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4133880-CAD1-4B39-9D0B-7F9A5D23D442}"/>
              </a:ext>
            </a:extLst>
          </p:cNvPr>
          <p:cNvSpPr>
            <a:spLocks noGrp="1"/>
          </p:cNvSpPr>
          <p:nvPr>
            <p:ph type="title"/>
          </p:nvPr>
        </p:nvSpPr>
        <p:spPr/>
        <p:txBody>
          <a:bodyPr/>
          <a:lstStyle/>
          <a:p>
            <a:pPr>
              <a:lnSpc>
                <a:spcPct val="115000"/>
              </a:lnSpc>
              <a:spcBef>
                <a:spcPts val="2400"/>
              </a:spcBef>
              <a:spcAft>
                <a:spcPts val="1200"/>
              </a:spcAft>
            </a:pPr>
            <a:r>
              <a:rPr lang="cs-CZ" sz="4400" b="1" dirty="0">
                <a:effectLst/>
                <a:latin typeface="Calibri" panose="020F0502020204030204" pitchFamily="34" charset="0"/>
                <a:cs typeface="Times New Roman" panose="02020603050405020304" pitchFamily="18" charset="0"/>
              </a:rPr>
              <a:t>Otevřená výzva</a:t>
            </a:r>
            <a:endParaRPr lang="cs-CZ" sz="4400" b="1" dirty="0">
              <a:effectLst/>
              <a:latin typeface="Times New Roman" panose="02020603050405020304" pitchFamily="18" charset="0"/>
            </a:endParaRPr>
          </a:p>
        </p:txBody>
      </p:sp>
      <p:sp>
        <p:nvSpPr>
          <p:cNvPr id="3" name="Zástupný obsah 2">
            <a:extLst>
              <a:ext uri="{FF2B5EF4-FFF2-40B4-BE49-F238E27FC236}">
                <a16:creationId xmlns:a16="http://schemas.microsoft.com/office/drawing/2014/main" id="{53C953FD-BDCE-44CF-AE43-1BAEE87AD75B}"/>
              </a:ext>
            </a:extLst>
          </p:cNvPr>
          <p:cNvSpPr>
            <a:spLocks noGrp="1"/>
          </p:cNvSpPr>
          <p:nvPr>
            <p:ph idx="1"/>
          </p:nvPr>
        </p:nvSpPr>
        <p:spPr/>
        <p:txBody>
          <a:bodyPr>
            <a:normAutofit/>
          </a:bodyPr>
          <a:lstStyle/>
          <a:p>
            <a:pPr algn="just">
              <a:lnSpc>
                <a:spcPct val="115000"/>
              </a:lnSpc>
              <a:spcBef>
                <a:spcPts val="600"/>
              </a:spcBef>
              <a:spcAft>
                <a:spcPts val="600"/>
              </a:spcAft>
            </a:pPr>
            <a:r>
              <a:rPr lang="cs-CZ" sz="1800" b="1" dirty="0">
                <a:effectLst/>
                <a:cs typeface="Times New Roman" panose="02020603050405020304" pitchFamily="18" charset="0"/>
              </a:rPr>
              <a:t>Hodnocení</a:t>
            </a:r>
            <a:r>
              <a:rPr lang="cs-CZ" sz="1800" dirty="0">
                <a:effectLst/>
                <a:cs typeface="Times New Roman" panose="02020603050405020304" pitchFamily="18" charset="0"/>
              </a:rPr>
              <a:t> – vždy předem stanovit pravidla pro hodnocení nabídek</a:t>
            </a:r>
          </a:p>
          <a:p>
            <a:pPr algn="just">
              <a:lnSpc>
                <a:spcPct val="115000"/>
              </a:lnSpc>
              <a:spcBef>
                <a:spcPts val="600"/>
              </a:spcBef>
              <a:spcAft>
                <a:spcPts val="600"/>
              </a:spcAft>
            </a:pPr>
            <a:r>
              <a:rPr lang="cs-CZ" sz="1800" dirty="0">
                <a:cs typeface="Times New Roman" panose="02020603050405020304" pitchFamily="18" charset="0"/>
              </a:rPr>
              <a:t>Vhodné uvést možnost změny zadávacích podmínek, zveřejnění vysvětlení, objasnění, a to způsobem jakým byla zveřejněna zadávací dokumentace/výzva</a:t>
            </a:r>
          </a:p>
          <a:p>
            <a:pPr algn="just">
              <a:lnSpc>
                <a:spcPct val="115000"/>
              </a:lnSpc>
              <a:spcBef>
                <a:spcPts val="600"/>
              </a:spcBef>
              <a:spcAft>
                <a:spcPts val="600"/>
              </a:spcAft>
            </a:pPr>
            <a:r>
              <a:rPr lang="cs-CZ" sz="1800" dirty="0">
                <a:effectLst/>
                <a:cs typeface="Times New Roman" panose="02020603050405020304" pitchFamily="18" charset="0"/>
              </a:rPr>
              <a:t>Zadavatel má možnost výběrové řízení </a:t>
            </a:r>
            <a:r>
              <a:rPr lang="cs-CZ" sz="1800" b="1" dirty="0">
                <a:effectLst/>
                <a:cs typeface="Times New Roman" panose="02020603050405020304" pitchFamily="18" charset="0"/>
              </a:rPr>
              <a:t>zrušit</a:t>
            </a:r>
            <a:r>
              <a:rPr lang="cs-CZ" sz="1800" dirty="0">
                <a:effectLst/>
                <a:cs typeface="Times New Roman" panose="02020603050405020304" pitchFamily="18" charset="0"/>
              </a:rPr>
              <a:t>, pokud si tuto možnost vyhradí ve výzvě. Rovněž možnost zrušení zadávacího řízení bez udání důvodu.</a:t>
            </a:r>
            <a:endParaRPr lang="cs-CZ" sz="1800" dirty="0">
              <a:effectLst/>
            </a:endParaRPr>
          </a:p>
        </p:txBody>
      </p:sp>
    </p:spTree>
    <p:extLst>
      <p:ext uri="{BB962C8B-B14F-4D97-AF65-F5344CB8AC3E}">
        <p14:creationId xmlns:p14="http://schemas.microsoft.com/office/powerpoint/2010/main" val="24300052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4133880-CAD1-4B39-9D0B-7F9A5D23D442}"/>
              </a:ext>
            </a:extLst>
          </p:cNvPr>
          <p:cNvSpPr>
            <a:spLocks noGrp="1"/>
          </p:cNvSpPr>
          <p:nvPr>
            <p:ph type="title"/>
          </p:nvPr>
        </p:nvSpPr>
        <p:spPr/>
        <p:txBody>
          <a:bodyPr/>
          <a:lstStyle/>
          <a:p>
            <a:pPr>
              <a:lnSpc>
                <a:spcPct val="115000"/>
              </a:lnSpc>
              <a:spcBef>
                <a:spcPts val="2400"/>
              </a:spcBef>
              <a:spcAft>
                <a:spcPts val="1200"/>
              </a:spcAft>
            </a:pPr>
            <a:r>
              <a:rPr lang="cs-CZ" sz="4400" b="1" dirty="0">
                <a:effectLst/>
                <a:latin typeface="Calibri" panose="020F0502020204030204" pitchFamily="34" charset="0"/>
                <a:cs typeface="Times New Roman" panose="02020603050405020304" pitchFamily="18" charset="0"/>
              </a:rPr>
              <a:t>Otevřená výzva</a:t>
            </a:r>
            <a:endParaRPr lang="cs-CZ" sz="4400" b="1" dirty="0">
              <a:effectLst/>
              <a:latin typeface="Times New Roman" panose="02020603050405020304" pitchFamily="18" charset="0"/>
            </a:endParaRPr>
          </a:p>
        </p:txBody>
      </p:sp>
      <p:sp>
        <p:nvSpPr>
          <p:cNvPr id="3" name="Zástupný obsah 2">
            <a:extLst>
              <a:ext uri="{FF2B5EF4-FFF2-40B4-BE49-F238E27FC236}">
                <a16:creationId xmlns:a16="http://schemas.microsoft.com/office/drawing/2014/main" id="{53C953FD-BDCE-44CF-AE43-1BAEE87AD75B}"/>
              </a:ext>
            </a:extLst>
          </p:cNvPr>
          <p:cNvSpPr>
            <a:spLocks noGrp="1"/>
          </p:cNvSpPr>
          <p:nvPr>
            <p:ph idx="1"/>
          </p:nvPr>
        </p:nvSpPr>
        <p:spPr/>
        <p:txBody>
          <a:bodyPr>
            <a:normAutofit/>
          </a:bodyPr>
          <a:lstStyle/>
          <a:p>
            <a:pPr>
              <a:lnSpc>
                <a:spcPct val="115000"/>
              </a:lnSpc>
              <a:spcBef>
                <a:spcPts val="1800"/>
              </a:spcBef>
              <a:spcAft>
                <a:spcPts val="1200"/>
              </a:spcAft>
            </a:pPr>
            <a:r>
              <a:rPr lang="cs-CZ" sz="1800" b="1" dirty="0">
                <a:effectLst/>
                <a:cs typeface="Times New Roman" panose="02020603050405020304" pitchFamily="18" charset="0"/>
              </a:rPr>
              <a:t>Uveřejnění výzvy</a:t>
            </a:r>
            <a:endParaRPr lang="cs-CZ" sz="1800" b="1" dirty="0">
              <a:effectLst/>
            </a:endParaRPr>
          </a:p>
          <a:p>
            <a:pPr marL="0" indent="0" algn="just">
              <a:lnSpc>
                <a:spcPct val="115000"/>
              </a:lnSpc>
              <a:spcBef>
                <a:spcPts val="600"/>
              </a:spcBef>
              <a:spcAft>
                <a:spcPts val="600"/>
              </a:spcAft>
              <a:buNone/>
            </a:pPr>
            <a:r>
              <a:rPr lang="cs-CZ" sz="1800" dirty="0">
                <a:effectLst/>
                <a:cs typeface="Times New Roman" panose="02020603050405020304" pitchFamily="18" charset="0"/>
              </a:rPr>
              <a:t>Výzvu je nutno </a:t>
            </a:r>
            <a:r>
              <a:rPr lang="cs-CZ" sz="1800" b="1" dirty="0">
                <a:effectLst/>
                <a:cs typeface="Times New Roman" panose="02020603050405020304" pitchFamily="18" charset="0"/>
              </a:rPr>
              <a:t>uveřejnit vhodným způsobem</a:t>
            </a:r>
            <a:r>
              <a:rPr lang="cs-CZ" sz="1800" dirty="0">
                <a:effectLst/>
                <a:cs typeface="Times New Roman" panose="02020603050405020304" pitchFamily="18" charset="0"/>
              </a:rPr>
              <a:t>. Tímto způsobem může být uveřejnění na webových stránkách obce – na úřední desce, profilu zadavatele, na elektronickém tržišti, na webových stránkách poskytovatele dotace apod. </a:t>
            </a:r>
          </a:p>
          <a:p>
            <a:pPr marL="0" indent="0" algn="just">
              <a:lnSpc>
                <a:spcPct val="115000"/>
              </a:lnSpc>
              <a:spcBef>
                <a:spcPts val="600"/>
              </a:spcBef>
              <a:spcAft>
                <a:spcPts val="600"/>
              </a:spcAft>
              <a:buNone/>
            </a:pPr>
            <a:r>
              <a:rPr lang="cs-CZ" sz="1800" dirty="0">
                <a:cs typeface="Times New Roman" panose="02020603050405020304" pitchFamily="18" charset="0"/>
              </a:rPr>
              <a:t>Zohlednit požadavky všech pravidel, které se na dané řízení vztahují.</a:t>
            </a:r>
            <a:endParaRPr lang="cs-CZ" sz="1800" dirty="0">
              <a:effectLst/>
            </a:endParaRPr>
          </a:p>
        </p:txBody>
      </p:sp>
    </p:spTree>
    <p:extLst>
      <p:ext uri="{BB962C8B-B14F-4D97-AF65-F5344CB8AC3E}">
        <p14:creationId xmlns:p14="http://schemas.microsoft.com/office/powerpoint/2010/main" val="24387809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4133880-CAD1-4B39-9D0B-7F9A5D23D442}"/>
              </a:ext>
            </a:extLst>
          </p:cNvPr>
          <p:cNvSpPr>
            <a:spLocks noGrp="1"/>
          </p:cNvSpPr>
          <p:nvPr>
            <p:ph type="title"/>
          </p:nvPr>
        </p:nvSpPr>
        <p:spPr/>
        <p:txBody>
          <a:bodyPr/>
          <a:lstStyle/>
          <a:p>
            <a:pPr>
              <a:lnSpc>
                <a:spcPct val="115000"/>
              </a:lnSpc>
              <a:spcBef>
                <a:spcPts val="2400"/>
              </a:spcBef>
              <a:spcAft>
                <a:spcPts val="1200"/>
              </a:spcAft>
            </a:pPr>
            <a:r>
              <a:rPr lang="cs-CZ" sz="4400" b="1" dirty="0">
                <a:effectLst/>
                <a:latin typeface="Calibri" panose="020F0502020204030204" pitchFamily="34" charset="0"/>
                <a:cs typeface="Times New Roman" panose="02020603050405020304" pitchFamily="18" charset="0"/>
              </a:rPr>
              <a:t>Otevřená výzva</a:t>
            </a:r>
            <a:endParaRPr lang="cs-CZ" sz="4400" b="1" dirty="0">
              <a:effectLst/>
              <a:latin typeface="Times New Roman" panose="02020603050405020304" pitchFamily="18" charset="0"/>
            </a:endParaRPr>
          </a:p>
        </p:txBody>
      </p:sp>
      <p:sp>
        <p:nvSpPr>
          <p:cNvPr id="3" name="Zástupný obsah 2">
            <a:extLst>
              <a:ext uri="{FF2B5EF4-FFF2-40B4-BE49-F238E27FC236}">
                <a16:creationId xmlns:a16="http://schemas.microsoft.com/office/drawing/2014/main" id="{53C953FD-BDCE-44CF-AE43-1BAEE87AD75B}"/>
              </a:ext>
            </a:extLst>
          </p:cNvPr>
          <p:cNvSpPr>
            <a:spLocks noGrp="1"/>
          </p:cNvSpPr>
          <p:nvPr>
            <p:ph idx="1"/>
          </p:nvPr>
        </p:nvSpPr>
        <p:spPr/>
        <p:txBody>
          <a:bodyPr>
            <a:normAutofit/>
          </a:bodyPr>
          <a:lstStyle/>
          <a:p>
            <a:pPr marL="0" indent="0">
              <a:lnSpc>
                <a:spcPct val="115000"/>
              </a:lnSpc>
              <a:spcBef>
                <a:spcPts val="1800"/>
              </a:spcBef>
              <a:spcAft>
                <a:spcPts val="1200"/>
              </a:spcAft>
              <a:buNone/>
            </a:pPr>
            <a:r>
              <a:rPr lang="cs-CZ" sz="1800" b="1" dirty="0">
                <a:effectLst/>
                <a:cs typeface="Times New Roman" panose="02020603050405020304" pitchFamily="18" charset="0"/>
              </a:rPr>
              <a:t>Obdržení nabídek</a:t>
            </a:r>
            <a:endParaRPr lang="cs-CZ" sz="1800" b="1" dirty="0">
              <a:effectLst/>
            </a:endParaRPr>
          </a:p>
          <a:p>
            <a:pPr algn="just">
              <a:lnSpc>
                <a:spcPct val="115000"/>
              </a:lnSpc>
              <a:spcBef>
                <a:spcPts val="600"/>
              </a:spcBef>
              <a:spcAft>
                <a:spcPts val="600"/>
              </a:spcAft>
            </a:pPr>
            <a:r>
              <a:rPr lang="cs-CZ" sz="1800" b="1" dirty="0">
                <a:effectLst/>
                <a:cs typeface="Times New Roman" panose="02020603050405020304" pitchFamily="18" charset="0"/>
              </a:rPr>
              <a:t>Forma či způsob podávání nabídek</a:t>
            </a:r>
            <a:r>
              <a:rPr lang="cs-CZ" sz="1800" dirty="0">
                <a:effectLst/>
                <a:cs typeface="Times New Roman" panose="02020603050405020304" pitchFamily="18" charset="0"/>
              </a:rPr>
              <a:t> a jejich </a:t>
            </a:r>
            <a:r>
              <a:rPr lang="cs-CZ" sz="1800" b="1" dirty="0">
                <a:effectLst/>
                <a:cs typeface="Times New Roman" panose="02020603050405020304" pitchFamily="18" charset="0"/>
              </a:rPr>
              <a:t>otevírání</a:t>
            </a:r>
            <a:r>
              <a:rPr lang="cs-CZ" sz="1800" dirty="0">
                <a:effectLst/>
                <a:cs typeface="Times New Roman" panose="02020603050405020304" pitchFamily="18" charset="0"/>
              </a:rPr>
              <a:t> je na rozhodnutí zadavatele. Zadavatel by měl volit svůj postup úměrně předpokládané hodnotě veřejné zakázky, administrativní náročnosti postupu i legitimnímu očekávání účastníků výběrového řízení. </a:t>
            </a:r>
            <a:endParaRPr lang="cs-CZ" sz="1800" dirty="0">
              <a:effectLst/>
            </a:endParaRPr>
          </a:p>
          <a:p>
            <a:pPr algn="just"/>
            <a:r>
              <a:rPr lang="cs-CZ" sz="1800" dirty="0">
                <a:effectLst/>
                <a:cs typeface="Times New Roman" panose="02020603050405020304" pitchFamily="18" charset="0"/>
              </a:rPr>
              <a:t>Do výběrového řízení </a:t>
            </a:r>
            <a:r>
              <a:rPr lang="cs-CZ" sz="1800" b="1" dirty="0">
                <a:effectLst/>
                <a:cs typeface="Times New Roman" panose="02020603050405020304" pitchFamily="18" charset="0"/>
              </a:rPr>
              <a:t>nelze zahrnout nabídku předloženou po lhůtě pro podání nabídek</a:t>
            </a:r>
            <a:r>
              <a:rPr lang="cs-CZ" sz="1800" dirty="0">
                <a:effectLst/>
                <a:cs typeface="Times New Roman" panose="02020603050405020304" pitchFamily="18" charset="0"/>
              </a:rPr>
              <a:t>. Od skončení lhůty pro podání nabídek, resp. od otevření obálek s nabídkami, jsou dodavatelé vázáni svými nabídkami do rozhodnutí zadavatele o výběru nejvhodnější nabídky nebo o zrušení výběrového řízení, pokud si tuto podmínku zadavatel vyhradil v podmínkách výběrového řízení.</a:t>
            </a:r>
            <a:endParaRPr lang="cs-CZ" sz="1800" dirty="0">
              <a:effectLst/>
            </a:endParaRPr>
          </a:p>
        </p:txBody>
      </p:sp>
    </p:spTree>
    <p:extLst>
      <p:ext uri="{BB962C8B-B14F-4D97-AF65-F5344CB8AC3E}">
        <p14:creationId xmlns:p14="http://schemas.microsoft.com/office/powerpoint/2010/main" val="25521691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4133880-CAD1-4B39-9D0B-7F9A5D23D442}"/>
              </a:ext>
            </a:extLst>
          </p:cNvPr>
          <p:cNvSpPr>
            <a:spLocks noGrp="1"/>
          </p:cNvSpPr>
          <p:nvPr>
            <p:ph type="title"/>
          </p:nvPr>
        </p:nvSpPr>
        <p:spPr/>
        <p:txBody>
          <a:bodyPr/>
          <a:lstStyle/>
          <a:p>
            <a:pPr>
              <a:lnSpc>
                <a:spcPct val="115000"/>
              </a:lnSpc>
              <a:spcBef>
                <a:spcPts val="2400"/>
              </a:spcBef>
              <a:spcAft>
                <a:spcPts val="1200"/>
              </a:spcAft>
            </a:pPr>
            <a:r>
              <a:rPr lang="cs-CZ" sz="4400" b="1" dirty="0">
                <a:effectLst/>
                <a:latin typeface="Calibri" panose="020F0502020204030204" pitchFamily="34" charset="0"/>
                <a:cs typeface="Times New Roman" panose="02020603050405020304" pitchFamily="18" charset="0"/>
              </a:rPr>
              <a:t>Otevřená výzva</a:t>
            </a:r>
            <a:endParaRPr lang="cs-CZ" sz="4400" b="1" dirty="0">
              <a:effectLst/>
              <a:latin typeface="Times New Roman" panose="02020603050405020304" pitchFamily="18" charset="0"/>
            </a:endParaRPr>
          </a:p>
        </p:txBody>
      </p:sp>
      <p:sp>
        <p:nvSpPr>
          <p:cNvPr id="3" name="Zástupný obsah 2">
            <a:extLst>
              <a:ext uri="{FF2B5EF4-FFF2-40B4-BE49-F238E27FC236}">
                <a16:creationId xmlns:a16="http://schemas.microsoft.com/office/drawing/2014/main" id="{53C953FD-BDCE-44CF-AE43-1BAEE87AD75B}"/>
              </a:ext>
            </a:extLst>
          </p:cNvPr>
          <p:cNvSpPr>
            <a:spLocks noGrp="1"/>
          </p:cNvSpPr>
          <p:nvPr>
            <p:ph idx="1"/>
          </p:nvPr>
        </p:nvSpPr>
        <p:spPr>
          <a:xfrm>
            <a:off x="838200" y="1659378"/>
            <a:ext cx="10515600" cy="4351338"/>
          </a:xfrm>
        </p:spPr>
        <p:txBody>
          <a:bodyPr>
            <a:normAutofit/>
          </a:bodyPr>
          <a:lstStyle/>
          <a:p>
            <a:pPr algn="just">
              <a:lnSpc>
                <a:spcPct val="115000"/>
              </a:lnSpc>
              <a:spcBef>
                <a:spcPts val="600"/>
              </a:spcBef>
              <a:spcAft>
                <a:spcPts val="600"/>
              </a:spcAft>
            </a:pPr>
            <a:r>
              <a:rPr lang="cs-CZ" sz="1800" dirty="0">
                <a:effectLst/>
                <a:cs typeface="Times New Roman" panose="02020603050405020304" pitchFamily="18" charset="0"/>
              </a:rPr>
              <a:t>Zadavatel otevře obálky, posoudí kvalifikaci, posoudí a vyhodnotí nabídky tak, jak si stanovil v podmínkách výběrového řízení, k čemuž může podpůrně využít instituty ZVZ. </a:t>
            </a:r>
          </a:p>
          <a:p>
            <a:pPr algn="just">
              <a:lnSpc>
                <a:spcPct val="115000"/>
              </a:lnSpc>
              <a:spcBef>
                <a:spcPts val="600"/>
              </a:spcBef>
              <a:spcAft>
                <a:spcPts val="600"/>
              </a:spcAft>
            </a:pPr>
            <a:r>
              <a:rPr lang="cs-CZ" sz="1800" dirty="0">
                <a:effectLst/>
                <a:cs typeface="Times New Roman" panose="02020603050405020304" pitchFamily="18" charset="0"/>
              </a:rPr>
              <a:t>Při otevření nabídek by měl zadavatel provést identifikaci dodavatelů, a dále pokračovat v průběhu výběrového řízení. </a:t>
            </a:r>
          </a:p>
          <a:p>
            <a:pPr algn="just">
              <a:lnSpc>
                <a:spcPct val="115000"/>
              </a:lnSpc>
              <a:spcBef>
                <a:spcPts val="600"/>
              </a:spcBef>
              <a:spcAft>
                <a:spcPts val="600"/>
              </a:spcAft>
            </a:pPr>
            <a:r>
              <a:rPr lang="cs-CZ" sz="1800" dirty="0">
                <a:effectLst/>
                <a:cs typeface="Times New Roman" panose="02020603050405020304" pitchFamily="18" charset="0"/>
              </a:rPr>
              <a:t>Lze využít podpůrně nové možnosti dle § 39 ZVZ, tedy že není určeno pořadí jednotlivých úkonů zadavatele pro posouzení a hodnocení nabídek, tedy že zadavatel si může stanovit pořadí jednotlivých kroků (např. nejdříve vyhodnotí nabídky a poté zkontroluje pouze vybranou nabídku vybraného dodavatele). </a:t>
            </a:r>
          </a:p>
          <a:p>
            <a:pPr marL="0" indent="0">
              <a:lnSpc>
                <a:spcPct val="115000"/>
              </a:lnSpc>
              <a:spcBef>
                <a:spcPts val="1800"/>
              </a:spcBef>
              <a:spcAft>
                <a:spcPts val="1200"/>
              </a:spcAft>
              <a:buNone/>
            </a:pPr>
            <a:endParaRPr lang="cs-CZ" sz="1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976185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4133880-CAD1-4B39-9D0B-7F9A5D23D442}"/>
              </a:ext>
            </a:extLst>
          </p:cNvPr>
          <p:cNvSpPr>
            <a:spLocks noGrp="1"/>
          </p:cNvSpPr>
          <p:nvPr>
            <p:ph type="title"/>
          </p:nvPr>
        </p:nvSpPr>
        <p:spPr/>
        <p:txBody>
          <a:bodyPr/>
          <a:lstStyle/>
          <a:p>
            <a:pPr>
              <a:lnSpc>
                <a:spcPct val="115000"/>
              </a:lnSpc>
              <a:spcBef>
                <a:spcPts val="2400"/>
              </a:spcBef>
              <a:spcAft>
                <a:spcPts val="1200"/>
              </a:spcAft>
            </a:pPr>
            <a:r>
              <a:rPr lang="cs-CZ" sz="4400" b="1" dirty="0">
                <a:effectLst/>
                <a:latin typeface="Calibri" panose="020F0502020204030204" pitchFamily="34" charset="0"/>
                <a:cs typeface="Times New Roman" panose="02020603050405020304" pitchFamily="18" charset="0"/>
              </a:rPr>
              <a:t>Otevřená výzva</a:t>
            </a:r>
            <a:endParaRPr lang="cs-CZ" sz="4400" b="1" dirty="0">
              <a:effectLst/>
              <a:latin typeface="Times New Roman" panose="02020603050405020304" pitchFamily="18" charset="0"/>
            </a:endParaRPr>
          </a:p>
        </p:txBody>
      </p:sp>
      <p:sp>
        <p:nvSpPr>
          <p:cNvPr id="3" name="Zástupný obsah 2">
            <a:extLst>
              <a:ext uri="{FF2B5EF4-FFF2-40B4-BE49-F238E27FC236}">
                <a16:creationId xmlns:a16="http://schemas.microsoft.com/office/drawing/2014/main" id="{53C953FD-BDCE-44CF-AE43-1BAEE87AD75B}"/>
              </a:ext>
            </a:extLst>
          </p:cNvPr>
          <p:cNvSpPr>
            <a:spLocks noGrp="1"/>
          </p:cNvSpPr>
          <p:nvPr>
            <p:ph idx="1"/>
          </p:nvPr>
        </p:nvSpPr>
        <p:spPr>
          <a:xfrm>
            <a:off x="838200" y="1659378"/>
            <a:ext cx="10515600" cy="4351338"/>
          </a:xfrm>
        </p:spPr>
        <p:txBody>
          <a:bodyPr>
            <a:normAutofit fontScale="92500" lnSpcReduction="20000"/>
          </a:bodyPr>
          <a:lstStyle/>
          <a:p>
            <a:pPr algn="just">
              <a:lnSpc>
                <a:spcPct val="115000"/>
              </a:lnSpc>
              <a:spcBef>
                <a:spcPts val="600"/>
              </a:spcBef>
              <a:spcAft>
                <a:spcPts val="600"/>
              </a:spcAft>
            </a:pPr>
            <a:r>
              <a:rPr lang="cs-CZ" sz="1800" dirty="0">
                <a:effectLst/>
                <a:cs typeface="Times New Roman" panose="02020603050405020304" pitchFamily="18" charset="0"/>
              </a:rPr>
              <a:t>Komise může činit úkony jménem zadavatele, pokud je k tomu zmocněna, nejčastěji interním aktem a pravidly výběrového řízení (analogicky dle ZVZ – žádost o vysvětlení, žádost o doplnění).  </a:t>
            </a:r>
          </a:p>
          <a:p>
            <a:pPr marL="0" indent="0" algn="just">
              <a:lnSpc>
                <a:spcPct val="115000"/>
              </a:lnSpc>
              <a:spcBef>
                <a:spcPts val="600"/>
              </a:spcBef>
              <a:spcAft>
                <a:spcPts val="600"/>
              </a:spcAft>
              <a:buNone/>
            </a:pPr>
            <a:endParaRPr lang="cs-CZ" sz="1800" dirty="0">
              <a:effectLst/>
            </a:endParaRPr>
          </a:p>
          <a:p>
            <a:pPr marL="0" indent="0">
              <a:lnSpc>
                <a:spcPct val="115000"/>
              </a:lnSpc>
              <a:spcBef>
                <a:spcPts val="1800"/>
              </a:spcBef>
              <a:spcAft>
                <a:spcPts val="1200"/>
              </a:spcAft>
              <a:buNone/>
            </a:pPr>
            <a:r>
              <a:rPr lang="cs-CZ" sz="1800" b="1" dirty="0">
                <a:effectLst/>
              </a:rPr>
              <a:t>Časté pochybení </a:t>
            </a:r>
            <a:endParaRPr lang="cs-CZ" sz="1800" dirty="0">
              <a:effectLst/>
            </a:endParaRPr>
          </a:p>
          <a:p>
            <a:pPr>
              <a:lnSpc>
                <a:spcPct val="115000"/>
              </a:lnSpc>
              <a:spcBef>
                <a:spcPts val="1800"/>
              </a:spcBef>
              <a:spcAft>
                <a:spcPts val="1200"/>
              </a:spcAft>
            </a:pPr>
            <a:r>
              <a:rPr lang="cs-CZ" sz="1800" dirty="0">
                <a:effectLst/>
              </a:rPr>
              <a:t>komise není zmocněna činit úkony za zadavatele</a:t>
            </a:r>
            <a:endParaRPr lang="cs-CZ" sz="1800" dirty="0"/>
          </a:p>
          <a:p>
            <a:pPr>
              <a:lnSpc>
                <a:spcPct val="115000"/>
              </a:lnSpc>
              <a:spcBef>
                <a:spcPts val="1800"/>
              </a:spcBef>
              <a:spcAft>
                <a:spcPts val="1200"/>
              </a:spcAft>
            </a:pPr>
            <a:r>
              <a:rPr lang="cs-CZ" sz="1800" dirty="0"/>
              <a:t>komise poskytne účastníkovi nepřiměřeně krátkou lhůtu pro doplnění/objasnění nabídky</a:t>
            </a:r>
          </a:p>
          <a:p>
            <a:pPr>
              <a:lnSpc>
                <a:spcPct val="115000"/>
              </a:lnSpc>
              <a:spcBef>
                <a:spcPts val="1800"/>
              </a:spcBef>
              <a:spcAft>
                <a:spcPts val="1200"/>
              </a:spcAft>
            </a:pPr>
            <a:r>
              <a:rPr lang="cs-CZ" sz="1800" dirty="0"/>
              <a:t>komise hodnotí podle jiných kritérii než jaké byly nastaveny v zadávacích podmínkách</a:t>
            </a:r>
          </a:p>
          <a:p>
            <a:pPr>
              <a:lnSpc>
                <a:spcPct val="115000"/>
              </a:lnSpc>
              <a:spcBef>
                <a:spcPts val="1800"/>
              </a:spcBef>
              <a:spcAft>
                <a:spcPts val="1200"/>
              </a:spcAft>
            </a:pPr>
            <a:r>
              <a:rPr lang="cs-CZ" sz="1800" dirty="0"/>
              <a:t>subjektivní hodnocení je netransparentní a chybí (nebo je nedostatečné) zdůvodnění</a:t>
            </a:r>
            <a:endParaRPr lang="cs-CZ" sz="1800" dirty="0">
              <a:effectLst/>
            </a:endParaRPr>
          </a:p>
        </p:txBody>
      </p:sp>
    </p:spTree>
    <p:extLst>
      <p:ext uri="{BB962C8B-B14F-4D97-AF65-F5344CB8AC3E}">
        <p14:creationId xmlns:p14="http://schemas.microsoft.com/office/powerpoint/2010/main" val="39394103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4133880-CAD1-4B39-9D0B-7F9A5D23D442}"/>
              </a:ext>
            </a:extLst>
          </p:cNvPr>
          <p:cNvSpPr>
            <a:spLocks noGrp="1"/>
          </p:cNvSpPr>
          <p:nvPr>
            <p:ph type="title"/>
          </p:nvPr>
        </p:nvSpPr>
        <p:spPr/>
        <p:txBody>
          <a:bodyPr/>
          <a:lstStyle/>
          <a:p>
            <a:pPr>
              <a:lnSpc>
                <a:spcPct val="115000"/>
              </a:lnSpc>
              <a:spcBef>
                <a:spcPts val="2400"/>
              </a:spcBef>
              <a:spcAft>
                <a:spcPts val="1200"/>
              </a:spcAft>
            </a:pPr>
            <a:r>
              <a:rPr lang="cs-CZ" sz="4400" b="1" dirty="0">
                <a:effectLst/>
                <a:latin typeface="Calibri" panose="020F0502020204030204" pitchFamily="34" charset="0"/>
                <a:cs typeface="Times New Roman" panose="02020603050405020304" pitchFamily="18" charset="0"/>
              </a:rPr>
              <a:t>Otevřená výzva</a:t>
            </a:r>
            <a:endParaRPr lang="cs-CZ" sz="4400" b="1" dirty="0">
              <a:effectLst/>
              <a:latin typeface="Times New Roman" panose="02020603050405020304" pitchFamily="18" charset="0"/>
            </a:endParaRPr>
          </a:p>
        </p:txBody>
      </p:sp>
      <p:sp>
        <p:nvSpPr>
          <p:cNvPr id="3" name="Zástupný obsah 2">
            <a:extLst>
              <a:ext uri="{FF2B5EF4-FFF2-40B4-BE49-F238E27FC236}">
                <a16:creationId xmlns:a16="http://schemas.microsoft.com/office/drawing/2014/main" id="{53C953FD-BDCE-44CF-AE43-1BAEE87AD75B}"/>
              </a:ext>
            </a:extLst>
          </p:cNvPr>
          <p:cNvSpPr>
            <a:spLocks noGrp="1"/>
          </p:cNvSpPr>
          <p:nvPr>
            <p:ph idx="1"/>
          </p:nvPr>
        </p:nvSpPr>
        <p:spPr/>
        <p:txBody>
          <a:bodyPr>
            <a:normAutofit fontScale="92500" lnSpcReduction="10000"/>
          </a:bodyPr>
          <a:lstStyle/>
          <a:p>
            <a:pPr algn="just">
              <a:lnSpc>
                <a:spcPct val="115000"/>
              </a:lnSpc>
              <a:spcBef>
                <a:spcPts val="600"/>
              </a:spcBef>
              <a:spcAft>
                <a:spcPts val="600"/>
              </a:spcAft>
            </a:pPr>
            <a:r>
              <a:rPr lang="cs-CZ" sz="1800" dirty="0">
                <a:effectLst/>
                <a:cs typeface="Times New Roman" panose="02020603050405020304" pitchFamily="18" charset="0"/>
              </a:rPr>
              <a:t>Zadavatel (komise) může uchazeče </a:t>
            </a:r>
            <a:r>
              <a:rPr lang="cs-CZ" sz="1800" b="1" dirty="0">
                <a:effectLst/>
                <a:cs typeface="Times New Roman" panose="02020603050405020304" pitchFamily="18" charset="0"/>
              </a:rPr>
              <a:t>vyzvat k opravě chyb</a:t>
            </a:r>
            <a:r>
              <a:rPr lang="cs-CZ" sz="1800" dirty="0">
                <a:effectLst/>
                <a:cs typeface="Times New Roman" panose="02020603050405020304" pitchFamily="18" charset="0"/>
              </a:rPr>
              <a:t> vzniklých při vyhotovování nabídky. Za přípustnou změnu podané nabídky by bylo možné uznat takovou změnu, která </a:t>
            </a:r>
            <a:r>
              <a:rPr lang="cs-CZ" sz="1800" b="1" dirty="0">
                <a:effectLst/>
                <a:cs typeface="Times New Roman" panose="02020603050405020304" pitchFamily="18" charset="0"/>
              </a:rPr>
              <a:t>nebude podstatná</a:t>
            </a:r>
            <a:r>
              <a:rPr lang="cs-CZ" sz="1800" dirty="0">
                <a:effectLst/>
                <a:cs typeface="Times New Roman" panose="02020603050405020304" pitchFamily="18" charset="0"/>
              </a:rPr>
              <a:t>, nepůjde tedy o rozšiřování předmětu veřejné zakázky, nebudou prováděny změny, které by měly vliv na pořadí uchazečů nebo na možnost účastnit se výběrového řízení či by takovou změnou byl uchazeč ekonomicky zvýhodňován. </a:t>
            </a:r>
            <a:endParaRPr lang="cs-CZ" sz="1800" dirty="0">
              <a:effectLst/>
            </a:endParaRPr>
          </a:p>
          <a:p>
            <a:pPr algn="just">
              <a:lnSpc>
                <a:spcPct val="115000"/>
              </a:lnSpc>
              <a:spcBef>
                <a:spcPts val="600"/>
              </a:spcBef>
              <a:spcAft>
                <a:spcPts val="600"/>
              </a:spcAft>
            </a:pPr>
            <a:r>
              <a:rPr lang="cs-CZ" sz="1800" dirty="0">
                <a:effectLst/>
                <a:cs typeface="Times New Roman" panose="02020603050405020304" pitchFamily="18" charset="0"/>
              </a:rPr>
              <a:t>Lze odmítnout všechny předložené návrhy, pokud si to zadavatel vyhradil v podmínkách výběrového řízení. </a:t>
            </a:r>
          </a:p>
          <a:p>
            <a:pPr algn="just">
              <a:lnSpc>
                <a:spcPct val="115000"/>
              </a:lnSpc>
              <a:spcBef>
                <a:spcPts val="600"/>
              </a:spcBef>
              <a:spcAft>
                <a:spcPts val="600"/>
              </a:spcAft>
            </a:pPr>
            <a:r>
              <a:rPr lang="cs-CZ" sz="1800" dirty="0">
                <a:effectLst/>
                <a:cs typeface="Times New Roman" panose="02020603050405020304" pitchFamily="18" charset="0"/>
              </a:rPr>
              <a:t>Zadavatel rozhodne o výběru nejvhodnější nabídky a </a:t>
            </a:r>
            <a:r>
              <a:rPr lang="cs-CZ" sz="1800" b="1" dirty="0">
                <a:effectLst/>
                <a:cs typeface="Times New Roman" panose="02020603050405020304" pitchFamily="18" charset="0"/>
              </a:rPr>
              <a:t>oznámí její přijetí způsobem, který vymezil v podmínkách výběrového řízení</a:t>
            </a:r>
            <a:r>
              <a:rPr lang="cs-CZ" sz="1800" dirty="0">
                <a:effectLst/>
                <a:cs typeface="Times New Roman" panose="02020603050405020304" pitchFamily="18" charset="0"/>
              </a:rPr>
              <a:t>. Neúspěšné uchazeče vyrozumí bez zbytečného odkladu. </a:t>
            </a:r>
          </a:p>
          <a:p>
            <a:pPr algn="just">
              <a:lnSpc>
                <a:spcPct val="115000"/>
              </a:lnSpc>
              <a:spcBef>
                <a:spcPts val="600"/>
              </a:spcBef>
              <a:spcAft>
                <a:spcPts val="600"/>
              </a:spcAft>
            </a:pPr>
            <a:endParaRPr lang="cs-CZ" sz="1800" dirty="0">
              <a:cs typeface="Times New Roman" panose="02020603050405020304" pitchFamily="18" charset="0"/>
            </a:endParaRPr>
          </a:p>
          <a:p>
            <a:pPr algn="just">
              <a:lnSpc>
                <a:spcPct val="115000"/>
              </a:lnSpc>
              <a:spcBef>
                <a:spcPts val="600"/>
              </a:spcBef>
              <a:spcAft>
                <a:spcPts val="600"/>
              </a:spcAft>
            </a:pPr>
            <a:r>
              <a:rPr lang="cs-CZ" sz="1800" b="1" dirty="0">
                <a:effectLst/>
                <a:cs typeface="Times New Roman" panose="02020603050405020304" pitchFamily="18" charset="0"/>
              </a:rPr>
              <a:t>Časté pochybení </a:t>
            </a:r>
            <a:r>
              <a:rPr lang="cs-CZ" sz="1800" dirty="0">
                <a:effectLst/>
                <a:cs typeface="Times New Roman" panose="02020603050405020304" pitchFamily="18" charset="0"/>
              </a:rPr>
              <a:t>– vyloučení bez výzvy k vysvětlení/doplnění u částí nabídky, u kterých je doplnění možné (tzn. nejsou předmětem hodnocení)</a:t>
            </a:r>
            <a:endParaRPr lang="cs-CZ" sz="1800" dirty="0">
              <a:effectLst/>
            </a:endParaRPr>
          </a:p>
        </p:txBody>
      </p:sp>
    </p:spTree>
    <p:extLst>
      <p:ext uri="{BB962C8B-B14F-4D97-AF65-F5344CB8AC3E}">
        <p14:creationId xmlns:p14="http://schemas.microsoft.com/office/powerpoint/2010/main" val="13645092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9BADF32-3499-44DC-8C88-5855873352D1}"/>
              </a:ext>
            </a:extLst>
          </p:cNvPr>
          <p:cNvSpPr>
            <a:spLocks noGrp="1"/>
          </p:cNvSpPr>
          <p:nvPr>
            <p:ph type="title"/>
          </p:nvPr>
        </p:nvSpPr>
        <p:spPr/>
        <p:txBody>
          <a:bodyPr/>
          <a:lstStyle/>
          <a:p>
            <a:r>
              <a:rPr lang="cs-CZ" dirty="0"/>
              <a:t>Zásady </a:t>
            </a:r>
          </a:p>
        </p:txBody>
      </p:sp>
      <p:sp>
        <p:nvSpPr>
          <p:cNvPr id="3" name="Zástupný obsah 2">
            <a:extLst>
              <a:ext uri="{FF2B5EF4-FFF2-40B4-BE49-F238E27FC236}">
                <a16:creationId xmlns:a16="http://schemas.microsoft.com/office/drawing/2014/main" id="{9E198D2F-E88A-4C54-AB60-FFDFA002DD69}"/>
              </a:ext>
            </a:extLst>
          </p:cNvPr>
          <p:cNvSpPr>
            <a:spLocks noGrp="1"/>
          </p:cNvSpPr>
          <p:nvPr>
            <p:ph idx="1"/>
          </p:nvPr>
        </p:nvSpPr>
        <p:spPr/>
        <p:txBody>
          <a:bodyPr/>
          <a:lstStyle/>
          <a:p>
            <a:r>
              <a:rPr lang="cs-CZ" sz="2800" dirty="0"/>
              <a:t>Zdroj: zákon, pravidla, metodický pokyn, doporučení</a:t>
            </a:r>
          </a:p>
          <a:p>
            <a:r>
              <a:rPr lang="cs-CZ" sz="2800" dirty="0"/>
              <a:t>Sjednocující prvek výběrových řízení mimo režim zákona</a:t>
            </a:r>
          </a:p>
          <a:p>
            <a:pPr marL="0" indent="0">
              <a:buNone/>
            </a:pPr>
            <a:endParaRPr lang="cs-CZ" sz="2800" dirty="0"/>
          </a:p>
          <a:p>
            <a:r>
              <a:rPr lang="cs-CZ" sz="2800" dirty="0"/>
              <a:t>Zásady</a:t>
            </a:r>
          </a:p>
          <a:p>
            <a:pPr lvl="1"/>
            <a:r>
              <a:rPr lang="cs-CZ" sz="2400" dirty="0"/>
              <a:t>transparentnosti</a:t>
            </a:r>
          </a:p>
          <a:p>
            <a:pPr lvl="1"/>
            <a:r>
              <a:rPr lang="cs-CZ" sz="2400" dirty="0"/>
              <a:t>přiměřenosti</a:t>
            </a:r>
          </a:p>
          <a:p>
            <a:pPr lvl="1"/>
            <a:r>
              <a:rPr lang="cs-CZ" sz="2400" dirty="0"/>
              <a:t>rovného zacházení</a:t>
            </a:r>
          </a:p>
          <a:p>
            <a:pPr lvl="1"/>
            <a:r>
              <a:rPr lang="cs-CZ" sz="2400" dirty="0"/>
              <a:t>nediskriminace</a:t>
            </a:r>
          </a:p>
        </p:txBody>
      </p:sp>
    </p:spTree>
    <p:extLst>
      <p:ext uri="{BB962C8B-B14F-4D97-AF65-F5344CB8AC3E}">
        <p14:creationId xmlns:p14="http://schemas.microsoft.com/office/powerpoint/2010/main" val="3912432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0617A48-3477-40CA-A8FB-5402313DACD6}"/>
              </a:ext>
            </a:extLst>
          </p:cNvPr>
          <p:cNvSpPr>
            <a:spLocks noGrp="1"/>
          </p:cNvSpPr>
          <p:nvPr>
            <p:ph type="title"/>
          </p:nvPr>
        </p:nvSpPr>
        <p:spPr/>
        <p:txBody>
          <a:bodyPr/>
          <a:lstStyle/>
          <a:p>
            <a:r>
              <a:rPr lang="cs-CZ" dirty="0"/>
              <a:t>Pojmy</a:t>
            </a:r>
          </a:p>
        </p:txBody>
      </p:sp>
      <p:sp>
        <p:nvSpPr>
          <p:cNvPr id="3" name="Zástupný obsah 2">
            <a:extLst>
              <a:ext uri="{FF2B5EF4-FFF2-40B4-BE49-F238E27FC236}">
                <a16:creationId xmlns:a16="http://schemas.microsoft.com/office/drawing/2014/main" id="{94B8EDA8-F5D2-473D-84E7-7F27959DAE3A}"/>
              </a:ext>
            </a:extLst>
          </p:cNvPr>
          <p:cNvSpPr>
            <a:spLocks noGrp="1"/>
          </p:cNvSpPr>
          <p:nvPr>
            <p:ph idx="1"/>
          </p:nvPr>
        </p:nvSpPr>
        <p:spPr/>
        <p:txBody>
          <a:bodyPr/>
          <a:lstStyle/>
          <a:p>
            <a:r>
              <a:rPr lang="cs-CZ" dirty="0"/>
              <a:t>Veřejná zakázka, zadavatel, předpokládaná hodnota a další pojmy ze zákona</a:t>
            </a:r>
          </a:p>
          <a:p>
            <a:r>
              <a:rPr lang="cs-CZ" dirty="0"/>
              <a:t>Zadávací řízení X výběrové řízení</a:t>
            </a:r>
          </a:p>
          <a:p>
            <a:r>
              <a:rPr lang="cs-CZ" dirty="0"/>
              <a:t>Režim zákona o zadávání</a:t>
            </a:r>
          </a:p>
          <a:p>
            <a:r>
              <a:rPr lang="cs-CZ" dirty="0"/>
              <a:t>Projekty spolufinancované z fondů EU</a:t>
            </a:r>
          </a:p>
          <a:p>
            <a:r>
              <a:rPr lang="cs-CZ" dirty="0"/>
              <a:t>Interní směrnice, pravidla, pokyny</a:t>
            </a:r>
          </a:p>
          <a:p>
            <a:r>
              <a:rPr lang="cs-CZ" dirty="0"/>
              <a:t>Metodické doporučení</a:t>
            </a:r>
          </a:p>
          <a:p>
            <a:r>
              <a:rPr lang="cs-CZ" dirty="0"/>
              <a:t>Veřejné nakupování X veřejná zakázka</a:t>
            </a:r>
          </a:p>
          <a:p>
            <a:endParaRPr lang="cs-CZ" dirty="0"/>
          </a:p>
        </p:txBody>
      </p:sp>
    </p:spTree>
    <p:extLst>
      <p:ext uri="{BB962C8B-B14F-4D97-AF65-F5344CB8AC3E}">
        <p14:creationId xmlns:p14="http://schemas.microsoft.com/office/powerpoint/2010/main" val="27440005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925134F-21F8-49FB-BC88-D51C64387ABE}"/>
              </a:ext>
            </a:extLst>
          </p:cNvPr>
          <p:cNvSpPr>
            <a:spLocks noGrp="1"/>
          </p:cNvSpPr>
          <p:nvPr>
            <p:ph type="title"/>
          </p:nvPr>
        </p:nvSpPr>
        <p:spPr/>
        <p:txBody>
          <a:bodyPr/>
          <a:lstStyle/>
          <a:p>
            <a:r>
              <a:rPr lang="cs-CZ" dirty="0"/>
              <a:t>Transparentnost</a:t>
            </a:r>
          </a:p>
        </p:txBody>
      </p:sp>
      <p:sp>
        <p:nvSpPr>
          <p:cNvPr id="3" name="Zástupný obsah 2">
            <a:extLst>
              <a:ext uri="{FF2B5EF4-FFF2-40B4-BE49-F238E27FC236}">
                <a16:creationId xmlns:a16="http://schemas.microsoft.com/office/drawing/2014/main" id="{60F10BF0-1A15-4318-B536-E4296200B29B}"/>
              </a:ext>
            </a:extLst>
          </p:cNvPr>
          <p:cNvSpPr>
            <a:spLocks noGrp="1"/>
          </p:cNvSpPr>
          <p:nvPr>
            <p:ph idx="1"/>
          </p:nvPr>
        </p:nvSpPr>
        <p:spPr/>
        <p:txBody>
          <a:bodyPr>
            <a:normAutofit/>
          </a:bodyPr>
          <a:lstStyle/>
          <a:p>
            <a:pPr algn="just">
              <a:lnSpc>
                <a:spcPct val="115000"/>
              </a:lnSpc>
              <a:spcAft>
                <a:spcPts val="300"/>
              </a:spcAft>
            </a:pPr>
            <a:r>
              <a:rPr lang="en-US" sz="1800" b="1" i="1" dirty="0" err="1">
                <a:solidFill>
                  <a:srgbClr val="000000"/>
                </a:solidFill>
                <a:effectLst/>
                <a:cs typeface="Times New Roman" panose="02020603050405020304" pitchFamily="18" charset="0"/>
              </a:rPr>
              <a:t>První</a:t>
            </a:r>
            <a:r>
              <a:rPr lang="en-US" sz="1800" b="1" i="1" dirty="0">
                <a:solidFill>
                  <a:srgbClr val="000000"/>
                </a:solidFill>
                <a:effectLst/>
                <a:cs typeface="Times New Roman" panose="02020603050405020304" pitchFamily="18" charset="0"/>
              </a:rPr>
              <a:t> </a:t>
            </a:r>
            <a:r>
              <a:rPr lang="en-US" sz="1800" b="1" i="1" dirty="0" err="1">
                <a:solidFill>
                  <a:srgbClr val="000000"/>
                </a:solidFill>
                <a:effectLst/>
                <a:cs typeface="Times New Roman" panose="02020603050405020304" pitchFamily="18" charset="0"/>
              </a:rPr>
              <a:t>aspekt</a:t>
            </a:r>
            <a:r>
              <a:rPr lang="en-US" sz="1800" dirty="0">
                <a:solidFill>
                  <a:srgbClr val="000000"/>
                </a:solidFill>
                <a:effectLst/>
                <a:cs typeface="Times New Roman" panose="02020603050405020304" pitchFamily="18" charset="0"/>
              </a:rPr>
              <a:t> </a:t>
            </a:r>
            <a:r>
              <a:rPr lang="en-US" sz="1800" dirty="0" err="1">
                <a:solidFill>
                  <a:srgbClr val="000000"/>
                </a:solidFill>
                <a:effectLst/>
                <a:cs typeface="Times New Roman" panose="02020603050405020304" pitchFamily="18" charset="0"/>
              </a:rPr>
              <a:t>spočívá</a:t>
            </a:r>
            <a:r>
              <a:rPr lang="en-US" sz="1800" dirty="0">
                <a:solidFill>
                  <a:srgbClr val="000000"/>
                </a:solidFill>
                <a:effectLst/>
                <a:cs typeface="Times New Roman" panose="02020603050405020304" pitchFamily="18" charset="0"/>
              </a:rPr>
              <a:t> v </a:t>
            </a:r>
            <a:r>
              <a:rPr lang="en-US" sz="1800" dirty="0" err="1">
                <a:solidFill>
                  <a:srgbClr val="000000"/>
                </a:solidFill>
                <a:effectLst/>
                <a:cs typeface="Times New Roman" panose="02020603050405020304" pitchFamily="18" charset="0"/>
              </a:rPr>
              <a:t>zajištění</a:t>
            </a:r>
            <a:r>
              <a:rPr lang="en-US" sz="1800" dirty="0">
                <a:solidFill>
                  <a:srgbClr val="000000"/>
                </a:solidFill>
                <a:effectLst/>
                <a:cs typeface="Times New Roman" panose="02020603050405020304" pitchFamily="18" charset="0"/>
              </a:rPr>
              <a:t> </a:t>
            </a:r>
            <a:r>
              <a:rPr lang="en-US" sz="1800" dirty="0" err="1">
                <a:solidFill>
                  <a:srgbClr val="000000"/>
                </a:solidFill>
                <a:effectLst/>
                <a:cs typeface="Times New Roman" panose="02020603050405020304" pitchFamily="18" charset="0"/>
              </a:rPr>
              <a:t>odpovídajícího</a:t>
            </a:r>
            <a:r>
              <a:rPr lang="en-US" sz="1800" dirty="0">
                <a:solidFill>
                  <a:srgbClr val="000000"/>
                </a:solidFill>
                <a:effectLst/>
                <a:cs typeface="Times New Roman" panose="02020603050405020304" pitchFamily="18" charset="0"/>
              </a:rPr>
              <a:t> </a:t>
            </a:r>
            <a:r>
              <a:rPr lang="en-US" sz="1800" dirty="0" err="1">
                <a:solidFill>
                  <a:srgbClr val="000000"/>
                </a:solidFill>
                <a:effectLst/>
                <a:cs typeface="Times New Roman" panose="02020603050405020304" pitchFamily="18" charset="0"/>
              </a:rPr>
              <a:t>stupně</a:t>
            </a:r>
            <a:r>
              <a:rPr lang="en-US" sz="1800" dirty="0">
                <a:solidFill>
                  <a:srgbClr val="000000"/>
                </a:solidFill>
                <a:effectLst/>
                <a:cs typeface="Times New Roman" panose="02020603050405020304" pitchFamily="18" charset="0"/>
              </a:rPr>
              <a:t> </a:t>
            </a:r>
            <a:r>
              <a:rPr lang="en-US" sz="1800" dirty="0" err="1">
                <a:solidFill>
                  <a:srgbClr val="000000"/>
                </a:solidFill>
                <a:effectLst/>
                <a:cs typeface="Times New Roman" panose="02020603050405020304" pitchFamily="18" charset="0"/>
              </a:rPr>
              <a:t>zveřejnění</a:t>
            </a:r>
            <a:r>
              <a:rPr lang="en-US" sz="1800" dirty="0">
                <a:solidFill>
                  <a:srgbClr val="000000"/>
                </a:solidFill>
                <a:effectLst/>
                <a:cs typeface="Times New Roman" panose="02020603050405020304" pitchFamily="18" charset="0"/>
              </a:rPr>
              <a:t> </a:t>
            </a:r>
            <a:r>
              <a:rPr lang="en-US" sz="1800" dirty="0" err="1">
                <a:solidFill>
                  <a:srgbClr val="000000"/>
                </a:solidFill>
                <a:effectLst/>
                <a:cs typeface="Times New Roman" panose="02020603050405020304" pitchFamily="18" charset="0"/>
              </a:rPr>
              <a:t>umožňujícího</a:t>
            </a:r>
            <a:r>
              <a:rPr lang="en-US" sz="1800" dirty="0">
                <a:solidFill>
                  <a:srgbClr val="000000"/>
                </a:solidFill>
                <a:effectLst/>
                <a:cs typeface="Times New Roman" panose="02020603050405020304" pitchFamily="18" charset="0"/>
              </a:rPr>
              <a:t> </a:t>
            </a:r>
            <a:r>
              <a:rPr lang="en-US" sz="1800" dirty="0" err="1">
                <a:solidFill>
                  <a:srgbClr val="000000"/>
                </a:solidFill>
                <a:effectLst/>
                <a:cs typeface="Times New Roman" panose="02020603050405020304" pitchFamily="18" charset="0"/>
              </a:rPr>
              <a:t>otevření</a:t>
            </a:r>
            <a:r>
              <a:rPr lang="en-US" sz="1800" dirty="0">
                <a:solidFill>
                  <a:srgbClr val="000000"/>
                </a:solidFill>
                <a:effectLst/>
                <a:cs typeface="Times New Roman" panose="02020603050405020304" pitchFamily="18" charset="0"/>
              </a:rPr>
              <a:t> </a:t>
            </a:r>
            <a:r>
              <a:rPr lang="en-US" sz="1800" dirty="0" err="1">
                <a:solidFill>
                  <a:srgbClr val="000000"/>
                </a:solidFill>
                <a:effectLst/>
                <a:cs typeface="Times New Roman" panose="02020603050405020304" pitchFamily="18" charset="0"/>
              </a:rPr>
              <a:t>trhu</a:t>
            </a:r>
            <a:r>
              <a:rPr lang="en-US" sz="1800" dirty="0">
                <a:solidFill>
                  <a:srgbClr val="000000"/>
                </a:solidFill>
                <a:effectLst/>
                <a:cs typeface="Times New Roman" panose="02020603050405020304" pitchFamily="18" charset="0"/>
              </a:rPr>
              <a:t> </a:t>
            </a:r>
            <a:r>
              <a:rPr lang="en-US" sz="1800" dirty="0" err="1">
                <a:solidFill>
                  <a:srgbClr val="000000"/>
                </a:solidFill>
                <a:effectLst/>
                <a:cs typeface="Times New Roman" panose="02020603050405020304" pitchFamily="18" charset="0"/>
              </a:rPr>
              <a:t>hospodářské</a:t>
            </a:r>
            <a:r>
              <a:rPr lang="en-US" sz="1800" dirty="0">
                <a:solidFill>
                  <a:srgbClr val="000000"/>
                </a:solidFill>
                <a:effectLst/>
                <a:cs typeface="Times New Roman" panose="02020603050405020304" pitchFamily="18" charset="0"/>
              </a:rPr>
              <a:t> </a:t>
            </a:r>
            <a:r>
              <a:rPr lang="en-US" sz="1800" dirty="0" err="1">
                <a:solidFill>
                  <a:srgbClr val="000000"/>
                </a:solidFill>
                <a:effectLst/>
                <a:cs typeface="Times New Roman" panose="02020603050405020304" pitchFamily="18" charset="0"/>
              </a:rPr>
              <a:t>soutěži</a:t>
            </a:r>
            <a:r>
              <a:rPr lang="en-US" sz="1800" dirty="0">
                <a:solidFill>
                  <a:srgbClr val="000000"/>
                </a:solidFill>
                <a:effectLst/>
                <a:cs typeface="Times New Roman" panose="02020603050405020304" pitchFamily="18" charset="0"/>
              </a:rPr>
              <a:t> </a:t>
            </a:r>
            <a:r>
              <a:rPr lang="en-US" sz="1800" dirty="0" err="1">
                <a:solidFill>
                  <a:srgbClr val="000000"/>
                </a:solidFill>
                <a:effectLst/>
                <a:cs typeface="Times New Roman" panose="02020603050405020304" pitchFamily="18" charset="0"/>
              </a:rPr>
              <a:t>ve</a:t>
            </a:r>
            <a:r>
              <a:rPr lang="en-US" sz="1800" dirty="0">
                <a:solidFill>
                  <a:srgbClr val="000000"/>
                </a:solidFill>
                <a:effectLst/>
                <a:cs typeface="Times New Roman" panose="02020603050405020304" pitchFamily="18" charset="0"/>
              </a:rPr>
              <a:t> </a:t>
            </a:r>
            <a:r>
              <a:rPr lang="en-US" sz="1800" dirty="0" err="1">
                <a:solidFill>
                  <a:srgbClr val="000000"/>
                </a:solidFill>
                <a:effectLst/>
                <a:cs typeface="Times New Roman" panose="02020603050405020304" pitchFamily="18" charset="0"/>
              </a:rPr>
              <a:t>prospěch</a:t>
            </a:r>
            <a:r>
              <a:rPr lang="en-US" sz="1800" dirty="0">
                <a:solidFill>
                  <a:srgbClr val="000000"/>
                </a:solidFill>
                <a:effectLst/>
                <a:cs typeface="Times New Roman" panose="02020603050405020304" pitchFamily="18" charset="0"/>
              </a:rPr>
              <a:t> </a:t>
            </a:r>
            <a:r>
              <a:rPr lang="en-US" sz="1800" dirty="0" err="1">
                <a:solidFill>
                  <a:srgbClr val="000000"/>
                </a:solidFill>
                <a:effectLst/>
                <a:cs typeface="Times New Roman" panose="02020603050405020304" pitchFamily="18" charset="0"/>
              </a:rPr>
              <a:t>každého</a:t>
            </a:r>
            <a:r>
              <a:rPr lang="en-US" sz="1800" dirty="0">
                <a:solidFill>
                  <a:srgbClr val="000000"/>
                </a:solidFill>
                <a:effectLst/>
                <a:cs typeface="Times New Roman" panose="02020603050405020304" pitchFamily="18" charset="0"/>
              </a:rPr>
              <a:t> </a:t>
            </a:r>
            <a:r>
              <a:rPr lang="en-US" sz="1800" dirty="0" err="1">
                <a:solidFill>
                  <a:srgbClr val="000000"/>
                </a:solidFill>
                <a:effectLst/>
                <a:cs typeface="Times New Roman" panose="02020603050405020304" pitchFamily="18" charset="0"/>
              </a:rPr>
              <a:t>potenciálního</a:t>
            </a:r>
            <a:r>
              <a:rPr lang="en-US" sz="1800" dirty="0">
                <a:solidFill>
                  <a:srgbClr val="000000"/>
                </a:solidFill>
                <a:effectLst/>
                <a:cs typeface="Times New Roman" panose="02020603050405020304" pitchFamily="18" charset="0"/>
              </a:rPr>
              <a:t> </a:t>
            </a:r>
            <a:r>
              <a:rPr lang="en-US" sz="1800" dirty="0" err="1">
                <a:solidFill>
                  <a:srgbClr val="000000"/>
                </a:solidFill>
                <a:effectLst/>
                <a:cs typeface="Times New Roman" panose="02020603050405020304" pitchFamily="18" charset="0"/>
              </a:rPr>
              <a:t>uchazeče</a:t>
            </a:r>
            <a:r>
              <a:rPr lang="cs-CZ" sz="1800" dirty="0">
                <a:solidFill>
                  <a:srgbClr val="000000"/>
                </a:solidFill>
                <a:cs typeface="Times New Roman" panose="02020603050405020304" pitchFamily="18" charset="0"/>
              </a:rPr>
              <a:t>. </a:t>
            </a:r>
            <a:r>
              <a:rPr lang="en-US" sz="1800" dirty="0" err="1">
                <a:solidFill>
                  <a:srgbClr val="000000"/>
                </a:solidFill>
                <a:effectLst/>
                <a:cs typeface="Times New Roman" panose="02020603050405020304" pitchFamily="18" charset="0"/>
              </a:rPr>
              <a:t>Projevuje</a:t>
            </a:r>
            <a:r>
              <a:rPr lang="en-US" sz="1800" dirty="0">
                <a:solidFill>
                  <a:srgbClr val="000000"/>
                </a:solidFill>
                <a:effectLst/>
                <a:cs typeface="Times New Roman" panose="02020603050405020304" pitchFamily="18" charset="0"/>
              </a:rPr>
              <a:t> se </a:t>
            </a:r>
            <a:r>
              <a:rPr lang="en-US" sz="1800" dirty="0" err="1">
                <a:solidFill>
                  <a:srgbClr val="000000"/>
                </a:solidFill>
                <a:effectLst/>
                <a:cs typeface="Times New Roman" panose="02020603050405020304" pitchFamily="18" charset="0"/>
              </a:rPr>
              <a:t>tedy</a:t>
            </a:r>
            <a:r>
              <a:rPr lang="en-US" sz="1800" dirty="0">
                <a:solidFill>
                  <a:srgbClr val="000000"/>
                </a:solidFill>
                <a:effectLst/>
                <a:cs typeface="Times New Roman" panose="02020603050405020304" pitchFamily="18" charset="0"/>
              </a:rPr>
              <a:t> </a:t>
            </a:r>
            <a:r>
              <a:rPr lang="en-US" sz="1800" dirty="0" err="1">
                <a:solidFill>
                  <a:srgbClr val="000000"/>
                </a:solidFill>
                <a:effectLst/>
                <a:cs typeface="Times New Roman" panose="02020603050405020304" pitchFamily="18" charset="0"/>
              </a:rPr>
              <a:t>zejména</a:t>
            </a:r>
            <a:r>
              <a:rPr lang="en-US" sz="1800" dirty="0">
                <a:solidFill>
                  <a:srgbClr val="000000"/>
                </a:solidFill>
                <a:effectLst/>
                <a:cs typeface="Times New Roman" panose="02020603050405020304" pitchFamily="18" charset="0"/>
              </a:rPr>
              <a:t> v </a:t>
            </a:r>
            <a:r>
              <a:rPr lang="en-US" sz="1800" dirty="0" err="1">
                <a:solidFill>
                  <a:srgbClr val="000000"/>
                </a:solidFill>
                <a:effectLst/>
                <a:cs typeface="Times New Roman" panose="02020603050405020304" pitchFamily="18" charset="0"/>
              </a:rPr>
              <a:t>povinnosti</a:t>
            </a:r>
            <a:r>
              <a:rPr lang="en-US" sz="1800" dirty="0">
                <a:solidFill>
                  <a:srgbClr val="000000"/>
                </a:solidFill>
                <a:effectLst/>
                <a:cs typeface="Times New Roman" panose="02020603050405020304" pitchFamily="18" charset="0"/>
              </a:rPr>
              <a:t> </a:t>
            </a:r>
            <a:r>
              <a:rPr lang="en-US" sz="1800" dirty="0" err="1">
                <a:solidFill>
                  <a:srgbClr val="000000"/>
                </a:solidFill>
                <a:effectLst/>
                <a:cs typeface="Times New Roman" panose="02020603050405020304" pitchFamily="18" charset="0"/>
              </a:rPr>
              <a:t>odpovídajícím</a:t>
            </a:r>
            <a:r>
              <a:rPr lang="en-US" sz="1800" dirty="0">
                <a:solidFill>
                  <a:srgbClr val="000000"/>
                </a:solidFill>
                <a:effectLst/>
                <a:cs typeface="Times New Roman" panose="02020603050405020304" pitchFamily="18" charset="0"/>
              </a:rPr>
              <a:t> </a:t>
            </a:r>
            <a:r>
              <a:rPr lang="en-US" sz="1800" dirty="0" err="1">
                <a:solidFill>
                  <a:srgbClr val="000000"/>
                </a:solidFill>
                <a:effectLst/>
                <a:cs typeface="Times New Roman" panose="02020603050405020304" pitchFamily="18" charset="0"/>
              </a:rPr>
              <a:t>způsobem</a:t>
            </a:r>
            <a:r>
              <a:rPr lang="en-US" sz="1800" dirty="0">
                <a:solidFill>
                  <a:srgbClr val="000000"/>
                </a:solidFill>
                <a:effectLst/>
                <a:cs typeface="Times New Roman" panose="02020603050405020304" pitchFamily="18" charset="0"/>
              </a:rPr>
              <a:t> </a:t>
            </a:r>
            <a:r>
              <a:rPr lang="en-US" sz="1800" dirty="0" err="1">
                <a:solidFill>
                  <a:srgbClr val="000000"/>
                </a:solidFill>
                <a:effectLst/>
                <a:cs typeface="Times New Roman" panose="02020603050405020304" pitchFamily="18" charset="0"/>
              </a:rPr>
              <a:t>uveřejnit</a:t>
            </a:r>
            <a:r>
              <a:rPr lang="en-US" sz="1800" dirty="0">
                <a:solidFill>
                  <a:srgbClr val="000000"/>
                </a:solidFill>
                <a:effectLst/>
                <a:cs typeface="Times New Roman" panose="02020603050405020304" pitchFamily="18" charset="0"/>
              </a:rPr>
              <a:t> </a:t>
            </a:r>
            <a:r>
              <a:rPr lang="en-US" sz="1800" dirty="0" err="1">
                <a:solidFill>
                  <a:srgbClr val="000000"/>
                </a:solidFill>
                <a:effectLst/>
                <a:cs typeface="Times New Roman" panose="02020603050405020304" pitchFamily="18" charset="0"/>
              </a:rPr>
              <a:t>vyhlášení</a:t>
            </a:r>
            <a:r>
              <a:rPr lang="en-US" sz="1800" dirty="0">
                <a:solidFill>
                  <a:srgbClr val="000000"/>
                </a:solidFill>
                <a:effectLst/>
                <a:cs typeface="Times New Roman" panose="02020603050405020304" pitchFamily="18" charset="0"/>
              </a:rPr>
              <a:t> </a:t>
            </a:r>
            <a:r>
              <a:rPr lang="en-US" sz="1800" dirty="0" err="1">
                <a:solidFill>
                  <a:srgbClr val="000000"/>
                </a:solidFill>
                <a:effectLst/>
                <a:cs typeface="Times New Roman" panose="02020603050405020304" pitchFamily="18" charset="0"/>
              </a:rPr>
              <a:t>veřejné</a:t>
            </a:r>
            <a:r>
              <a:rPr lang="en-US" sz="1800" dirty="0">
                <a:solidFill>
                  <a:srgbClr val="000000"/>
                </a:solidFill>
                <a:effectLst/>
                <a:cs typeface="Times New Roman" panose="02020603050405020304" pitchFamily="18" charset="0"/>
              </a:rPr>
              <a:t> </a:t>
            </a:r>
            <a:r>
              <a:rPr lang="en-US" sz="1800" dirty="0" err="1">
                <a:solidFill>
                  <a:srgbClr val="000000"/>
                </a:solidFill>
                <a:effectLst/>
                <a:cs typeface="Times New Roman" panose="02020603050405020304" pitchFamily="18" charset="0"/>
              </a:rPr>
              <a:t>zakázky</a:t>
            </a:r>
            <a:r>
              <a:rPr lang="en-US" sz="1800" dirty="0">
                <a:solidFill>
                  <a:srgbClr val="000000"/>
                </a:solidFill>
                <a:effectLst/>
                <a:cs typeface="Times New Roman" panose="02020603050405020304" pitchFamily="18" charset="0"/>
              </a:rPr>
              <a:t>. </a:t>
            </a:r>
            <a:endParaRPr lang="cs-CZ" sz="1800" dirty="0">
              <a:solidFill>
                <a:srgbClr val="000000"/>
              </a:solidFill>
              <a:effectLst/>
              <a:cs typeface="Times New Roman" panose="02020603050405020304" pitchFamily="18" charset="0"/>
            </a:endParaRPr>
          </a:p>
          <a:p>
            <a:pPr algn="just">
              <a:lnSpc>
                <a:spcPct val="115000"/>
              </a:lnSpc>
              <a:spcAft>
                <a:spcPts val="300"/>
              </a:spcAft>
            </a:pPr>
            <a:endParaRPr lang="cs-CZ" sz="1800" dirty="0">
              <a:solidFill>
                <a:srgbClr val="000000"/>
              </a:solidFill>
              <a:effectLst/>
              <a:cs typeface="Times New Roman" panose="02020603050405020304" pitchFamily="18" charset="0"/>
            </a:endParaRPr>
          </a:p>
          <a:p>
            <a:pPr algn="just">
              <a:lnSpc>
                <a:spcPct val="115000"/>
              </a:lnSpc>
              <a:spcAft>
                <a:spcPts val="300"/>
              </a:spcAft>
            </a:pPr>
            <a:r>
              <a:rPr lang="en-US" sz="1800" b="1" i="1" dirty="0" err="1">
                <a:solidFill>
                  <a:srgbClr val="000000"/>
                </a:solidFill>
                <a:effectLst/>
                <a:cs typeface="Times New Roman" panose="02020603050405020304" pitchFamily="18" charset="0"/>
              </a:rPr>
              <a:t>Druhý</a:t>
            </a:r>
            <a:r>
              <a:rPr lang="en-US" sz="1800" b="1" i="1" dirty="0">
                <a:solidFill>
                  <a:srgbClr val="000000"/>
                </a:solidFill>
                <a:effectLst/>
                <a:cs typeface="Times New Roman" panose="02020603050405020304" pitchFamily="18" charset="0"/>
              </a:rPr>
              <a:t> </a:t>
            </a:r>
            <a:r>
              <a:rPr lang="en-US" sz="1800" b="1" i="1" dirty="0" err="1">
                <a:solidFill>
                  <a:srgbClr val="000000"/>
                </a:solidFill>
                <a:effectLst/>
                <a:cs typeface="Times New Roman" panose="02020603050405020304" pitchFamily="18" charset="0"/>
              </a:rPr>
              <a:t>aspekt</a:t>
            </a:r>
            <a:r>
              <a:rPr lang="en-US" sz="1800" dirty="0">
                <a:solidFill>
                  <a:srgbClr val="000000"/>
                </a:solidFill>
                <a:effectLst/>
                <a:cs typeface="Times New Roman" panose="02020603050405020304" pitchFamily="18" charset="0"/>
              </a:rPr>
              <a:t> </a:t>
            </a:r>
            <a:r>
              <a:rPr lang="en-US" sz="1800" dirty="0" err="1">
                <a:solidFill>
                  <a:srgbClr val="000000"/>
                </a:solidFill>
                <a:effectLst/>
                <a:cs typeface="Times New Roman" panose="02020603050405020304" pitchFamily="18" charset="0"/>
              </a:rPr>
              <a:t>zásady</a:t>
            </a:r>
            <a:r>
              <a:rPr lang="en-US" sz="1800" dirty="0">
                <a:solidFill>
                  <a:srgbClr val="000000"/>
                </a:solidFill>
                <a:effectLst/>
                <a:cs typeface="Times New Roman" panose="02020603050405020304" pitchFamily="18" charset="0"/>
              </a:rPr>
              <a:t> </a:t>
            </a:r>
            <a:r>
              <a:rPr lang="en-US" sz="1800" dirty="0" err="1">
                <a:solidFill>
                  <a:srgbClr val="000000"/>
                </a:solidFill>
                <a:effectLst/>
                <a:cs typeface="Times New Roman" panose="02020603050405020304" pitchFamily="18" charset="0"/>
              </a:rPr>
              <a:t>transparentnosti</a:t>
            </a:r>
            <a:r>
              <a:rPr lang="en-US" sz="1800" dirty="0">
                <a:solidFill>
                  <a:srgbClr val="000000"/>
                </a:solidFill>
                <a:effectLst/>
                <a:cs typeface="Times New Roman" panose="02020603050405020304" pitchFamily="18" charset="0"/>
              </a:rPr>
              <a:t> </a:t>
            </a:r>
            <a:r>
              <a:rPr lang="en-US" sz="1800" dirty="0" err="1">
                <a:solidFill>
                  <a:srgbClr val="000000"/>
                </a:solidFill>
                <a:effectLst/>
                <a:cs typeface="Times New Roman" panose="02020603050405020304" pitchFamily="18" charset="0"/>
              </a:rPr>
              <a:t>spočívá</a:t>
            </a:r>
            <a:r>
              <a:rPr lang="en-US" sz="1800" dirty="0">
                <a:solidFill>
                  <a:srgbClr val="000000"/>
                </a:solidFill>
                <a:effectLst/>
                <a:cs typeface="Times New Roman" panose="02020603050405020304" pitchFamily="18" charset="0"/>
              </a:rPr>
              <a:t> v </a:t>
            </a:r>
            <a:r>
              <a:rPr lang="en-US" sz="1800" dirty="0" err="1">
                <a:solidFill>
                  <a:srgbClr val="000000"/>
                </a:solidFill>
                <a:effectLst/>
                <a:cs typeface="Times New Roman" panose="02020603050405020304" pitchFamily="18" charset="0"/>
              </a:rPr>
              <a:t>povinnosti</a:t>
            </a:r>
            <a:r>
              <a:rPr lang="en-US" sz="1800" dirty="0">
                <a:solidFill>
                  <a:srgbClr val="000000"/>
                </a:solidFill>
                <a:effectLst/>
                <a:cs typeface="Times New Roman" panose="02020603050405020304" pitchFamily="18" charset="0"/>
              </a:rPr>
              <a:t> </a:t>
            </a:r>
            <a:r>
              <a:rPr lang="en-US" sz="1800" dirty="0" err="1">
                <a:solidFill>
                  <a:srgbClr val="000000"/>
                </a:solidFill>
                <a:effectLst/>
                <a:cs typeface="Times New Roman" panose="02020603050405020304" pitchFamily="18" charset="0"/>
              </a:rPr>
              <a:t>zajistit</a:t>
            </a:r>
            <a:r>
              <a:rPr lang="en-US" sz="1800" dirty="0">
                <a:solidFill>
                  <a:srgbClr val="000000"/>
                </a:solidFill>
                <a:effectLst/>
                <a:cs typeface="Times New Roman" panose="02020603050405020304" pitchFamily="18" charset="0"/>
              </a:rPr>
              <a:t>, </a:t>
            </a:r>
            <a:r>
              <a:rPr lang="en-US" sz="1800" b="1" dirty="0">
                <a:solidFill>
                  <a:srgbClr val="000000"/>
                </a:solidFill>
                <a:effectLst/>
                <a:cs typeface="Times New Roman" panose="02020603050405020304" pitchFamily="18" charset="0"/>
              </a:rPr>
              <a:t>aby </a:t>
            </a:r>
            <a:r>
              <a:rPr lang="en-US" sz="1800" b="1" dirty="0" err="1">
                <a:solidFill>
                  <a:srgbClr val="000000"/>
                </a:solidFill>
                <a:effectLst/>
                <a:cs typeface="Times New Roman" panose="02020603050405020304" pitchFamily="18" charset="0"/>
              </a:rPr>
              <a:t>mohla</a:t>
            </a:r>
            <a:r>
              <a:rPr lang="en-US" sz="1800" b="1" dirty="0">
                <a:solidFill>
                  <a:srgbClr val="000000"/>
                </a:solidFill>
                <a:effectLst/>
                <a:cs typeface="Times New Roman" panose="02020603050405020304" pitchFamily="18" charset="0"/>
              </a:rPr>
              <a:t> </a:t>
            </a:r>
            <a:r>
              <a:rPr lang="en-US" sz="1800" b="1" dirty="0" err="1">
                <a:solidFill>
                  <a:srgbClr val="000000"/>
                </a:solidFill>
                <a:effectLst/>
                <a:cs typeface="Times New Roman" panose="02020603050405020304" pitchFamily="18" charset="0"/>
              </a:rPr>
              <a:t>být</a:t>
            </a:r>
            <a:r>
              <a:rPr lang="en-US" sz="1800" b="1" dirty="0">
                <a:solidFill>
                  <a:srgbClr val="000000"/>
                </a:solidFill>
                <a:effectLst/>
                <a:cs typeface="Times New Roman" panose="02020603050405020304" pitchFamily="18" charset="0"/>
              </a:rPr>
              <a:t> </a:t>
            </a:r>
            <a:r>
              <a:rPr lang="en-US" sz="1800" b="1" dirty="0" err="1">
                <a:solidFill>
                  <a:srgbClr val="000000"/>
                </a:solidFill>
                <a:effectLst/>
                <a:cs typeface="Times New Roman" panose="02020603050405020304" pitchFamily="18" charset="0"/>
              </a:rPr>
              <a:t>provedena</a:t>
            </a:r>
            <a:r>
              <a:rPr lang="en-US" sz="1800" b="1" dirty="0">
                <a:solidFill>
                  <a:srgbClr val="000000"/>
                </a:solidFill>
                <a:effectLst/>
                <a:cs typeface="Times New Roman" panose="02020603050405020304" pitchFamily="18" charset="0"/>
              </a:rPr>
              <a:t> </a:t>
            </a:r>
            <a:r>
              <a:rPr lang="en-US" sz="1800" b="1" dirty="0" err="1">
                <a:solidFill>
                  <a:srgbClr val="000000"/>
                </a:solidFill>
                <a:effectLst/>
                <a:cs typeface="Times New Roman" panose="02020603050405020304" pitchFamily="18" charset="0"/>
              </a:rPr>
              <a:t>kontrola</a:t>
            </a:r>
            <a:r>
              <a:rPr lang="en-US" sz="1800" b="1" dirty="0">
                <a:solidFill>
                  <a:srgbClr val="000000"/>
                </a:solidFill>
                <a:effectLst/>
                <a:cs typeface="Times New Roman" panose="02020603050405020304" pitchFamily="18" charset="0"/>
              </a:rPr>
              <a:t> </a:t>
            </a:r>
            <a:r>
              <a:rPr lang="en-US" sz="1800" b="1" dirty="0" err="1">
                <a:solidFill>
                  <a:srgbClr val="000000"/>
                </a:solidFill>
                <a:effectLst/>
                <a:cs typeface="Times New Roman" panose="02020603050405020304" pitchFamily="18" charset="0"/>
              </a:rPr>
              <a:t>nestrannosti</a:t>
            </a:r>
            <a:r>
              <a:rPr lang="en-US" sz="1800" b="1" dirty="0">
                <a:solidFill>
                  <a:srgbClr val="000000"/>
                </a:solidFill>
                <a:effectLst/>
                <a:cs typeface="Times New Roman" panose="02020603050405020304" pitchFamily="18" charset="0"/>
              </a:rPr>
              <a:t> </a:t>
            </a:r>
            <a:r>
              <a:rPr lang="en-US" sz="1800" b="1" dirty="0" err="1">
                <a:solidFill>
                  <a:srgbClr val="000000"/>
                </a:solidFill>
                <a:effectLst/>
                <a:cs typeface="Times New Roman" panose="02020603050405020304" pitchFamily="18" charset="0"/>
              </a:rPr>
              <a:t>postupů</a:t>
            </a:r>
            <a:r>
              <a:rPr lang="en-US" sz="1800" b="1" dirty="0">
                <a:solidFill>
                  <a:srgbClr val="000000"/>
                </a:solidFill>
                <a:effectLst/>
                <a:cs typeface="Times New Roman" panose="02020603050405020304" pitchFamily="18" charset="0"/>
              </a:rPr>
              <a:t> </a:t>
            </a:r>
            <a:r>
              <a:rPr lang="en-US" sz="1800" b="1" dirty="0" err="1">
                <a:solidFill>
                  <a:srgbClr val="000000"/>
                </a:solidFill>
                <a:effectLst/>
                <a:cs typeface="Times New Roman" panose="02020603050405020304" pitchFamily="18" charset="0"/>
              </a:rPr>
              <a:t>zadávacího</a:t>
            </a:r>
            <a:r>
              <a:rPr lang="en-US" sz="1800" b="1" dirty="0">
                <a:solidFill>
                  <a:srgbClr val="000000"/>
                </a:solidFill>
                <a:effectLst/>
                <a:cs typeface="Times New Roman" panose="02020603050405020304" pitchFamily="18" charset="0"/>
              </a:rPr>
              <a:t> </a:t>
            </a:r>
            <a:r>
              <a:rPr lang="en-US" sz="1800" b="1" dirty="0" err="1">
                <a:solidFill>
                  <a:srgbClr val="000000"/>
                </a:solidFill>
                <a:effectLst/>
                <a:cs typeface="Times New Roman" panose="02020603050405020304" pitchFamily="18" charset="0"/>
              </a:rPr>
              <a:t>řízení</a:t>
            </a:r>
            <a:r>
              <a:rPr lang="en-US" sz="1800" dirty="0">
                <a:solidFill>
                  <a:srgbClr val="000000"/>
                </a:solidFill>
                <a:effectLst/>
                <a:cs typeface="Times New Roman" panose="02020603050405020304" pitchFamily="18" charset="0"/>
              </a:rPr>
              <a:t>. </a:t>
            </a:r>
            <a:endParaRPr lang="cs-CZ" sz="1800" dirty="0">
              <a:solidFill>
                <a:srgbClr val="000000"/>
              </a:solidFill>
              <a:effectLst/>
              <a:cs typeface="Times New Roman" panose="02020603050405020304" pitchFamily="18" charset="0"/>
            </a:endParaRPr>
          </a:p>
          <a:p>
            <a:pPr lvl="1" algn="just">
              <a:lnSpc>
                <a:spcPct val="115000"/>
              </a:lnSpc>
              <a:spcAft>
                <a:spcPts val="300"/>
              </a:spcAft>
            </a:pPr>
            <a:r>
              <a:rPr lang="cs-CZ" sz="1600" dirty="0">
                <a:solidFill>
                  <a:srgbClr val="000000"/>
                </a:solidFill>
                <a:effectLst/>
                <a:cs typeface="Times New Roman" panose="02020603050405020304" pitchFamily="18" charset="0"/>
              </a:rPr>
              <a:t>Povinnost </a:t>
            </a:r>
            <a:r>
              <a:rPr lang="en-US" sz="1600" dirty="0" err="1">
                <a:solidFill>
                  <a:srgbClr val="000000"/>
                </a:solidFill>
                <a:effectLst/>
                <a:cs typeface="Times New Roman" panose="02020603050405020304" pitchFamily="18" charset="0"/>
              </a:rPr>
              <a:t>dodržovat</a:t>
            </a:r>
            <a:r>
              <a:rPr lang="en-US" sz="1600" dirty="0">
                <a:solidFill>
                  <a:srgbClr val="000000"/>
                </a:solidFill>
                <a:effectLst/>
                <a:cs typeface="Times New Roman" panose="02020603050405020304" pitchFamily="18" charset="0"/>
              </a:rPr>
              <a:t> </a:t>
            </a:r>
            <a:r>
              <a:rPr lang="en-US" sz="1600" dirty="0" err="1">
                <a:solidFill>
                  <a:srgbClr val="000000"/>
                </a:solidFill>
                <a:effectLst/>
                <a:cs typeface="Times New Roman" panose="02020603050405020304" pitchFamily="18" charset="0"/>
              </a:rPr>
              <a:t>předem</a:t>
            </a:r>
            <a:r>
              <a:rPr lang="en-US" sz="1600" dirty="0">
                <a:solidFill>
                  <a:srgbClr val="000000"/>
                </a:solidFill>
                <a:effectLst/>
                <a:cs typeface="Times New Roman" panose="02020603050405020304" pitchFamily="18" charset="0"/>
              </a:rPr>
              <a:t> </a:t>
            </a:r>
            <a:r>
              <a:rPr lang="en-US" sz="1600" dirty="0" err="1">
                <a:solidFill>
                  <a:srgbClr val="000000"/>
                </a:solidFill>
                <a:effectLst/>
                <a:cs typeface="Times New Roman" panose="02020603050405020304" pitchFamily="18" charset="0"/>
              </a:rPr>
              <a:t>stanovená</a:t>
            </a:r>
            <a:r>
              <a:rPr lang="en-US" sz="1600" dirty="0">
                <a:solidFill>
                  <a:srgbClr val="000000"/>
                </a:solidFill>
                <a:effectLst/>
                <a:cs typeface="Times New Roman" panose="02020603050405020304" pitchFamily="18" charset="0"/>
              </a:rPr>
              <a:t> </a:t>
            </a:r>
            <a:r>
              <a:rPr lang="en-US" sz="1600" dirty="0" err="1">
                <a:solidFill>
                  <a:srgbClr val="000000"/>
                </a:solidFill>
                <a:effectLst/>
                <a:cs typeface="Times New Roman" panose="02020603050405020304" pitchFamily="18" charset="0"/>
              </a:rPr>
              <a:t>pravidla</a:t>
            </a:r>
            <a:r>
              <a:rPr lang="en-US" sz="1600" dirty="0">
                <a:solidFill>
                  <a:srgbClr val="000000"/>
                </a:solidFill>
                <a:effectLst/>
                <a:cs typeface="Times New Roman" panose="02020603050405020304" pitchFamily="18" charset="0"/>
              </a:rPr>
              <a:t> </a:t>
            </a:r>
            <a:r>
              <a:rPr lang="en-US" sz="1600" dirty="0" err="1">
                <a:solidFill>
                  <a:srgbClr val="000000"/>
                </a:solidFill>
                <a:effectLst/>
                <a:cs typeface="Times New Roman" panose="02020603050405020304" pitchFamily="18" charset="0"/>
              </a:rPr>
              <a:t>postupu</a:t>
            </a:r>
            <a:r>
              <a:rPr lang="en-US" sz="1600" dirty="0">
                <a:solidFill>
                  <a:srgbClr val="000000"/>
                </a:solidFill>
                <a:effectLst/>
                <a:cs typeface="Times New Roman" panose="02020603050405020304" pitchFamily="18" charset="0"/>
              </a:rPr>
              <a:t> </a:t>
            </a:r>
            <a:endParaRPr lang="cs-CZ" sz="1600" dirty="0">
              <a:solidFill>
                <a:srgbClr val="000000"/>
              </a:solidFill>
              <a:effectLst/>
              <a:cs typeface="Times New Roman" panose="02020603050405020304" pitchFamily="18" charset="0"/>
            </a:endParaRPr>
          </a:p>
          <a:p>
            <a:pPr lvl="1" algn="just">
              <a:lnSpc>
                <a:spcPct val="115000"/>
              </a:lnSpc>
              <a:spcAft>
                <a:spcPts val="300"/>
              </a:spcAft>
            </a:pPr>
            <a:r>
              <a:rPr lang="cs-CZ" sz="1600" dirty="0">
                <a:solidFill>
                  <a:srgbClr val="000000"/>
                </a:solidFill>
                <a:effectLst/>
                <a:cs typeface="Times New Roman" panose="02020603050405020304" pitchFamily="18" charset="0"/>
              </a:rPr>
              <a:t>Povinnost v</a:t>
            </a:r>
            <a:r>
              <a:rPr lang="en-US" sz="1600" dirty="0" err="1">
                <a:solidFill>
                  <a:srgbClr val="000000"/>
                </a:solidFill>
                <a:effectLst/>
                <a:cs typeface="Times New Roman" panose="02020603050405020304" pitchFamily="18" charset="0"/>
              </a:rPr>
              <a:t>edení</a:t>
            </a:r>
            <a:r>
              <a:rPr lang="en-US" sz="1600" dirty="0">
                <a:solidFill>
                  <a:srgbClr val="000000"/>
                </a:solidFill>
                <a:effectLst/>
                <a:cs typeface="Times New Roman" panose="02020603050405020304" pitchFamily="18" charset="0"/>
              </a:rPr>
              <a:t> </a:t>
            </a:r>
            <a:r>
              <a:rPr lang="en-US" sz="1600" dirty="0" err="1">
                <a:solidFill>
                  <a:srgbClr val="000000"/>
                </a:solidFill>
                <a:effectLst/>
                <a:cs typeface="Times New Roman" panose="02020603050405020304" pitchFamily="18" charset="0"/>
              </a:rPr>
              <a:t>dostatečné</a:t>
            </a:r>
            <a:r>
              <a:rPr lang="en-US" sz="1600" dirty="0">
                <a:solidFill>
                  <a:srgbClr val="000000"/>
                </a:solidFill>
                <a:effectLst/>
                <a:cs typeface="Times New Roman" panose="02020603050405020304" pitchFamily="18" charset="0"/>
              </a:rPr>
              <a:t> </a:t>
            </a:r>
            <a:r>
              <a:rPr lang="en-US" sz="1600" dirty="0" err="1">
                <a:solidFill>
                  <a:srgbClr val="000000"/>
                </a:solidFill>
                <a:effectLst/>
                <a:cs typeface="Times New Roman" panose="02020603050405020304" pitchFamily="18" charset="0"/>
              </a:rPr>
              <a:t>dokumentace</a:t>
            </a:r>
            <a:r>
              <a:rPr lang="en-US" sz="1600" dirty="0">
                <a:solidFill>
                  <a:srgbClr val="000000"/>
                </a:solidFill>
                <a:effectLst/>
                <a:cs typeface="Times New Roman" panose="02020603050405020304" pitchFamily="18" charset="0"/>
              </a:rPr>
              <a:t> o </a:t>
            </a:r>
            <a:r>
              <a:rPr lang="en-US" sz="1600" dirty="0" err="1">
                <a:solidFill>
                  <a:srgbClr val="000000"/>
                </a:solidFill>
                <a:effectLst/>
                <a:cs typeface="Times New Roman" panose="02020603050405020304" pitchFamily="18" charset="0"/>
              </a:rPr>
              <a:t>výběrovém</a:t>
            </a:r>
            <a:r>
              <a:rPr lang="en-US" sz="1600" dirty="0">
                <a:solidFill>
                  <a:srgbClr val="000000"/>
                </a:solidFill>
                <a:effectLst/>
                <a:cs typeface="Times New Roman" panose="02020603050405020304" pitchFamily="18" charset="0"/>
              </a:rPr>
              <a:t> </a:t>
            </a:r>
            <a:r>
              <a:rPr lang="en-US" sz="1600" dirty="0" err="1">
                <a:solidFill>
                  <a:srgbClr val="000000"/>
                </a:solidFill>
                <a:effectLst/>
                <a:cs typeface="Times New Roman" panose="02020603050405020304" pitchFamily="18" charset="0"/>
              </a:rPr>
              <a:t>řízení</a:t>
            </a:r>
            <a:r>
              <a:rPr lang="en-US" sz="1600" dirty="0">
                <a:solidFill>
                  <a:srgbClr val="000000"/>
                </a:solidFill>
                <a:effectLst/>
                <a:cs typeface="Times New Roman" panose="02020603050405020304" pitchFamily="18" charset="0"/>
              </a:rPr>
              <a:t> </a:t>
            </a:r>
            <a:r>
              <a:rPr lang="en-US" sz="1600" dirty="0" err="1">
                <a:solidFill>
                  <a:srgbClr val="000000"/>
                </a:solidFill>
                <a:effectLst/>
                <a:cs typeface="Times New Roman" panose="02020603050405020304" pitchFamily="18" charset="0"/>
              </a:rPr>
              <a:t>tak</a:t>
            </a:r>
            <a:r>
              <a:rPr lang="en-US" sz="1600" dirty="0">
                <a:solidFill>
                  <a:srgbClr val="000000"/>
                </a:solidFill>
                <a:effectLst/>
                <a:cs typeface="Times New Roman" panose="02020603050405020304" pitchFamily="18" charset="0"/>
              </a:rPr>
              <a:t>, aby </a:t>
            </a:r>
            <a:r>
              <a:rPr lang="en-US" sz="1600" dirty="0" err="1">
                <a:solidFill>
                  <a:srgbClr val="000000"/>
                </a:solidFill>
                <a:effectLst/>
                <a:cs typeface="Times New Roman" panose="02020603050405020304" pitchFamily="18" charset="0"/>
              </a:rPr>
              <a:t>veškeré</a:t>
            </a:r>
            <a:r>
              <a:rPr lang="en-US" sz="1600" dirty="0">
                <a:solidFill>
                  <a:srgbClr val="000000"/>
                </a:solidFill>
                <a:effectLst/>
                <a:cs typeface="Times New Roman" panose="02020603050405020304" pitchFamily="18" charset="0"/>
              </a:rPr>
              <a:t> </a:t>
            </a:r>
            <a:r>
              <a:rPr lang="en-US" sz="1600" dirty="0" err="1">
                <a:solidFill>
                  <a:srgbClr val="000000"/>
                </a:solidFill>
                <a:effectLst/>
                <a:cs typeface="Times New Roman" panose="02020603050405020304" pitchFamily="18" charset="0"/>
              </a:rPr>
              <a:t>kroky</a:t>
            </a:r>
            <a:r>
              <a:rPr lang="en-US" sz="1600" dirty="0">
                <a:solidFill>
                  <a:srgbClr val="000000"/>
                </a:solidFill>
                <a:effectLst/>
                <a:cs typeface="Times New Roman" panose="02020603050405020304" pitchFamily="18" charset="0"/>
              </a:rPr>
              <a:t> </a:t>
            </a:r>
            <a:r>
              <a:rPr lang="en-US" sz="1600" dirty="0" err="1">
                <a:solidFill>
                  <a:srgbClr val="000000"/>
                </a:solidFill>
                <a:effectLst/>
                <a:cs typeface="Times New Roman" panose="02020603050405020304" pitchFamily="18" charset="0"/>
              </a:rPr>
              <a:t>zadavatele</a:t>
            </a:r>
            <a:r>
              <a:rPr lang="en-US" sz="1600" dirty="0">
                <a:solidFill>
                  <a:srgbClr val="000000"/>
                </a:solidFill>
                <a:effectLst/>
                <a:cs typeface="Times New Roman" panose="02020603050405020304" pitchFamily="18" charset="0"/>
              </a:rPr>
              <a:t> </a:t>
            </a:r>
            <a:r>
              <a:rPr lang="en-US" sz="1600" dirty="0" err="1">
                <a:solidFill>
                  <a:srgbClr val="000000"/>
                </a:solidFill>
                <a:effectLst/>
                <a:cs typeface="Times New Roman" panose="02020603050405020304" pitchFamily="18" charset="0"/>
              </a:rPr>
              <a:t>byly</a:t>
            </a:r>
            <a:r>
              <a:rPr lang="en-US" sz="1600" dirty="0">
                <a:solidFill>
                  <a:srgbClr val="000000"/>
                </a:solidFill>
                <a:effectLst/>
                <a:cs typeface="Times New Roman" panose="02020603050405020304" pitchFamily="18" charset="0"/>
              </a:rPr>
              <a:t> </a:t>
            </a:r>
            <a:r>
              <a:rPr lang="en-US" sz="1600" dirty="0" err="1">
                <a:solidFill>
                  <a:srgbClr val="000000"/>
                </a:solidFill>
                <a:effectLst/>
                <a:cs typeface="Times New Roman" panose="02020603050405020304" pitchFamily="18" charset="0"/>
              </a:rPr>
              <a:t>zpětně</a:t>
            </a:r>
            <a:r>
              <a:rPr lang="en-US" sz="1600" dirty="0">
                <a:solidFill>
                  <a:srgbClr val="000000"/>
                </a:solidFill>
                <a:effectLst/>
                <a:cs typeface="Times New Roman" panose="02020603050405020304" pitchFamily="18" charset="0"/>
              </a:rPr>
              <a:t> </a:t>
            </a:r>
            <a:r>
              <a:rPr lang="en-US" sz="1600" dirty="0" err="1">
                <a:solidFill>
                  <a:srgbClr val="000000"/>
                </a:solidFill>
                <a:effectLst/>
                <a:cs typeface="Times New Roman" panose="02020603050405020304" pitchFamily="18" charset="0"/>
              </a:rPr>
              <a:t>přehledné</a:t>
            </a:r>
            <a:r>
              <a:rPr lang="en-US" sz="1600" dirty="0">
                <a:solidFill>
                  <a:srgbClr val="000000"/>
                </a:solidFill>
                <a:effectLst/>
                <a:cs typeface="Times New Roman" panose="02020603050405020304" pitchFamily="18" charset="0"/>
              </a:rPr>
              <a:t>, </a:t>
            </a:r>
            <a:r>
              <a:rPr lang="en-US" sz="1600" dirty="0" err="1">
                <a:solidFill>
                  <a:srgbClr val="000000"/>
                </a:solidFill>
                <a:effectLst/>
                <a:cs typeface="Times New Roman" panose="02020603050405020304" pitchFamily="18" charset="0"/>
              </a:rPr>
              <a:t>vysledovatelné</a:t>
            </a:r>
            <a:r>
              <a:rPr lang="en-US" sz="1600" dirty="0">
                <a:solidFill>
                  <a:srgbClr val="000000"/>
                </a:solidFill>
                <a:effectLst/>
                <a:cs typeface="Times New Roman" panose="02020603050405020304" pitchFamily="18" charset="0"/>
              </a:rPr>
              <a:t>, </a:t>
            </a:r>
            <a:r>
              <a:rPr lang="en-US" sz="1600" dirty="0" err="1">
                <a:solidFill>
                  <a:srgbClr val="000000"/>
                </a:solidFill>
                <a:effectLst/>
                <a:cs typeface="Times New Roman" panose="02020603050405020304" pitchFamily="18" charset="0"/>
              </a:rPr>
              <a:t>kontrolovatelné</a:t>
            </a:r>
            <a:r>
              <a:rPr lang="en-US" sz="1600" dirty="0">
                <a:solidFill>
                  <a:srgbClr val="000000"/>
                </a:solidFill>
                <a:effectLst/>
                <a:cs typeface="Times New Roman" panose="02020603050405020304" pitchFamily="18" charset="0"/>
              </a:rPr>
              <a:t> a </a:t>
            </a:r>
            <a:r>
              <a:rPr lang="en-US" sz="1600" dirty="0" err="1">
                <a:solidFill>
                  <a:srgbClr val="000000"/>
                </a:solidFill>
                <a:effectLst/>
                <a:cs typeface="Times New Roman" panose="02020603050405020304" pitchFamily="18" charset="0"/>
              </a:rPr>
              <a:t>přezkoumatelné</a:t>
            </a:r>
            <a:r>
              <a:rPr lang="en-US" sz="1600" dirty="0">
                <a:solidFill>
                  <a:srgbClr val="000000"/>
                </a:solidFill>
                <a:effectLst/>
                <a:cs typeface="Times New Roman" panose="02020603050405020304" pitchFamily="18" charset="0"/>
              </a:rPr>
              <a:t> a aby </a:t>
            </a:r>
            <a:r>
              <a:rPr lang="en-US" sz="1600" dirty="0" err="1">
                <a:solidFill>
                  <a:srgbClr val="000000"/>
                </a:solidFill>
                <a:effectLst/>
                <a:cs typeface="Times New Roman" panose="02020603050405020304" pitchFamily="18" charset="0"/>
              </a:rPr>
              <a:t>nevznikaly</a:t>
            </a:r>
            <a:r>
              <a:rPr lang="en-US" sz="1600" dirty="0">
                <a:solidFill>
                  <a:srgbClr val="000000"/>
                </a:solidFill>
                <a:effectLst/>
                <a:cs typeface="Times New Roman" panose="02020603050405020304" pitchFamily="18" charset="0"/>
              </a:rPr>
              <a:t> </a:t>
            </a:r>
            <a:r>
              <a:rPr lang="en-US" sz="1600" dirty="0" err="1">
                <a:solidFill>
                  <a:srgbClr val="000000"/>
                </a:solidFill>
                <a:effectLst/>
                <a:cs typeface="Times New Roman" panose="02020603050405020304" pitchFamily="18" charset="0"/>
              </a:rPr>
              <a:t>pochybnosti</a:t>
            </a:r>
            <a:r>
              <a:rPr lang="en-US" sz="1600" dirty="0">
                <a:solidFill>
                  <a:srgbClr val="000000"/>
                </a:solidFill>
                <a:effectLst/>
                <a:cs typeface="Times New Roman" panose="02020603050405020304" pitchFamily="18" charset="0"/>
              </a:rPr>
              <a:t> o tom, co </a:t>
            </a:r>
            <a:r>
              <a:rPr lang="en-US" sz="1600" dirty="0" err="1">
                <a:solidFill>
                  <a:srgbClr val="000000"/>
                </a:solidFill>
                <a:effectLst/>
                <a:cs typeface="Times New Roman" panose="02020603050405020304" pitchFamily="18" charset="0"/>
              </a:rPr>
              <a:t>bylo</a:t>
            </a:r>
            <a:r>
              <a:rPr lang="en-US" sz="1600" dirty="0">
                <a:solidFill>
                  <a:srgbClr val="000000"/>
                </a:solidFill>
                <a:effectLst/>
                <a:cs typeface="Times New Roman" panose="02020603050405020304" pitchFamily="18" charset="0"/>
              </a:rPr>
              <a:t> </a:t>
            </a:r>
            <a:r>
              <a:rPr lang="en-US" sz="1600" dirty="0" err="1">
                <a:solidFill>
                  <a:srgbClr val="000000"/>
                </a:solidFill>
                <a:effectLst/>
                <a:cs typeface="Times New Roman" panose="02020603050405020304" pitchFamily="18" charset="0"/>
              </a:rPr>
              <a:t>pravým</a:t>
            </a:r>
            <a:r>
              <a:rPr lang="en-US" sz="1600" dirty="0">
                <a:solidFill>
                  <a:srgbClr val="000000"/>
                </a:solidFill>
                <a:effectLst/>
                <a:cs typeface="Times New Roman" panose="02020603050405020304" pitchFamily="18" charset="0"/>
              </a:rPr>
              <a:t> </a:t>
            </a:r>
            <a:r>
              <a:rPr lang="en-US" sz="1600" dirty="0" err="1">
                <a:solidFill>
                  <a:srgbClr val="000000"/>
                </a:solidFill>
                <a:effectLst/>
                <a:cs typeface="Times New Roman" panose="02020603050405020304" pitchFamily="18" charset="0"/>
              </a:rPr>
              <a:t>důvodem</a:t>
            </a:r>
            <a:r>
              <a:rPr lang="en-US" sz="1600" dirty="0">
                <a:solidFill>
                  <a:srgbClr val="000000"/>
                </a:solidFill>
                <a:effectLst/>
                <a:cs typeface="Times New Roman" panose="02020603050405020304" pitchFamily="18" charset="0"/>
              </a:rPr>
              <a:t> </a:t>
            </a:r>
            <a:r>
              <a:rPr lang="en-US" sz="1600" dirty="0" err="1">
                <a:solidFill>
                  <a:srgbClr val="000000"/>
                </a:solidFill>
                <a:effectLst/>
                <a:cs typeface="Times New Roman" panose="02020603050405020304" pitchFamily="18" charset="0"/>
              </a:rPr>
              <a:t>jednotlivých</a:t>
            </a:r>
            <a:r>
              <a:rPr lang="en-US" sz="1600" dirty="0">
                <a:solidFill>
                  <a:srgbClr val="000000"/>
                </a:solidFill>
                <a:effectLst/>
                <a:cs typeface="Times New Roman" panose="02020603050405020304" pitchFamily="18" charset="0"/>
              </a:rPr>
              <a:t> </a:t>
            </a:r>
            <a:r>
              <a:rPr lang="en-US" sz="1600" dirty="0" err="1">
                <a:solidFill>
                  <a:srgbClr val="000000"/>
                </a:solidFill>
                <a:effectLst/>
                <a:cs typeface="Times New Roman" panose="02020603050405020304" pitchFamily="18" charset="0"/>
              </a:rPr>
              <a:t>kroků</a:t>
            </a:r>
            <a:r>
              <a:rPr lang="en-US" sz="1600" dirty="0">
                <a:solidFill>
                  <a:srgbClr val="000000"/>
                </a:solidFill>
                <a:effectLst/>
                <a:cs typeface="Times New Roman" panose="02020603050405020304" pitchFamily="18" charset="0"/>
              </a:rPr>
              <a:t> </a:t>
            </a:r>
            <a:r>
              <a:rPr lang="en-US" sz="1600" dirty="0" err="1">
                <a:solidFill>
                  <a:srgbClr val="000000"/>
                </a:solidFill>
                <a:effectLst/>
                <a:cs typeface="Times New Roman" panose="02020603050405020304" pitchFamily="18" charset="0"/>
              </a:rPr>
              <a:t>zadavatele</a:t>
            </a:r>
            <a:r>
              <a:rPr lang="cs-CZ" sz="1600" dirty="0">
                <a:solidFill>
                  <a:srgbClr val="000000"/>
                </a:solidFill>
                <a:cs typeface="Times New Roman" panose="02020603050405020304" pitchFamily="18" charset="0"/>
              </a:rPr>
              <a:t>.</a:t>
            </a:r>
            <a:endParaRPr lang="cs-CZ" sz="1600" dirty="0">
              <a:solidFill>
                <a:srgbClr val="000000"/>
              </a:solidFill>
              <a:effectLst/>
              <a:cs typeface="Times New Roman" panose="02020603050405020304" pitchFamily="18" charset="0"/>
            </a:endParaRPr>
          </a:p>
          <a:p>
            <a:endParaRPr lang="cs-CZ" dirty="0"/>
          </a:p>
        </p:txBody>
      </p:sp>
    </p:spTree>
    <p:extLst>
      <p:ext uri="{BB962C8B-B14F-4D97-AF65-F5344CB8AC3E}">
        <p14:creationId xmlns:p14="http://schemas.microsoft.com/office/powerpoint/2010/main" val="23569979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925134F-21F8-49FB-BC88-D51C64387ABE}"/>
              </a:ext>
            </a:extLst>
          </p:cNvPr>
          <p:cNvSpPr>
            <a:spLocks noGrp="1"/>
          </p:cNvSpPr>
          <p:nvPr>
            <p:ph type="title"/>
          </p:nvPr>
        </p:nvSpPr>
        <p:spPr/>
        <p:txBody>
          <a:bodyPr/>
          <a:lstStyle/>
          <a:p>
            <a:r>
              <a:rPr lang="cs-CZ" dirty="0"/>
              <a:t>Transparentnost</a:t>
            </a:r>
          </a:p>
        </p:txBody>
      </p:sp>
      <p:sp>
        <p:nvSpPr>
          <p:cNvPr id="3" name="Zástupný obsah 2">
            <a:extLst>
              <a:ext uri="{FF2B5EF4-FFF2-40B4-BE49-F238E27FC236}">
                <a16:creationId xmlns:a16="http://schemas.microsoft.com/office/drawing/2014/main" id="{60F10BF0-1A15-4318-B536-E4296200B29B}"/>
              </a:ext>
            </a:extLst>
          </p:cNvPr>
          <p:cNvSpPr>
            <a:spLocks noGrp="1"/>
          </p:cNvSpPr>
          <p:nvPr>
            <p:ph idx="1"/>
          </p:nvPr>
        </p:nvSpPr>
        <p:spPr/>
        <p:txBody>
          <a:bodyPr>
            <a:normAutofit/>
          </a:bodyPr>
          <a:lstStyle/>
          <a:p>
            <a:pPr marL="0" indent="0" algn="just">
              <a:lnSpc>
                <a:spcPct val="150000"/>
              </a:lnSpc>
              <a:spcAft>
                <a:spcPts val="300"/>
              </a:spcAft>
              <a:buNone/>
            </a:pPr>
            <a:r>
              <a:rPr lang="en-US" sz="2000" dirty="0" err="1">
                <a:solidFill>
                  <a:srgbClr val="000000"/>
                </a:solidFill>
                <a:effectLst/>
                <a:cs typeface="Times New Roman" panose="02020603050405020304" pitchFamily="18" charset="0"/>
              </a:rPr>
              <a:t>Zásada</a:t>
            </a:r>
            <a:r>
              <a:rPr lang="en-US" sz="2000" dirty="0">
                <a:solidFill>
                  <a:srgbClr val="000000"/>
                </a:solidFill>
                <a:effectLst/>
                <a:cs typeface="Times New Roman" panose="02020603050405020304" pitchFamily="18" charset="0"/>
              </a:rPr>
              <a:t> </a:t>
            </a:r>
            <a:r>
              <a:rPr lang="en-US" sz="2000" dirty="0" err="1">
                <a:solidFill>
                  <a:srgbClr val="000000"/>
                </a:solidFill>
                <a:effectLst/>
                <a:cs typeface="Times New Roman" panose="02020603050405020304" pitchFamily="18" charset="0"/>
              </a:rPr>
              <a:t>transparentnosti</a:t>
            </a:r>
            <a:r>
              <a:rPr lang="en-US" sz="2000" dirty="0">
                <a:solidFill>
                  <a:srgbClr val="000000"/>
                </a:solidFill>
                <a:effectLst/>
                <a:cs typeface="Times New Roman" panose="02020603050405020304" pitchFamily="18" charset="0"/>
              </a:rPr>
              <a:t> </a:t>
            </a:r>
            <a:r>
              <a:rPr lang="en-US" sz="2000" dirty="0" err="1">
                <a:solidFill>
                  <a:srgbClr val="000000"/>
                </a:solidFill>
                <a:effectLst/>
                <a:cs typeface="Times New Roman" panose="02020603050405020304" pitchFamily="18" charset="0"/>
              </a:rPr>
              <a:t>dále</a:t>
            </a:r>
            <a:r>
              <a:rPr lang="en-US" sz="2000" dirty="0">
                <a:solidFill>
                  <a:srgbClr val="000000"/>
                </a:solidFill>
                <a:effectLst/>
                <a:cs typeface="Times New Roman" panose="02020603050405020304" pitchFamily="18" charset="0"/>
              </a:rPr>
              <a:t> </a:t>
            </a:r>
            <a:r>
              <a:rPr lang="en-US" sz="2000" dirty="0" err="1">
                <a:solidFill>
                  <a:srgbClr val="000000"/>
                </a:solidFill>
                <a:effectLst/>
                <a:cs typeface="Times New Roman" panose="02020603050405020304" pitchFamily="18" charset="0"/>
              </a:rPr>
              <a:t>vyžaduje</a:t>
            </a:r>
            <a:r>
              <a:rPr lang="en-US" sz="2000" dirty="0">
                <a:solidFill>
                  <a:srgbClr val="000000"/>
                </a:solidFill>
                <a:effectLst/>
                <a:cs typeface="Times New Roman" panose="02020603050405020304" pitchFamily="18" charset="0"/>
              </a:rPr>
              <a:t>, aby </a:t>
            </a:r>
            <a:r>
              <a:rPr lang="en-US" sz="2000" dirty="0" err="1">
                <a:solidFill>
                  <a:srgbClr val="000000"/>
                </a:solidFill>
                <a:effectLst/>
                <a:cs typeface="Times New Roman" panose="02020603050405020304" pitchFamily="18" charset="0"/>
              </a:rPr>
              <a:t>veškeré</a:t>
            </a:r>
            <a:r>
              <a:rPr lang="en-US" sz="2000" dirty="0">
                <a:solidFill>
                  <a:srgbClr val="000000"/>
                </a:solidFill>
                <a:effectLst/>
                <a:cs typeface="Times New Roman" panose="02020603050405020304" pitchFamily="18" charset="0"/>
              </a:rPr>
              <a:t> </a:t>
            </a:r>
            <a:r>
              <a:rPr lang="en-US" sz="2000" dirty="0" err="1">
                <a:solidFill>
                  <a:srgbClr val="000000"/>
                </a:solidFill>
                <a:effectLst/>
                <a:cs typeface="Times New Roman" panose="02020603050405020304" pitchFamily="18" charset="0"/>
              </a:rPr>
              <a:t>podmínky</a:t>
            </a:r>
            <a:r>
              <a:rPr lang="en-US" sz="2000" dirty="0">
                <a:solidFill>
                  <a:srgbClr val="000000"/>
                </a:solidFill>
                <a:effectLst/>
                <a:cs typeface="Times New Roman" panose="02020603050405020304" pitchFamily="18" charset="0"/>
              </a:rPr>
              <a:t> a </a:t>
            </a:r>
            <a:r>
              <a:rPr lang="en-US" sz="2000" dirty="0" err="1">
                <a:solidFill>
                  <a:srgbClr val="000000"/>
                </a:solidFill>
                <a:effectLst/>
                <a:cs typeface="Times New Roman" panose="02020603050405020304" pitchFamily="18" charset="0"/>
              </a:rPr>
              <a:t>detailní</a:t>
            </a:r>
            <a:r>
              <a:rPr lang="en-US" sz="2000" dirty="0">
                <a:solidFill>
                  <a:srgbClr val="000000"/>
                </a:solidFill>
                <a:effectLst/>
                <a:cs typeface="Times New Roman" panose="02020603050405020304" pitchFamily="18" charset="0"/>
              </a:rPr>
              <a:t> </a:t>
            </a:r>
            <a:r>
              <a:rPr lang="en-US" sz="2000" dirty="0" err="1">
                <a:solidFill>
                  <a:srgbClr val="000000"/>
                </a:solidFill>
                <a:effectLst/>
                <a:cs typeface="Times New Roman" panose="02020603050405020304" pitchFamily="18" charset="0"/>
              </a:rPr>
              <a:t>pravidla</a:t>
            </a:r>
            <a:r>
              <a:rPr lang="en-US" sz="2000" dirty="0">
                <a:solidFill>
                  <a:srgbClr val="000000"/>
                </a:solidFill>
                <a:effectLst/>
                <a:cs typeface="Times New Roman" panose="02020603050405020304" pitchFamily="18" charset="0"/>
              </a:rPr>
              <a:t> </a:t>
            </a:r>
            <a:r>
              <a:rPr lang="en-US" sz="2000" dirty="0" err="1">
                <a:solidFill>
                  <a:srgbClr val="000000"/>
                </a:solidFill>
                <a:effectLst/>
                <a:cs typeface="Times New Roman" panose="02020603050405020304" pitchFamily="18" charset="0"/>
              </a:rPr>
              <a:t>zadávacího</a:t>
            </a:r>
            <a:r>
              <a:rPr lang="en-US" sz="2000" dirty="0">
                <a:solidFill>
                  <a:srgbClr val="000000"/>
                </a:solidFill>
                <a:effectLst/>
                <a:cs typeface="Times New Roman" panose="02020603050405020304" pitchFamily="18" charset="0"/>
              </a:rPr>
              <a:t> </a:t>
            </a:r>
            <a:r>
              <a:rPr lang="en-US" sz="2000" dirty="0" err="1">
                <a:solidFill>
                  <a:srgbClr val="000000"/>
                </a:solidFill>
                <a:effectLst/>
                <a:cs typeface="Times New Roman" panose="02020603050405020304" pitchFamily="18" charset="0"/>
              </a:rPr>
              <a:t>řízení</a:t>
            </a:r>
            <a:r>
              <a:rPr lang="en-US" sz="2000" dirty="0">
                <a:solidFill>
                  <a:srgbClr val="000000"/>
                </a:solidFill>
                <a:effectLst/>
                <a:cs typeface="Times New Roman" panose="02020603050405020304" pitchFamily="18" charset="0"/>
              </a:rPr>
              <a:t> </a:t>
            </a:r>
            <a:r>
              <a:rPr lang="en-US" sz="2000" dirty="0" err="1">
                <a:solidFill>
                  <a:srgbClr val="000000"/>
                </a:solidFill>
                <a:effectLst/>
                <a:cs typeface="Times New Roman" panose="02020603050405020304" pitchFamily="18" charset="0"/>
              </a:rPr>
              <a:t>byla</a:t>
            </a:r>
            <a:r>
              <a:rPr lang="en-US" sz="2000" dirty="0">
                <a:solidFill>
                  <a:srgbClr val="000000"/>
                </a:solidFill>
                <a:effectLst/>
                <a:cs typeface="Times New Roman" panose="02020603050405020304" pitchFamily="18" charset="0"/>
              </a:rPr>
              <a:t> </a:t>
            </a:r>
            <a:r>
              <a:rPr lang="en-US" sz="2000" dirty="0" err="1">
                <a:solidFill>
                  <a:srgbClr val="000000"/>
                </a:solidFill>
                <a:effectLst/>
                <a:cs typeface="Times New Roman" panose="02020603050405020304" pitchFamily="18" charset="0"/>
              </a:rPr>
              <a:t>stanovena</a:t>
            </a:r>
            <a:r>
              <a:rPr lang="en-US" sz="2000" dirty="0">
                <a:solidFill>
                  <a:srgbClr val="000000"/>
                </a:solidFill>
                <a:effectLst/>
                <a:cs typeface="Times New Roman" panose="02020603050405020304" pitchFamily="18" charset="0"/>
              </a:rPr>
              <a:t> </a:t>
            </a:r>
            <a:r>
              <a:rPr lang="en-US" sz="2000" b="1" dirty="0" err="1">
                <a:solidFill>
                  <a:srgbClr val="000000"/>
                </a:solidFill>
                <a:effectLst/>
                <a:cs typeface="Times New Roman" panose="02020603050405020304" pitchFamily="18" charset="0"/>
              </a:rPr>
              <a:t>jasným</a:t>
            </a:r>
            <a:r>
              <a:rPr lang="en-US" sz="2000" b="1" dirty="0">
                <a:solidFill>
                  <a:srgbClr val="000000"/>
                </a:solidFill>
                <a:effectLst/>
                <a:cs typeface="Times New Roman" panose="02020603050405020304" pitchFamily="18" charset="0"/>
              </a:rPr>
              <a:t>, </a:t>
            </a:r>
            <a:r>
              <a:rPr lang="en-US" sz="2000" b="1" dirty="0" err="1">
                <a:solidFill>
                  <a:srgbClr val="000000"/>
                </a:solidFill>
                <a:effectLst/>
                <a:cs typeface="Times New Roman" panose="02020603050405020304" pitchFamily="18" charset="0"/>
              </a:rPr>
              <a:t>přesným</a:t>
            </a:r>
            <a:r>
              <a:rPr lang="en-US" sz="2000" b="1" dirty="0">
                <a:solidFill>
                  <a:srgbClr val="000000"/>
                </a:solidFill>
                <a:effectLst/>
                <a:cs typeface="Times New Roman" panose="02020603050405020304" pitchFamily="18" charset="0"/>
              </a:rPr>
              <a:t> a </a:t>
            </a:r>
            <a:r>
              <a:rPr lang="en-US" sz="2000" b="1" dirty="0" err="1">
                <a:solidFill>
                  <a:srgbClr val="000000"/>
                </a:solidFill>
                <a:effectLst/>
                <a:cs typeface="Times New Roman" panose="02020603050405020304" pitchFamily="18" charset="0"/>
              </a:rPr>
              <a:t>jednoznačným</a:t>
            </a:r>
            <a:r>
              <a:rPr lang="en-US" sz="2000" b="1" dirty="0">
                <a:solidFill>
                  <a:srgbClr val="000000"/>
                </a:solidFill>
                <a:effectLst/>
                <a:cs typeface="Times New Roman" panose="02020603050405020304" pitchFamily="18" charset="0"/>
              </a:rPr>
              <a:t> </a:t>
            </a:r>
            <a:r>
              <a:rPr lang="en-US" sz="2000" b="1" dirty="0" err="1">
                <a:solidFill>
                  <a:srgbClr val="000000"/>
                </a:solidFill>
                <a:effectLst/>
                <a:cs typeface="Times New Roman" panose="02020603050405020304" pitchFamily="18" charset="0"/>
              </a:rPr>
              <a:t>způsobem</a:t>
            </a:r>
            <a:r>
              <a:rPr lang="en-US" sz="2000" b="1" dirty="0">
                <a:solidFill>
                  <a:srgbClr val="000000"/>
                </a:solidFill>
                <a:effectLst/>
                <a:cs typeface="Times New Roman" panose="02020603050405020304" pitchFamily="18" charset="0"/>
              </a:rPr>
              <a:t> v </a:t>
            </a:r>
            <a:r>
              <a:rPr lang="en-US" sz="2000" b="1" dirty="0" err="1">
                <a:solidFill>
                  <a:srgbClr val="000000"/>
                </a:solidFill>
                <a:effectLst/>
                <a:cs typeface="Times New Roman" panose="02020603050405020304" pitchFamily="18" charset="0"/>
              </a:rPr>
              <a:t>oznámení</a:t>
            </a:r>
            <a:r>
              <a:rPr lang="en-US" sz="2000" b="1" dirty="0">
                <a:solidFill>
                  <a:srgbClr val="000000"/>
                </a:solidFill>
                <a:effectLst/>
                <a:cs typeface="Times New Roman" panose="02020603050405020304" pitchFamily="18" charset="0"/>
              </a:rPr>
              <a:t> </a:t>
            </a:r>
            <a:r>
              <a:rPr lang="en-US" sz="2000" b="1" dirty="0" err="1">
                <a:solidFill>
                  <a:srgbClr val="000000"/>
                </a:solidFill>
                <a:effectLst/>
                <a:cs typeface="Times New Roman" panose="02020603050405020304" pitchFamily="18" charset="0"/>
              </a:rPr>
              <a:t>veřejné</a:t>
            </a:r>
            <a:r>
              <a:rPr lang="en-US" sz="2000" b="1" dirty="0">
                <a:solidFill>
                  <a:srgbClr val="000000"/>
                </a:solidFill>
                <a:effectLst/>
                <a:cs typeface="Times New Roman" panose="02020603050405020304" pitchFamily="18" charset="0"/>
              </a:rPr>
              <a:t> </a:t>
            </a:r>
            <a:r>
              <a:rPr lang="en-US" sz="2000" b="1" dirty="0" err="1">
                <a:solidFill>
                  <a:srgbClr val="000000"/>
                </a:solidFill>
                <a:effectLst/>
                <a:cs typeface="Times New Roman" panose="02020603050405020304" pitchFamily="18" charset="0"/>
              </a:rPr>
              <a:t>zakázky</a:t>
            </a:r>
            <a:r>
              <a:rPr lang="en-US" sz="2000" b="1" dirty="0">
                <a:solidFill>
                  <a:srgbClr val="000000"/>
                </a:solidFill>
                <a:effectLst/>
                <a:cs typeface="Times New Roman" panose="02020603050405020304" pitchFamily="18" charset="0"/>
              </a:rPr>
              <a:t> </a:t>
            </a:r>
            <a:r>
              <a:rPr lang="en-US" sz="2000" b="1" dirty="0" err="1">
                <a:solidFill>
                  <a:srgbClr val="000000"/>
                </a:solidFill>
                <a:effectLst/>
                <a:cs typeface="Times New Roman" panose="02020603050405020304" pitchFamily="18" charset="0"/>
              </a:rPr>
              <a:t>nebo</a:t>
            </a:r>
            <a:r>
              <a:rPr lang="en-US" sz="2000" b="1" dirty="0">
                <a:solidFill>
                  <a:srgbClr val="000000"/>
                </a:solidFill>
                <a:effectLst/>
                <a:cs typeface="Times New Roman" panose="02020603050405020304" pitchFamily="18" charset="0"/>
              </a:rPr>
              <a:t> </a:t>
            </a:r>
            <a:r>
              <a:rPr lang="en-US" sz="2000" b="1" dirty="0" err="1">
                <a:solidFill>
                  <a:srgbClr val="000000"/>
                </a:solidFill>
                <a:effectLst/>
                <a:cs typeface="Times New Roman" panose="02020603050405020304" pitchFamily="18" charset="0"/>
              </a:rPr>
              <a:t>zadávací</a:t>
            </a:r>
            <a:r>
              <a:rPr lang="en-US" sz="2000" b="1" dirty="0">
                <a:solidFill>
                  <a:srgbClr val="000000"/>
                </a:solidFill>
                <a:effectLst/>
                <a:cs typeface="Times New Roman" panose="02020603050405020304" pitchFamily="18" charset="0"/>
              </a:rPr>
              <a:t> </a:t>
            </a:r>
            <a:r>
              <a:rPr lang="en-US" sz="2000" b="1" dirty="0" err="1">
                <a:solidFill>
                  <a:srgbClr val="000000"/>
                </a:solidFill>
                <a:effectLst/>
                <a:cs typeface="Times New Roman" panose="02020603050405020304" pitchFamily="18" charset="0"/>
              </a:rPr>
              <a:t>dokumentaci</a:t>
            </a:r>
            <a:r>
              <a:rPr lang="en-US" sz="2000" dirty="0">
                <a:solidFill>
                  <a:srgbClr val="000000"/>
                </a:solidFill>
                <a:effectLst/>
                <a:cs typeface="Times New Roman" panose="02020603050405020304" pitchFamily="18" charset="0"/>
              </a:rPr>
              <a:t>, aby </a:t>
            </a:r>
            <a:r>
              <a:rPr lang="en-US" sz="2000" dirty="0" err="1">
                <a:solidFill>
                  <a:srgbClr val="000000"/>
                </a:solidFill>
                <a:effectLst/>
                <a:cs typeface="Times New Roman" panose="02020603050405020304" pitchFamily="18" charset="0"/>
              </a:rPr>
              <a:t>jednak</a:t>
            </a:r>
            <a:r>
              <a:rPr lang="en-US" sz="2000" dirty="0">
                <a:solidFill>
                  <a:srgbClr val="000000"/>
                </a:solidFill>
                <a:effectLst/>
                <a:cs typeface="Times New Roman" panose="02020603050405020304" pitchFamily="18" charset="0"/>
              </a:rPr>
              <a:t> </a:t>
            </a:r>
            <a:r>
              <a:rPr lang="en-US" sz="2000" b="1" dirty="0" err="1">
                <a:solidFill>
                  <a:srgbClr val="000000"/>
                </a:solidFill>
                <a:effectLst/>
                <a:cs typeface="Times New Roman" panose="02020603050405020304" pitchFamily="18" charset="0"/>
              </a:rPr>
              <a:t>všichni</a:t>
            </a:r>
            <a:r>
              <a:rPr lang="en-US" sz="2000" b="1" dirty="0">
                <a:solidFill>
                  <a:srgbClr val="000000"/>
                </a:solidFill>
                <a:effectLst/>
                <a:cs typeface="Times New Roman" panose="02020603050405020304" pitchFamily="18" charset="0"/>
              </a:rPr>
              <a:t> </a:t>
            </a:r>
            <a:r>
              <a:rPr lang="en-US" sz="2000" b="1" dirty="0" err="1">
                <a:solidFill>
                  <a:srgbClr val="000000"/>
                </a:solidFill>
                <a:effectLst/>
                <a:cs typeface="Times New Roman" panose="02020603050405020304" pitchFamily="18" charset="0"/>
              </a:rPr>
              <a:t>přiměřeně</a:t>
            </a:r>
            <a:r>
              <a:rPr lang="en-US" sz="2000" b="1" dirty="0">
                <a:solidFill>
                  <a:srgbClr val="000000"/>
                </a:solidFill>
                <a:effectLst/>
                <a:cs typeface="Times New Roman" panose="02020603050405020304" pitchFamily="18" charset="0"/>
              </a:rPr>
              <a:t> </a:t>
            </a:r>
            <a:r>
              <a:rPr lang="en-US" sz="2000" b="1" dirty="0" err="1">
                <a:solidFill>
                  <a:srgbClr val="000000"/>
                </a:solidFill>
                <a:effectLst/>
                <a:cs typeface="Times New Roman" panose="02020603050405020304" pitchFamily="18" charset="0"/>
              </a:rPr>
              <a:t>informovaní</a:t>
            </a:r>
            <a:r>
              <a:rPr lang="en-US" sz="2000" b="1" dirty="0">
                <a:solidFill>
                  <a:srgbClr val="000000"/>
                </a:solidFill>
                <a:effectLst/>
                <a:cs typeface="Times New Roman" panose="02020603050405020304" pitchFamily="18" charset="0"/>
              </a:rPr>
              <a:t> </a:t>
            </a:r>
            <a:r>
              <a:rPr lang="en-US" sz="2000" b="1" dirty="0" err="1">
                <a:solidFill>
                  <a:srgbClr val="000000"/>
                </a:solidFill>
                <a:effectLst/>
                <a:cs typeface="Times New Roman" panose="02020603050405020304" pitchFamily="18" charset="0"/>
              </a:rPr>
              <a:t>dodavatelé</a:t>
            </a:r>
            <a:r>
              <a:rPr lang="en-US" sz="2000" b="1" dirty="0">
                <a:solidFill>
                  <a:srgbClr val="000000"/>
                </a:solidFill>
                <a:effectLst/>
                <a:cs typeface="Times New Roman" panose="02020603050405020304" pitchFamily="18" charset="0"/>
              </a:rPr>
              <a:t> </a:t>
            </a:r>
            <a:r>
              <a:rPr lang="en-US" sz="2000" b="1" dirty="0" err="1">
                <a:solidFill>
                  <a:srgbClr val="000000"/>
                </a:solidFill>
                <a:effectLst/>
                <a:cs typeface="Times New Roman" panose="02020603050405020304" pitchFamily="18" charset="0"/>
              </a:rPr>
              <a:t>při</a:t>
            </a:r>
            <a:r>
              <a:rPr lang="en-US" sz="2000" b="1" dirty="0">
                <a:solidFill>
                  <a:srgbClr val="000000"/>
                </a:solidFill>
                <a:effectLst/>
                <a:cs typeface="Times New Roman" panose="02020603050405020304" pitchFamily="18" charset="0"/>
              </a:rPr>
              <a:t> </a:t>
            </a:r>
            <a:r>
              <a:rPr lang="en-US" sz="2000" b="1" dirty="0" err="1">
                <a:solidFill>
                  <a:srgbClr val="000000"/>
                </a:solidFill>
                <a:effectLst/>
                <a:cs typeface="Times New Roman" panose="02020603050405020304" pitchFamily="18" charset="0"/>
              </a:rPr>
              <a:t>vynaložení</a:t>
            </a:r>
            <a:r>
              <a:rPr lang="en-US" sz="2000" b="1" dirty="0">
                <a:solidFill>
                  <a:srgbClr val="000000"/>
                </a:solidFill>
                <a:effectLst/>
                <a:cs typeface="Times New Roman" panose="02020603050405020304" pitchFamily="18" charset="0"/>
              </a:rPr>
              <a:t> </a:t>
            </a:r>
            <a:r>
              <a:rPr lang="en-US" sz="2000" b="1" dirty="0" err="1">
                <a:solidFill>
                  <a:srgbClr val="000000"/>
                </a:solidFill>
                <a:effectLst/>
                <a:cs typeface="Times New Roman" panose="02020603050405020304" pitchFamily="18" charset="0"/>
              </a:rPr>
              <a:t>běžné</a:t>
            </a:r>
            <a:r>
              <a:rPr lang="en-US" sz="2000" b="1" dirty="0">
                <a:solidFill>
                  <a:srgbClr val="000000"/>
                </a:solidFill>
                <a:effectLst/>
                <a:cs typeface="Times New Roman" panose="02020603050405020304" pitchFamily="18" charset="0"/>
              </a:rPr>
              <a:t> </a:t>
            </a:r>
            <a:r>
              <a:rPr lang="en-US" sz="2000" b="1" dirty="0" err="1">
                <a:solidFill>
                  <a:srgbClr val="000000"/>
                </a:solidFill>
                <a:effectLst/>
                <a:cs typeface="Times New Roman" panose="02020603050405020304" pitchFamily="18" charset="0"/>
              </a:rPr>
              <a:t>péče</a:t>
            </a:r>
            <a:r>
              <a:rPr lang="en-US" sz="2000" b="1" dirty="0">
                <a:solidFill>
                  <a:srgbClr val="000000"/>
                </a:solidFill>
                <a:effectLst/>
                <a:cs typeface="Times New Roman" panose="02020603050405020304" pitchFamily="18" charset="0"/>
              </a:rPr>
              <a:t> </a:t>
            </a:r>
            <a:r>
              <a:rPr lang="en-US" sz="2000" b="1" dirty="0" err="1">
                <a:solidFill>
                  <a:srgbClr val="000000"/>
                </a:solidFill>
                <a:effectLst/>
                <a:cs typeface="Times New Roman" panose="02020603050405020304" pitchFamily="18" charset="0"/>
              </a:rPr>
              <a:t>mohli</a:t>
            </a:r>
            <a:r>
              <a:rPr lang="en-US" sz="2000" b="1" dirty="0">
                <a:solidFill>
                  <a:srgbClr val="000000"/>
                </a:solidFill>
                <a:effectLst/>
                <a:cs typeface="Times New Roman" panose="02020603050405020304" pitchFamily="18" charset="0"/>
              </a:rPr>
              <a:t> </a:t>
            </a:r>
            <a:r>
              <a:rPr lang="en-US" sz="2000" b="1" dirty="0" err="1">
                <a:solidFill>
                  <a:srgbClr val="000000"/>
                </a:solidFill>
                <a:effectLst/>
                <a:cs typeface="Times New Roman" panose="02020603050405020304" pitchFamily="18" charset="0"/>
              </a:rPr>
              <a:t>rozumět</a:t>
            </a:r>
            <a:r>
              <a:rPr lang="en-US" sz="2000" b="1" dirty="0">
                <a:solidFill>
                  <a:srgbClr val="000000"/>
                </a:solidFill>
                <a:effectLst/>
                <a:cs typeface="Times New Roman" panose="02020603050405020304" pitchFamily="18" charset="0"/>
              </a:rPr>
              <a:t> </a:t>
            </a:r>
            <a:r>
              <a:rPr lang="en-US" sz="2000" b="1" dirty="0" err="1">
                <a:solidFill>
                  <a:srgbClr val="000000"/>
                </a:solidFill>
                <a:effectLst/>
                <a:cs typeface="Times New Roman" panose="02020603050405020304" pitchFamily="18" charset="0"/>
              </a:rPr>
              <a:t>jejich</a:t>
            </a:r>
            <a:r>
              <a:rPr lang="en-US" sz="2000" b="1" dirty="0">
                <a:solidFill>
                  <a:srgbClr val="000000"/>
                </a:solidFill>
                <a:effectLst/>
                <a:cs typeface="Times New Roman" panose="02020603050405020304" pitchFamily="18" charset="0"/>
              </a:rPr>
              <a:t> </a:t>
            </a:r>
            <a:r>
              <a:rPr lang="en-US" sz="2000" b="1" dirty="0" err="1">
                <a:solidFill>
                  <a:srgbClr val="000000"/>
                </a:solidFill>
                <a:effectLst/>
                <a:cs typeface="Times New Roman" panose="02020603050405020304" pitchFamily="18" charset="0"/>
              </a:rPr>
              <a:t>přesnému</a:t>
            </a:r>
            <a:r>
              <a:rPr lang="en-US" sz="2000" b="1" dirty="0">
                <a:solidFill>
                  <a:srgbClr val="000000"/>
                </a:solidFill>
                <a:effectLst/>
                <a:cs typeface="Times New Roman" panose="02020603050405020304" pitchFamily="18" charset="0"/>
              </a:rPr>
              <a:t> </a:t>
            </a:r>
            <a:r>
              <a:rPr lang="en-US" sz="2000" b="1" dirty="0" err="1">
                <a:solidFill>
                  <a:srgbClr val="000000"/>
                </a:solidFill>
                <a:effectLst/>
                <a:cs typeface="Times New Roman" panose="02020603050405020304" pitchFamily="18" charset="0"/>
              </a:rPr>
              <a:t>významu</a:t>
            </a:r>
            <a:r>
              <a:rPr lang="en-US" sz="2000" b="1" dirty="0">
                <a:solidFill>
                  <a:srgbClr val="000000"/>
                </a:solidFill>
                <a:effectLst/>
                <a:cs typeface="Times New Roman" panose="02020603050405020304" pitchFamily="18" charset="0"/>
              </a:rPr>
              <a:t> a </a:t>
            </a:r>
            <a:r>
              <a:rPr lang="en-US" sz="2000" b="1" dirty="0" err="1">
                <a:solidFill>
                  <a:srgbClr val="000000"/>
                </a:solidFill>
                <a:effectLst/>
                <a:cs typeface="Times New Roman" panose="02020603050405020304" pitchFamily="18" charset="0"/>
              </a:rPr>
              <a:t>interpretovat</a:t>
            </a:r>
            <a:r>
              <a:rPr lang="en-US" sz="2000" b="1" dirty="0">
                <a:solidFill>
                  <a:srgbClr val="000000"/>
                </a:solidFill>
                <a:effectLst/>
                <a:cs typeface="Times New Roman" panose="02020603050405020304" pitchFamily="18" charset="0"/>
              </a:rPr>
              <a:t> je </a:t>
            </a:r>
            <a:r>
              <a:rPr lang="en-US" sz="2000" b="1" dirty="0" err="1">
                <a:solidFill>
                  <a:srgbClr val="000000"/>
                </a:solidFill>
                <a:effectLst/>
                <a:cs typeface="Times New Roman" panose="02020603050405020304" pitchFamily="18" charset="0"/>
              </a:rPr>
              <a:t>shodně</a:t>
            </a:r>
            <a:r>
              <a:rPr lang="en-US" sz="2000" b="1" dirty="0">
                <a:solidFill>
                  <a:srgbClr val="000000"/>
                </a:solidFill>
                <a:effectLst/>
                <a:cs typeface="Times New Roman" panose="02020603050405020304" pitchFamily="18" charset="0"/>
              </a:rPr>
              <a:t> </a:t>
            </a:r>
            <a:r>
              <a:rPr lang="en-US" sz="2000" dirty="0">
                <a:solidFill>
                  <a:srgbClr val="000000"/>
                </a:solidFill>
                <a:effectLst/>
                <a:cs typeface="Times New Roman" panose="02020603050405020304" pitchFamily="18" charset="0"/>
              </a:rPr>
              <a:t>a </a:t>
            </a:r>
            <a:r>
              <a:rPr lang="en-US" sz="2000" dirty="0" err="1">
                <a:solidFill>
                  <a:srgbClr val="000000"/>
                </a:solidFill>
                <a:effectLst/>
                <a:cs typeface="Times New Roman" panose="02020603050405020304" pitchFamily="18" charset="0"/>
              </a:rPr>
              <a:t>jednak</a:t>
            </a:r>
            <a:r>
              <a:rPr lang="en-US" sz="2000" dirty="0">
                <a:solidFill>
                  <a:srgbClr val="000000"/>
                </a:solidFill>
                <a:effectLst/>
                <a:cs typeface="Times New Roman" panose="02020603050405020304" pitchFamily="18" charset="0"/>
              </a:rPr>
              <a:t> aby </a:t>
            </a:r>
            <a:r>
              <a:rPr lang="en-US" sz="2000" b="1" dirty="0" err="1">
                <a:solidFill>
                  <a:srgbClr val="000000"/>
                </a:solidFill>
                <a:effectLst/>
                <a:cs typeface="Times New Roman" panose="02020603050405020304" pitchFamily="18" charset="0"/>
              </a:rPr>
              <a:t>zadavatel</a:t>
            </a:r>
            <a:r>
              <a:rPr lang="en-US" sz="2000" b="1" dirty="0">
                <a:solidFill>
                  <a:srgbClr val="000000"/>
                </a:solidFill>
                <a:effectLst/>
                <a:cs typeface="Times New Roman" panose="02020603050405020304" pitchFamily="18" charset="0"/>
              </a:rPr>
              <a:t> </a:t>
            </a:r>
            <a:r>
              <a:rPr lang="en-US" sz="2000" b="1" dirty="0" err="1">
                <a:solidFill>
                  <a:srgbClr val="000000"/>
                </a:solidFill>
                <a:effectLst/>
                <a:cs typeface="Times New Roman" panose="02020603050405020304" pitchFamily="18" charset="0"/>
              </a:rPr>
              <a:t>byl</a:t>
            </a:r>
            <a:r>
              <a:rPr lang="en-US" sz="2000" b="1" dirty="0">
                <a:solidFill>
                  <a:srgbClr val="000000"/>
                </a:solidFill>
                <a:effectLst/>
                <a:cs typeface="Times New Roman" panose="02020603050405020304" pitchFamily="18" charset="0"/>
              </a:rPr>
              <a:t> </a:t>
            </a:r>
            <a:r>
              <a:rPr lang="en-US" sz="2000" b="1" dirty="0" err="1">
                <a:solidFill>
                  <a:srgbClr val="000000"/>
                </a:solidFill>
                <a:effectLst/>
                <a:cs typeface="Times New Roman" panose="02020603050405020304" pitchFamily="18" charset="0"/>
              </a:rPr>
              <a:t>schopen</a:t>
            </a:r>
            <a:r>
              <a:rPr lang="en-US" sz="2000" b="1" dirty="0">
                <a:solidFill>
                  <a:srgbClr val="000000"/>
                </a:solidFill>
                <a:effectLst/>
                <a:cs typeface="Times New Roman" panose="02020603050405020304" pitchFamily="18" charset="0"/>
              </a:rPr>
              <a:t> </a:t>
            </a:r>
            <a:r>
              <a:rPr lang="en-US" sz="2000" b="1" dirty="0" err="1">
                <a:solidFill>
                  <a:srgbClr val="000000"/>
                </a:solidFill>
                <a:effectLst/>
                <a:cs typeface="Times New Roman" panose="02020603050405020304" pitchFamily="18" charset="0"/>
              </a:rPr>
              <a:t>ověřit</a:t>
            </a:r>
            <a:r>
              <a:rPr lang="en-US" sz="2000" b="1" dirty="0">
                <a:solidFill>
                  <a:srgbClr val="000000"/>
                </a:solidFill>
                <a:effectLst/>
                <a:cs typeface="Times New Roman" panose="02020603050405020304" pitchFamily="18" charset="0"/>
              </a:rPr>
              <a:t>, </a:t>
            </a:r>
            <a:r>
              <a:rPr lang="en-US" sz="2000" b="1" dirty="0" err="1">
                <a:solidFill>
                  <a:srgbClr val="000000"/>
                </a:solidFill>
                <a:effectLst/>
                <a:cs typeface="Times New Roman" panose="02020603050405020304" pitchFamily="18" charset="0"/>
              </a:rPr>
              <a:t>zda</a:t>
            </a:r>
            <a:r>
              <a:rPr lang="en-US" sz="2000" b="1" dirty="0">
                <a:solidFill>
                  <a:srgbClr val="000000"/>
                </a:solidFill>
                <a:effectLst/>
                <a:cs typeface="Times New Roman" panose="02020603050405020304" pitchFamily="18" charset="0"/>
              </a:rPr>
              <a:t> </a:t>
            </a:r>
            <a:r>
              <a:rPr lang="en-US" sz="2000" b="1" dirty="0" err="1">
                <a:solidFill>
                  <a:srgbClr val="000000"/>
                </a:solidFill>
                <a:effectLst/>
                <a:cs typeface="Times New Roman" panose="02020603050405020304" pitchFamily="18" charset="0"/>
              </a:rPr>
              <a:t>podané</a:t>
            </a:r>
            <a:r>
              <a:rPr lang="en-US" sz="2000" b="1" dirty="0">
                <a:solidFill>
                  <a:srgbClr val="000000"/>
                </a:solidFill>
                <a:effectLst/>
                <a:cs typeface="Times New Roman" panose="02020603050405020304" pitchFamily="18" charset="0"/>
              </a:rPr>
              <a:t> </a:t>
            </a:r>
            <a:r>
              <a:rPr lang="en-US" sz="2000" b="1" dirty="0" err="1">
                <a:solidFill>
                  <a:srgbClr val="000000"/>
                </a:solidFill>
                <a:effectLst/>
                <a:cs typeface="Times New Roman" panose="02020603050405020304" pitchFamily="18" charset="0"/>
              </a:rPr>
              <a:t>nabídky</a:t>
            </a:r>
            <a:r>
              <a:rPr lang="en-US" sz="2000" b="1" dirty="0">
                <a:solidFill>
                  <a:srgbClr val="000000"/>
                </a:solidFill>
                <a:effectLst/>
                <a:cs typeface="Times New Roman" panose="02020603050405020304" pitchFamily="18" charset="0"/>
              </a:rPr>
              <a:t> </a:t>
            </a:r>
            <a:r>
              <a:rPr lang="en-US" sz="2000" b="1" dirty="0" err="1">
                <a:solidFill>
                  <a:srgbClr val="000000"/>
                </a:solidFill>
                <a:effectLst/>
                <a:cs typeface="Times New Roman" panose="02020603050405020304" pitchFamily="18" charset="0"/>
              </a:rPr>
              <a:t>splňují</a:t>
            </a:r>
            <a:r>
              <a:rPr lang="en-US" sz="2000" b="1" dirty="0">
                <a:solidFill>
                  <a:srgbClr val="000000"/>
                </a:solidFill>
                <a:effectLst/>
                <a:cs typeface="Times New Roman" panose="02020603050405020304" pitchFamily="18" charset="0"/>
              </a:rPr>
              <a:t> </a:t>
            </a:r>
            <a:r>
              <a:rPr lang="en-US" sz="2000" b="1" dirty="0" err="1">
                <a:solidFill>
                  <a:srgbClr val="000000"/>
                </a:solidFill>
                <a:effectLst/>
                <a:cs typeface="Times New Roman" panose="02020603050405020304" pitchFamily="18" charset="0"/>
              </a:rPr>
              <a:t>kritéria</a:t>
            </a:r>
            <a:r>
              <a:rPr lang="en-US" sz="2000" b="1" dirty="0">
                <a:solidFill>
                  <a:srgbClr val="000000"/>
                </a:solidFill>
                <a:effectLst/>
                <a:cs typeface="Times New Roman" panose="02020603050405020304" pitchFamily="18" charset="0"/>
              </a:rPr>
              <a:t> </a:t>
            </a:r>
            <a:r>
              <a:rPr lang="en-US" sz="2000" b="1" dirty="0" err="1">
                <a:solidFill>
                  <a:srgbClr val="000000"/>
                </a:solidFill>
                <a:effectLst/>
                <a:cs typeface="Times New Roman" panose="02020603050405020304" pitchFamily="18" charset="0"/>
              </a:rPr>
              <a:t>příslušné</a:t>
            </a:r>
            <a:r>
              <a:rPr lang="en-US" sz="2000" b="1" dirty="0">
                <a:solidFill>
                  <a:srgbClr val="000000"/>
                </a:solidFill>
                <a:effectLst/>
                <a:cs typeface="Times New Roman" panose="02020603050405020304" pitchFamily="18" charset="0"/>
              </a:rPr>
              <a:t> </a:t>
            </a:r>
            <a:r>
              <a:rPr lang="en-US" sz="2000" b="1" dirty="0" err="1">
                <a:solidFill>
                  <a:srgbClr val="000000"/>
                </a:solidFill>
                <a:effectLst/>
                <a:cs typeface="Times New Roman" panose="02020603050405020304" pitchFamily="18" charset="0"/>
              </a:rPr>
              <a:t>zakázky</a:t>
            </a:r>
            <a:r>
              <a:rPr lang="cs-CZ" sz="2000" b="1" dirty="0">
                <a:solidFill>
                  <a:srgbClr val="000000"/>
                </a:solidFill>
                <a:effectLst/>
                <a:cs typeface="Times New Roman" panose="02020603050405020304" pitchFamily="18" charset="0"/>
              </a:rPr>
              <a:t>.</a:t>
            </a:r>
            <a:endParaRPr lang="cs-CZ" sz="2000" dirty="0">
              <a:effectLst/>
              <a:cs typeface="Times New Roman" panose="02020603050405020304" pitchFamily="18" charset="0"/>
            </a:endParaRPr>
          </a:p>
          <a:p>
            <a:endParaRPr lang="cs-CZ" dirty="0"/>
          </a:p>
        </p:txBody>
      </p:sp>
    </p:spTree>
    <p:extLst>
      <p:ext uri="{BB962C8B-B14F-4D97-AF65-F5344CB8AC3E}">
        <p14:creationId xmlns:p14="http://schemas.microsoft.com/office/powerpoint/2010/main" val="25092639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12E7899-2E5B-47B3-B32C-FDD73103A26B}"/>
              </a:ext>
            </a:extLst>
          </p:cNvPr>
          <p:cNvSpPr>
            <a:spLocks noGrp="1"/>
          </p:cNvSpPr>
          <p:nvPr>
            <p:ph type="title"/>
          </p:nvPr>
        </p:nvSpPr>
        <p:spPr/>
        <p:txBody>
          <a:bodyPr/>
          <a:lstStyle/>
          <a:p>
            <a:r>
              <a:rPr lang="cs-CZ" dirty="0"/>
              <a:t>Přiměřenost</a:t>
            </a:r>
          </a:p>
        </p:txBody>
      </p:sp>
      <p:sp>
        <p:nvSpPr>
          <p:cNvPr id="3" name="Zástupný obsah 2">
            <a:extLst>
              <a:ext uri="{FF2B5EF4-FFF2-40B4-BE49-F238E27FC236}">
                <a16:creationId xmlns:a16="http://schemas.microsoft.com/office/drawing/2014/main" id="{C945FE65-3CE2-4E0F-B9D1-877B9B5B08C9}"/>
              </a:ext>
            </a:extLst>
          </p:cNvPr>
          <p:cNvSpPr>
            <a:spLocks noGrp="1"/>
          </p:cNvSpPr>
          <p:nvPr>
            <p:ph idx="1"/>
          </p:nvPr>
        </p:nvSpPr>
        <p:spPr/>
        <p:txBody>
          <a:bodyPr/>
          <a:lstStyle/>
          <a:p>
            <a:pPr algn="just"/>
            <a:r>
              <a:rPr lang="en-US" sz="1800" dirty="0" err="1">
                <a:solidFill>
                  <a:srgbClr val="000000"/>
                </a:solidFill>
                <a:effectLst/>
                <a:cs typeface="Times New Roman" panose="02020603050405020304" pitchFamily="18" charset="0"/>
              </a:rPr>
              <a:t>Může</a:t>
            </a:r>
            <a:r>
              <a:rPr lang="en-US" sz="1800" dirty="0">
                <a:solidFill>
                  <a:srgbClr val="000000"/>
                </a:solidFill>
                <a:effectLst/>
                <a:cs typeface="Times New Roman" panose="02020603050405020304" pitchFamily="18" charset="0"/>
              </a:rPr>
              <a:t> se </a:t>
            </a:r>
            <a:r>
              <a:rPr lang="en-US" sz="1800" dirty="0" err="1">
                <a:solidFill>
                  <a:srgbClr val="000000"/>
                </a:solidFill>
                <a:effectLst/>
                <a:cs typeface="Times New Roman" panose="02020603050405020304" pitchFamily="18" charset="0"/>
              </a:rPr>
              <a:t>jednat</a:t>
            </a:r>
            <a:r>
              <a:rPr lang="en-US" sz="1800" dirty="0">
                <a:solidFill>
                  <a:srgbClr val="000000"/>
                </a:solidFill>
                <a:effectLst/>
                <a:cs typeface="Times New Roman" panose="02020603050405020304" pitchFamily="18" charset="0"/>
              </a:rPr>
              <a:t> </a:t>
            </a:r>
            <a:r>
              <a:rPr lang="en-US" sz="1800" dirty="0" err="1">
                <a:solidFill>
                  <a:srgbClr val="000000"/>
                </a:solidFill>
                <a:effectLst/>
                <a:cs typeface="Times New Roman" panose="02020603050405020304" pitchFamily="18" charset="0"/>
              </a:rPr>
              <a:t>buď</a:t>
            </a:r>
            <a:r>
              <a:rPr lang="en-US" sz="1800" dirty="0">
                <a:solidFill>
                  <a:srgbClr val="000000"/>
                </a:solidFill>
                <a:effectLst/>
                <a:cs typeface="Times New Roman" panose="02020603050405020304" pitchFamily="18" charset="0"/>
              </a:rPr>
              <a:t> o </a:t>
            </a:r>
            <a:r>
              <a:rPr lang="en-US" sz="1800" dirty="0" err="1">
                <a:solidFill>
                  <a:srgbClr val="000000"/>
                </a:solidFill>
                <a:effectLst/>
                <a:cs typeface="Times New Roman" panose="02020603050405020304" pitchFamily="18" charset="0"/>
              </a:rPr>
              <a:t>zásadu</a:t>
            </a:r>
            <a:r>
              <a:rPr lang="en-US" sz="1800" dirty="0">
                <a:solidFill>
                  <a:srgbClr val="000000"/>
                </a:solidFill>
                <a:effectLst/>
                <a:cs typeface="Times New Roman" panose="02020603050405020304" pitchFamily="18" charset="0"/>
              </a:rPr>
              <a:t> </a:t>
            </a:r>
            <a:r>
              <a:rPr lang="en-US" sz="1800" dirty="0" err="1">
                <a:solidFill>
                  <a:srgbClr val="000000"/>
                </a:solidFill>
                <a:effectLst/>
                <a:cs typeface="Times New Roman" panose="02020603050405020304" pitchFamily="18" charset="0"/>
              </a:rPr>
              <a:t>umožňující</a:t>
            </a:r>
            <a:r>
              <a:rPr lang="en-US" sz="1800" dirty="0">
                <a:solidFill>
                  <a:srgbClr val="000000"/>
                </a:solidFill>
                <a:effectLst/>
                <a:cs typeface="Times New Roman" panose="02020603050405020304" pitchFamily="18" charset="0"/>
              </a:rPr>
              <a:t> </a:t>
            </a:r>
            <a:r>
              <a:rPr lang="en-US" sz="1800" b="1" dirty="0" err="1">
                <a:solidFill>
                  <a:srgbClr val="000000"/>
                </a:solidFill>
                <a:effectLst/>
                <a:cs typeface="Times New Roman" panose="02020603050405020304" pitchFamily="18" charset="0"/>
              </a:rPr>
              <a:t>srovnávání</a:t>
            </a:r>
            <a:r>
              <a:rPr lang="en-US" sz="1800" b="1" dirty="0">
                <a:solidFill>
                  <a:srgbClr val="000000"/>
                </a:solidFill>
                <a:effectLst/>
                <a:cs typeface="Times New Roman" panose="02020603050405020304" pitchFamily="18" charset="0"/>
              </a:rPr>
              <a:t> s </a:t>
            </a:r>
            <a:r>
              <a:rPr lang="en-US" sz="1800" b="1" dirty="0" err="1">
                <a:solidFill>
                  <a:srgbClr val="000000"/>
                </a:solidFill>
                <a:effectLst/>
                <a:cs typeface="Times New Roman" panose="02020603050405020304" pitchFamily="18" charset="0"/>
              </a:rPr>
              <a:t>obecnými</a:t>
            </a:r>
            <a:r>
              <a:rPr lang="en-US" sz="1800" b="1" dirty="0">
                <a:solidFill>
                  <a:srgbClr val="000000"/>
                </a:solidFill>
                <a:effectLst/>
                <a:cs typeface="Times New Roman" panose="02020603050405020304" pitchFamily="18" charset="0"/>
              </a:rPr>
              <a:t> </a:t>
            </a:r>
            <a:r>
              <a:rPr lang="en-US" sz="1800" b="1" dirty="0" err="1">
                <a:solidFill>
                  <a:srgbClr val="000000"/>
                </a:solidFill>
                <a:effectLst/>
                <a:cs typeface="Times New Roman" panose="02020603050405020304" pitchFamily="18" charset="0"/>
              </a:rPr>
              <a:t>hledisky</a:t>
            </a:r>
            <a:r>
              <a:rPr lang="en-US" sz="1800" dirty="0">
                <a:solidFill>
                  <a:srgbClr val="000000"/>
                </a:solidFill>
                <a:effectLst/>
                <a:cs typeface="Times New Roman" panose="02020603050405020304" pitchFamily="18" charset="0"/>
              </a:rPr>
              <a:t>, </a:t>
            </a:r>
            <a:endParaRPr lang="cs-CZ" sz="1800" dirty="0">
              <a:solidFill>
                <a:srgbClr val="000000"/>
              </a:solidFill>
              <a:effectLst/>
              <a:cs typeface="Times New Roman" panose="02020603050405020304" pitchFamily="18" charset="0"/>
            </a:endParaRPr>
          </a:p>
          <a:p>
            <a:pPr marL="0" indent="0" algn="just">
              <a:buNone/>
            </a:pPr>
            <a:r>
              <a:rPr lang="en-US" sz="1800" dirty="0" err="1">
                <a:solidFill>
                  <a:srgbClr val="000000"/>
                </a:solidFill>
                <a:effectLst/>
                <a:cs typeface="Times New Roman" panose="02020603050405020304" pitchFamily="18" charset="0"/>
              </a:rPr>
              <a:t>anebo</a:t>
            </a:r>
            <a:r>
              <a:rPr lang="en-US" sz="1800" dirty="0">
                <a:solidFill>
                  <a:srgbClr val="000000"/>
                </a:solidFill>
                <a:effectLst/>
                <a:cs typeface="Times New Roman" panose="02020603050405020304" pitchFamily="18" charset="0"/>
              </a:rPr>
              <a:t> </a:t>
            </a:r>
            <a:r>
              <a:rPr lang="en-US" sz="1800" b="1" dirty="0" err="1">
                <a:solidFill>
                  <a:srgbClr val="000000"/>
                </a:solidFill>
                <a:effectLst/>
                <a:cs typeface="Times New Roman" panose="02020603050405020304" pitchFamily="18" charset="0"/>
              </a:rPr>
              <a:t>přímé</a:t>
            </a:r>
            <a:r>
              <a:rPr lang="en-US" sz="1800" b="1" dirty="0">
                <a:solidFill>
                  <a:srgbClr val="000000"/>
                </a:solidFill>
                <a:effectLst/>
                <a:cs typeface="Times New Roman" panose="02020603050405020304" pitchFamily="18" charset="0"/>
              </a:rPr>
              <a:t> </a:t>
            </a:r>
            <a:r>
              <a:rPr lang="en-US" sz="1800" b="1" dirty="0" err="1">
                <a:solidFill>
                  <a:srgbClr val="000000"/>
                </a:solidFill>
                <a:effectLst/>
                <a:cs typeface="Times New Roman" panose="02020603050405020304" pitchFamily="18" charset="0"/>
              </a:rPr>
              <a:t>srovnávání</a:t>
            </a:r>
            <a:r>
              <a:rPr lang="en-US" sz="1800" b="1" dirty="0">
                <a:solidFill>
                  <a:srgbClr val="000000"/>
                </a:solidFill>
                <a:effectLst/>
                <a:cs typeface="Times New Roman" panose="02020603050405020304" pitchFamily="18" charset="0"/>
              </a:rPr>
              <a:t> </a:t>
            </a:r>
            <a:r>
              <a:rPr lang="en-US" sz="1800" b="1" dirty="0" err="1">
                <a:solidFill>
                  <a:srgbClr val="000000"/>
                </a:solidFill>
                <a:effectLst/>
                <a:cs typeface="Times New Roman" panose="02020603050405020304" pitchFamily="18" charset="0"/>
              </a:rPr>
              <a:t>srovnatelných</a:t>
            </a:r>
            <a:r>
              <a:rPr lang="en-US" sz="1800" b="1" dirty="0">
                <a:solidFill>
                  <a:srgbClr val="000000"/>
                </a:solidFill>
                <a:effectLst/>
                <a:cs typeface="Times New Roman" panose="02020603050405020304" pitchFamily="18" charset="0"/>
              </a:rPr>
              <a:t> </a:t>
            </a:r>
            <a:r>
              <a:rPr lang="en-US" sz="1800" b="1" dirty="0" err="1">
                <a:solidFill>
                  <a:srgbClr val="000000"/>
                </a:solidFill>
                <a:effectLst/>
                <a:cs typeface="Times New Roman" panose="02020603050405020304" pitchFamily="18" charset="0"/>
              </a:rPr>
              <a:t>kategorií</a:t>
            </a:r>
            <a:r>
              <a:rPr lang="en-US" sz="1800" b="1" dirty="0">
                <a:solidFill>
                  <a:srgbClr val="000000"/>
                </a:solidFill>
                <a:effectLst/>
                <a:cs typeface="Times New Roman" panose="02020603050405020304" pitchFamily="18" charset="0"/>
              </a:rPr>
              <a:t> (</a:t>
            </a:r>
            <a:r>
              <a:rPr lang="en-US" sz="1800" b="1" dirty="0" err="1">
                <a:solidFill>
                  <a:srgbClr val="000000"/>
                </a:solidFill>
                <a:effectLst/>
                <a:cs typeface="Times New Roman" panose="02020603050405020304" pitchFamily="18" charset="0"/>
              </a:rPr>
              <a:t>proporcionalitu</a:t>
            </a:r>
            <a:r>
              <a:rPr lang="en-US" sz="1800" b="1" dirty="0">
                <a:solidFill>
                  <a:srgbClr val="000000"/>
                </a:solidFill>
                <a:effectLst/>
                <a:cs typeface="Times New Roman" panose="02020603050405020304" pitchFamily="18" charset="0"/>
              </a:rPr>
              <a:t>)</a:t>
            </a:r>
            <a:r>
              <a:rPr lang="cs-CZ" sz="1800" b="1" dirty="0">
                <a:solidFill>
                  <a:srgbClr val="000000"/>
                </a:solidFill>
                <a:effectLst/>
                <a:cs typeface="Times New Roman" panose="02020603050405020304" pitchFamily="18" charset="0"/>
              </a:rPr>
              <a:t>.</a:t>
            </a:r>
          </a:p>
          <a:p>
            <a:pPr algn="just"/>
            <a:endParaRPr lang="cs-CZ" sz="1800" dirty="0">
              <a:solidFill>
                <a:srgbClr val="000000"/>
              </a:solidFill>
              <a:effectLst/>
              <a:cs typeface="Times New Roman" panose="02020603050405020304" pitchFamily="18" charset="0"/>
            </a:endParaRPr>
          </a:p>
          <a:p>
            <a:pPr marL="0" indent="0" algn="just">
              <a:buNone/>
            </a:pPr>
            <a:r>
              <a:rPr lang="cs-CZ" sz="1800" dirty="0">
                <a:solidFill>
                  <a:srgbClr val="000000"/>
                </a:solidFill>
                <a:cs typeface="Times New Roman" panose="02020603050405020304" pitchFamily="18" charset="0"/>
              </a:rPr>
              <a:t>Ve vztahu např. k </a:t>
            </a:r>
          </a:p>
          <a:p>
            <a:pPr algn="just"/>
            <a:r>
              <a:rPr lang="en-US" sz="1800" dirty="0" err="1">
                <a:solidFill>
                  <a:srgbClr val="000000"/>
                </a:solidFill>
                <a:effectLst/>
                <a:cs typeface="Times New Roman" panose="02020603050405020304" pitchFamily="18" charset="0"/>
              </a:rPr>
              <a:t>požadavků</a:t>
            </a:r>
            <a:r>
              <a:rPr lang="cs-CZ" sz="1800" dirty="0">
                <a:solidFill>
                  <a:srgbClr val="000000"/>
                </a:solidFill>
                <a:effectLst/>
                <a:cs typeface="Times New Roman" panose="02020603050405020304" pitchFamily="18" charset="0"/>
              </a:rPr>
              <a:t>m</a:t>
            </a:r>
            <a:r>
              <a:rPr lang="en-US" sz="1800" dirty="0">
                <a:solidFill>
                  <a:srgbClr val="000000"/>
                </a:solidFill>
                <a:effectLst/>
                <a:cs typeface="Times New Roman" panose="02020603050405020304" pitchFamily="18" charset="0"/>
              </a:rPr>
              <a:t> </a:t>
            </a:r>
            <a:r>
              <a:rPr lang="en-US" sz="1800" dirty="0" err="1">
                <a:solidFill>
                  <a:srgbClr val="000000"/>
                </a:solidFill>
                <a:effectLst/>
                <a:cs typeface="Times New Roman" panose="02020603050405020304" pitchFamily="18" charset="0"/>
              </a:rPr>
              <a:t>na</a:t>
            </a:r>
            <a:r>
              <a:rPr lang="en-US" sz="1800" dirty="0">
                <a:solidFill>
                  <a:srgbClr val="000000"/>
                </a:solidFill>
                <a:effectLst/>
                <a:cs typeface="Times New Roman" panose="02020603050405020304" pitchFamily="18" charset="0"/>
              </a:rPr>
              <a:t> </a:t>
            </a:r>
            <a:r>
              <a:rPr lang="en-US" sz="1800" dirty="0" err="1">
                <a:solidFill>
                  <a:srgbClr val="000000"/>
                </a:solidFill>
                <a:effectLst/>
                <a:cs typeface="Times New Roman" panose="02020603050405020304" pitchFamily="18" charset="0"/>
              </a:rPr>
              <a:t>kvalifikaci</a:t>
            </a:r>
            <a:r>
              <a:rPr lang="cs-CZ" sz="1800" dirty="0">
                <a:solidFill>
                  <a:srgbClr val="000000"/>
                </a:solidFill>
                <a:effectLst/>
                <a:cs typeface="Times New Roman" panose="02020603050405020304" pitchFamily="18" charset="0"/>
              </a:rPr>
              <a:t>,</a:t>
            </a:r>
            <a:r>
              <a:rPr lang="en-US" sz="1800" dirty="0">
                <a:solidFill>
                  <a:srgbClr val="000000"/>
                </a:solidFill>
                <a:effectLst/>
                <a:cs typeface="Times New Roman" panose="02020603050405020304" pitchFamily="18" charset="0"/>
              </a:rPr>
              <a:t> </a:t>
            </a:r>
            <a:r>
              <a:rPr lang="en-US" sz="1800" dirty="0" err="1">
                <a:solidFill>
                  <a:srgbClr val="000000"/>
                </a:solidFill>
                <a:effectLst/>
                <a:cs typeface="Times New Roman" panose="02020603050405020304" pitchFamily="18" charset="0"/>
              </a:rPr>
              <a:t>stanovení</a:t>
            </a:r>
            <a:r>
              <a:rPr lang="en-US" sz="1800" dirty="0">
                <a:solidFill>
                  <a:srgbClr val="000000"/>
                </a:solidFill>
                <a:effectLst/>
                <a:cs typeface="Times New Roman" panose="02020603050405020304" pitchFamily="18" charset="0"/>
              </a:rPr>
              <a:t> </a:t>
            </a:r>
            <a:r>
              <a:rPr lang="en-US" sz="1800" dirty="0" err="1">
                <a:solidFill>
                  <a:srgbClr val="000000"/>
                </a:solidFill>
                <a:effectLst/>
                <a:cs typeface="Times New Roman" panose="02020603050405020304" pitchFamily="18" charset="0"/>
              </a:rPr>
              <a:t>délky</a:t>
            </a:r>
            <a:r>
              <a:rPr lang="en-US" sz="1800" dirty="0">
                <a:solidFill>
                  <a:srgbClr val="000000"/>
                </a:solidFill>
                <a:effectLst/>
                <a:cs typeface="Times New Roman" panose="02020603050405020304" pitchFamily="18" charset="0"/>
              </a:rPr>
              <a:t> </a:t>
            </a:r>
            <a:r>
              <a:rPr lang="en-US" sz="1800" dirty="0" err="1">
                <a:solidFill>
                  <a:srgbClr val="000000"/>
                </a:solidFill>
                <a:effectLst/>
                <a:cs typeface="Times New Roman" panose="02020603050405020304" pitchFamily="18" charset="0"/>
              </a:rPr>
              <a:t>lhůt</a:t>
            </a:r>
            <a:r>
              <a:rPr lang="cs-CZ" sz="1800" dirty="0">
                <a:solidFill>
                  <a:srgbClr val="000000"/>
                </a:solidFill>
                <a:cs typeface="Times New Roman" panose="02020603050405020304" pitchFamily="18" charset="0"/>
              </a:rPr>
              <a:t>, </a:t>
            </a:r>
            <a:r>
              <a:rPr lang="en-US" sz="1800" dirty="0" err="1">
                <a:solidFill>
                  <a:srgbClr val="000000"/>
                </a:solidFill>
                <a:effectLst/>
                <a:cs typeface="Times New Roman" panose="02020603050405020304" pitchFamily="18" charset="0"/>
              </a:rPr>
              <a:t>opatřením</a:t>
            </a:r>
            <a:r>
              <a:rPr lang="en-US" sz="1800" dirty="0">
                <a:solidFill>
                  <a:srgbClr val="000000"/>
                </a:solidFill>
                <a:effectLst/>
                <a:cs typeface="Times New Roman" panose="02020603050405020304" pitchFamily="18" charset="0"/>
              </a:rPr>
              <a:t>, k </a:t>
            </a:r>
            <a:r>
              <a:rPr lang="en-US" sz="1800" dirty="0" err="1">
                <a:solidFill>
                  <a:srgbClr val="000000"/>
                </a:solidFill>
                <a:effectLst/>
                <a:cs typeface="Times New Roman" panose="02020603050405020304" pitchFamily="18" charset="0"/>
              </a:rPr>
              <a:t>zajištění</a:t>
            </a:r>
            <a:r>
              <a:rPr lang="en-US" sz="1800" dirty="0">
                <a:solidFill>
                  <a:srgbClr val="000000"/>
                </a:solidFill>
                <a:effectLst/>
                <a:cs typeface="Times New Roman" panose="02020603050405020304" pitchFamily="18" charset="0"/>
              </a:rPr>
              <a:t> </a:t>
            </a:r>
            <a:r>
              <a:rPr lang="en-US" sz="1800" dirty="0" err="1">
                <a:solidFill>
                  <a:srgbClr val="000000"/>
                </a:solidFill>
                <a:effectLst/>
                <a:cs typeface="Times New Roman" panose="02020603050405020304" pitchFamily="18" charset="0"/>
              </a:rPr>
              <a:t>přiměřené</a:t>
            </a:r>
            <a:r>
              <a:rPr lang="en-US" sz="1800" dirty="0">
                <a:solidFill>
                  <a:srgbClr val="000000"/>
                </a:solidFill>
                <a:effectLst/>
                <a:cs typeface="Times New Roman" panose="02020603050405020304" pitchFamily="18" charset="0"/>
              </a:rPr>
              <a:t> </a:t>
            </a:r>
            <a:r>
              <a:rPr lang="en-US" sz="1800" dirty="0" err="1">
                <a:solidFill>
                  <a:srgbClr val="000000"/>
                </a:solidFill>
                <a:effectLst/>
                <a:cs typeface="Times New Roman" panose="02020603050405020304" pitchFamily="18" charset="0"/>
              </a:rPr>
              <a:t>hospodářské</a:t>
            </a:r>
            <a:r>
              <a:rPr lang="en-US" sz="1800" dirty="0">
                <a:solidFill>
                  <a:srgbClr val="000000"/>
                </a:solidFill>
                <a:effectLst/>
                <a:cs typeface="Times New Roman" panose="02020603050405020304" pitchFamily="18" charset="0"/>
              </a:rPr>
              <a:t> </a:t>
            </a:r>
            <a:r>
              <a:rPr lang="en-US" sz="1800" dirty="0" err="1">
                <a:solidFill>
                  <a:srgbClr val="000000"/>
                </a:solidFill>
                <a:effectLst/>
                <a:cs typeface="Times New Roman" panose="02020603050405020304" pitchFamily="18" charset="0"/>
              </a:rPr>
              <a:t>soutěže</a:t>
            </a:r>
            <a:r>
              <a:rPr lang="en-US" sz="1800" dirty="0">
                <a:solidFill>
                  <a:srgbClr val="000000"/>
                </a:solidFill>
                <a:effectLst/>
                <a:cs typeface="Times New Roman" panose="02020603050405020304" pitchFamily="18" charset="0"/>
              </a:rPr>
              <a:t> </a:t>
            </a:r>
            <a:r>
              <a:rPr lang="en-US" sz="1800" dirty="0" err="1">
                <a:solidFill>
                  <a:srgbClr val="000000"/>
                </a:solidFill>
                <a:effectLst/>
                <a:cs typeface="Times New Roman" panose="02020603050405020304" pitchFamily="18" charset="0"/>
              </a:rPr>
              <a:t>či</a:t>
            </a:r>
            <a:r>
              <a:rPr lang="en-US" sz="1800" dirty="0">
                <a:solidFill>
                  <a:srgbClr val="000000"/>
                </a:solidFill>
                <a:effectLst/>
                <a:cs typeface="Times New Roman" panose="02020603050405020304" pitchFamily="18" charset="0"/>
              </a:rPr>
              <a:t> k </a:t>
            </a:r>
            <a:r>
              <a:rPr lang="en-US" sz="1800" dirty="0" err="1">
                <a:solidFill>
                  <a:srgbClr val="000000"/>
                </a:solidFill>
                <a:effectLst/>
                <a:cs typeface="Times New Roman" panose="02020603050405020304" pitchFamily="18" charset="0"/>
              </a:rPr>
              <a:t>přiměřenosti</a:t>
            </a:r>
            <a:r>
              <a:rPr lang="en-US" sz="1800" dirty="0">
                <a:solidFill>
                  <a:srgbClr val="000000"/>
                </a:solidFill>
                <a:effectLst/>
                <a:cs typeface="Times New Roman" panose="02020603050405020304" pitchFamily="18" charset="0"/>
              </a:rPr>
              <a:t> </a:t>
            </a:r>
            <a:r>
              <a:rPr lang="en-US" sz="1800" dirty="0" err="1">
                <a:solidFill>
                  <a:srgbClr val="000000"/>
                </a:solidFill>
                <a:effectLst/>
                <a:cs typeface="Times New Roman" panose="02020603050405020304" pitchFamily="18" charset="0"/>
              </a:rPr>
              <a:t>vůči</a:t>
            </a:r>
            <a:r>
              <a:rPr lang="en-US" sz="1800" dirty="0">
                <a:solidFill>
                  <a:srgbClr val="000000"/>
                </a:solidFill>
                <a:effectLst/>
                <a:cs typeface="Times New Roman" panose="02020603050405020304" pitchFamily="18" charset="0"/>
              </a:rPr>
              <a:t> </a:t>
            </a:r>
            <a:r>
              <a:rPr lang="en-US" sz="1800" dirty="0" err="1">
                <a:solidFill>
                  <a:srgbClr val="000000"/>
                </a:solidFill>
                <a:effectLst/>
                <a:cs typeface="Times New Roman" panose="02020603050405020304" pitchFamily="18" charset="0"/>
              </a:rPr>
              <a:t>hodnotě</a:t>
            </a:r>
            <a:r>
              <a:rPr lang="en-US" sz="1800" dirty="0">
                <a:solidFill>
                  <a:srgbClr val="000000"/>
                </a:solidFill>
                <a:effectLst/>
                <a:cs typeface="Times New Roman" panose="02020603050405020304" pitchFamily="18" charset="0"/>
              </a:rPr>
              <a:t> a </a:t>
            </a:r>
            <a:r>
              <a:rPr lang="en-US" sz="1800" dirty="0" err="1">
                <a:solidFill>
                  <a:srgbClr val="000000"/>
                </a:solidFill>
                <a:effectLst/>
                <a:cs typeface="Times New Roman" panose="02020603050405020304" pitchFamily="18" charset="0"/>
              </a:rPr>
              <a:t>cílům</a:t>
            </a:r>
            <a:r>
              <a:rPr lang="en-US" sz="1800" dirty="0">
                <a:solidFill>
                  <a:srgbClr val="000000"/>
                </a:solidFill>
                <a:effectLst/>
                <a:cs typeface="Times New Roman" panose="02020603050405020304" pitchFamily="18" charset="0"/>
              </a:rPr>
              <a:t> </a:t>
            </a:r>
            <a:r>
              <a:rPr lang="en-US" sz="1800" dirty="0" err="1">
                <a:solidFill>
                  <a:srgbClr val="000000"/>
                </a:solidFill>
                <a:effectLst/>
                <a:cs typeface="Times New Roman" panose="02020603050405020304" pitchFamily="18" charset="0"/>
              </a:rPr>
              <a:t>veřejné</a:t>
            </a:r>
            <a:r>
              <a:rPr lang="en-US" sz="1800" dirty="0">
                <a:solidFill>
                  <a:srgbClr val="000000"/>
                </a:solidFill>
                <a:effectLst/>
                <a:cs typeface="Times New Roman" panose="02020603050405020304" pitchFamily="18" charset="0"/>
              </a:rPr>
              <a:t> </a:t>
            </a:r>
            <a:r>
              <a:rPr lang="en-US" sz="1800" dirty="0" err="1">
                <a:solidFill>
                  <a:srgbClr val="000000"/>
                </a:solidFill>
                <a:effectLst/>
                <a:cs typeface="Times New Roman" panose="02020603050405020304" pitchFamily="18" charset="0"/>
              </a:rPr>
              <a:t>zakázky</a:t>
            </a:r>
            <a:endParaRPr lang="cs-CZ" sz="1800" dirty="0">
              <a:solidFill>
                <a:srgbClr val="000000"/>
              </a:solidFill>
              <a:effectLst/>
              <a:cs typeface="Times New Roman" panose="02020603050405020304" pitchFamily="18" charset="0"/>
            </a:endParaRPr>
          </a:p>
          <a:p>
            <a:pPr algn="just"/>
            <a:r>
              <a:rPr lang="en-US" sz="1800" dirty="0">
                <a:solidFill>
                  <a:srgbClr val="000000"/>
                </a:solidFill>
                <a:effectLst/>
                <a:cs typeface="Times New Roman" panose="02020603050405020304" pitchFamily="18" charset="0"/>
              </a:rPr>
              <a:t>V </a:t>
            </a:r>
            <a:r>
              <a:rPr lang="en-US" sz="1800" dirty="0" err="1">
                <a:solidFill>
                  <a:srgbClr val="000000"/>
                </a:solidFill>
                <a:effectLst/>
                <a:cs typeface="Times New Roman" panose="02020603050405020304" pitchFamily="18" charset="0"/>
              </a:rPr>
              <a:t>negativním</a:t>
            </a:r>
            <a:r>
              <a:rPr lang="en-US" sz="1800" dirty="0">
                <a:solidFill>
                  <a:srgbClr val="000000"/>
                </a:solidFill>
                <a:effectLst/>
                <a:cs typeface="Times New Roman" panose="02020603050405020304" pitchFamily="18" charset="0"/>
              </a:rPr>
              <a:t> </a:t>
            </a:r>
            <a:r>
              <a:rPr lang="en-US" sz="1800" dirty="0" err="1">
                <a:solidFill>
                  <a:srgbClr val="000000"/>
                </a:solidFill>
                <a:effectLst/>
                <a:cs typeface="Times New Roman" panose="02020603050405020304" pitchFamily="18" charset="0"/>
              </a:rPr>
              <a:t>pojetí</a:t>
            </a:r>
            <a:r>
              <a:rPr lang="en-US" sz="1800" dirty="0">
                <a:solidFill>
                  <a:srgbClr val="000000"/>
                </a:solidFill>
                <a:effectLst/>
                <a:cs typeface="Times New Roman" panose="02020603050405020304" pitchFamily="18" charset="0"/>
              </a:rPr>
              <a:t> se </a:t>
            </a:r>
            <a:r>
              <a:rPr lang="en-US" sz="1800" dirty="0" err="1">
                <a:solidFill>
                  <a:srgbClr val="000000"/>
                </a:solidFill>
                <a:effectLst/>
                <a:cs typeface="Times New Roman" panose="02020603050405020304" pitchFamily="18" charset="0"/>
              </a:rPr>
              <a:t>hovoří</a:t>
            </a:r>
            <a:r>
              <a:rPr lang="en-US" sz="1800" dirty="0">
                <a:solidFill>
                  <a:srgbClr val="000000"/>
                </a:solidFill>
                <a:effectLst/>
                <a:cs typeface="Times New Roman" panose="02020603050405020304" pitchFamily="18" charset="0"/>
              </a:rPr>
              <a:t> o </a:t>
            </a:r>
            <a:r>
              <a:rPr lang="en-US" sz="1800" dirty="0" err="1">
                <a:solidFill>
                  <a:srgbClr val="000000"/>
                </a:solidFill>
                <a:effectLst/>
                <a:cs typeface="Times New Roman" panose="02020603050405020304" pitchFamily="18" charset="0"/>
              </a:rPr>
              <a:t>nepřiměřených</a:t>
            </a:r>
            <a:r>
              <a:rPr lang="en-US" sz="1800" dirty="0">
                <a:solidFill>
                  <a:srgbClr val="000000"/>
                </a:solidFill>
                <a:effectLst/>
                <a:cs typeface="Times New Roman" panose="02020603050405020304" pitchFamily="18" charset="0"/>
              </a:rPr>
              <a:t> </a:t>
            </a:r>
            <a:r>
              <a:rPr lang="en-US" sz="1800" dirty="0" err="1">
                <a:solidFill>
                  <a:srgbClr val="000000"/>
                </a:solidFill>
                <a:effectLst/>
                <a:cs typeface="Times New Roman" panose="02020603050405020304" pitchFamily="18" charset="0"/>
              </a:rPr>
              <a:t>obtížích</a:t>
            </a:r>
            <a:r>
              <a:rPr lang="en-US" sz="1800" dirty="0">
                <a:solidFill>
                  <a:srgbClr val="000000"/>
                </a:solidFill>
                <a:effectLst/>
                <a:cs typeface="Times New Roman" panose="02020603050405020304" pitchFamily="18" charset="0"/>
              </a:rPr>
              <a:t>, </a:t>
            </a:r>
            <a:r>
              <a:rPr lang="en-US" sz="1800" dirty="0" err="1">
                <a:solidFill>
                  <a:srgbClr val="000000"/>
                </a:solidFill>
                <a:effectLst/>
                <a:cs typeface="Times New Roman" panose="02020603050405020304" pitchFamily="18" charset="0"/>
              </a:rPr>
              <a:t>nepřiměřeném</a:t>
            </a:r>
            <a:r>
              <a:rPr lang="en-US" sz="1800" dirty="0">
                <a:solidFill>
                  <a:srgbClr val="000000"/>
                </a:solidFill>
                <a:effectLst/>
                <a:cs typeface="Times New Roman" panose="02020603050405020304" pitchFamily="18" charset="0"/>
              </a:rPr>
              <a:t> </a:t>
            </a:r>
            <a:r>
              <a:rPr lang="en-US" sz="1800" dirty="0" err="1">
                <a:solidFill>
                  <a:srgbClr val="000000"/>
                </a:solidFill>
                <a:effectLst/>
                <a:cs typeface="Times New Roman" panose="02020603050405020304" pitchFamily="18" charset="0"/>
              </a:rPr>
              <a:t>úsilí</a:t>
            </a:r>
            <a:r>
              <a:rPr lang="en-US" sz="1800" dirty="0">
                <a:solidFill>
                  <a:srgbClr val="000000"/>
                </a:solidFill>
                <a:effectLst/>
                <a:cs typeface="Times New Roman" panose="02020603050405020304" pitchFamily="18" charset="0"/>
              </a:rPr>
              <a:t>, </a:t>
            </a:r>
            <a:r>
              <a:rPr lang="en-US" sz="1800" dirty="0" err="1">
                <a:solidFill>
                  <a:srgbClr val="000000"/>
                </a:solidFill>
                <a:effectLst/>
                <a:cs typeface="Times New Roman" panose="02020603050405020304" pitchFamily="18" charset="0"/>
              </a:rPr>
              <a:t>nepřiměřených</a:t>
            </a:r>
            <a:r>
              <a:rPr lang="en-US" sz="1800" dirty="0">
                <a:solidFill>
                  <a:srgbClr val="000000"/>
                </a:solidFill>
                <a:effectLst/>
                <a:cs typeface="Times New Roman" panose="02020603050405020304" pitchFamily="18" charset="0"/>
              </a:rPr>
              <a:t> </a:t>
            </a:r>
            <a:r>
              <a:rPr lang="en-US" sz="1800" dirty="0" err="1">
                <a:solidFill>
                  <a:srgbClr val="000000"/>
                </a:solidFill>
                <a:effectLst/>
                <a:cs typeface="Times New Roman" panose="02020603050405020304" pitchFamily="18" charset="0"/>
              </a:rPr>
              <a:t>nákladech</a:t>
            </a:r>
            <a:r>
              <a:rPr lang="en-US" sz="1800" dirty="0">
                <a:solidFill>
                  <a:srgbClr val="000000"/>
                </a:solidFill>
                <a:effectLst/>
                <a:cs typeface="Times New Roman" panose="02020603050405020304" pitchFamily="18" charset="0"/>
              </a:rPr>
              <a:t> a </a:t>
            </a:r>
            <a:r>
              <a:rPr lang="en-US" sz="1800" dirty="0" err="1">
                <a:solidFill>
                  <a:srgbClr val="000000"/>
                </a:solidFill>
                <a:effectLst/>
                <a:cs typeface="Times New Roman" panose="02020603050405020304" pitchFamily="18" charset="0"/>
              </a:rPr>
              <a:t>nepřiměřených</a:t>
            </a:r>
            <a:r>
              <a:rPr lang="en-US" sz="1800" dirty="0">
                <a:solidFill>
                  <a:srgbClr val="000000"/>
                </a:solidFill>
                <a:effectLst/>
                <a:cs typeface="Times New Roman" panose="02020603050405020304" pitchFamily="18" charset="0"/>
              </a:rPr>
              <a:t> </a:t>
            </a:r>
            <a:r>
              <a:rPr lang="en-US" sz="1800" dirty="0" err="1">
                <a:solidFill>
                  <a:srgbClr val="000000"/>
                </a:solidFill>
                <a:effectLst/>
                <a:cs typeface="Times New Roman" panose="02020603050405020304" pitchFamily="18" charset="0"/>
              </a:rPr>
              <a:t>důsledcích</a:t>
            </a:r>
            <a:endParaRPr lang="cs-CZ" sz="1800" dirty="0">
              <a:solidFill>
                <a:srgbClr val="000000"/>
              </a:solidFill>
              <a:effectLst/>
              <a:cs typeface="Times New Roman" panose="02020603050405020304" pitchFamily="18" charset="0"/>
            </a:endParaRPr>
          </a:p>
          <a:p>
            <a:pPr algn="just"/>
            <a:r>
              <a:rPr lang="cs-CZ" sz="1800" dirty="0">
                <a:solidFill>
                  <a:srgbClr val="000000"/>
                </a:solidFill>
                <a:effectLst/>
                <a:cs typeface="Times New Roman" panose="02020603050405020304" pitchFamily="18" charset="0"/>
              </a:rPr>
              <a:t>L</a:t>
            </a:r>
            <a:r>
              <a:rPr lang="en-US" sz="1800" dirty="0" err="1">
                <a:solidFill>
                  <a:srgbClr val="000000"/>
                </a:solidFill>
                <a:effectLst/>
                <a:cs typeface="Times New Roman" panose="02020603050405020304" pitchFamily="18" charset="0"/>
              </a:rPr>
              <a:t>ze</a:t>
            </a:r>
            <a:r>
              <a:rPr lang="en-US" sz="1800" dirty="0">
                <a:solidFill>
                  <a:srgbClr val="000000"/>
                </a:solidFill>
                <a:effectLst/>
                <a:cs typeface="Times New Roman" panose="02020603050405020304" pitchFamily="18" charset="0"/>
              </a:rPr>
              <a:t> </a:t>
            </a:r>
            <a:r>
              <a:rPr lang="en-US" sz="1800" dirty="0" err="1">
                <a:solidFill>
                  <a:srgbClr val="000000"/>
                </a:solidFill>
                <a:effectLst/>
                <a:cs typeface="Times New Roman" panose="02020603050405020304" pitchFamily="18" charset="0"/>
              </a:rPr>
              <a:t>si</a:t>
            </a:r>
            <a:r>
              <a:rPr lang="en-US" sz="1800" dirty="0">
                <a:solidFill>
                  <a:srgbClr val="000000"/>
                </a:solidFill>
                <a:effectLst/>
                <a:cs typeface="Times New Roman" panose="02020603050405020304" pitchFamily="18" charset="0"/>
              </a:rPr>
              <a:t> </a:t>
            </a:r>
            <a:r>
              <a:rPr lang="en-US" sz="1800" dirty="0" err="1">
                <a:solidFill>
                  <a:srgbClr val="000000"/>
                </a:solidFill>
                <a:effectLst/>
                <a:cs typeface="Times New Roman" panose="02020603050405020304" pitchFamily="18" charset="0"/>
              </a:rPr>
              <a:t>představit</a:t>
            </a:r>
            <a:r>
              <a:rPr lang="en-US" sz="1800" dirty="0">
                <a:solidFill>
                  <a:srgbClr val="000000"/>
                </a:solidFill>
                <a:effectLst/>
                <a:cs typeface="Times New Roman" panose="02020603050405020304" pitchFamily="18" charset="0"/>
              </a:rPr>
              <a:t> </a:t>
            </a:r>
            <a:r>
              <a:rPr lang="en-US" sz="1800" dirty="0" err="1">
                <a:solidFill>
                  <a:srgbClr val="000000"/>
                </a:solidFill>
                <a:effectLst/>
                <a:cs typeface="Times New Roman" panose="02020603050405020304" pitchFamily="18" charset="0"/>
              </a:rPr>
              <a:t>situace</a:t>
            </a:r>
            <a:r>
              <a:rPr lang="en-US" sz="1800" dirty="0">
                <a:solidFill>
                  <a:srgbClr val="000000"/>
                </a:solidFill>
                <a:effectLst/>
                <a:cs typeface="Times New Roman" panose="02020603050405020304" pitchFamily="18" charset="0"/>
              </a:rPr>
              <a:t>, </a:t>
            </a:r>
            <a:r>
              <a:rPr lang="en-US" sz="1800" dirty="0" err="1">
                <a:solidFill>
                  <a:srgbClr val="000000"/>
                </a:solidFill>
                <a:effectLst/>
                <a:cs typeface="Times New Roman" panose="02020603050405020304" pitchFamily="18" charset="0"/>
              </a:rPr>
              <a:t>ve</a:t>
            </a:r>
            <a:r>
              <a:rPr lang="en-US" sz="1800" dirty="0">
                <a:solidFill>
                  <a:srgbClr val="000000"/>
                </a:solidFill>
                <a:effectLst/>
                <a:cs typeface="Times New Roman" panose="02020603050405020304" pitchFamily="18" charset="0"/>
              </a:rPr>
              <a:t> </a:t>
            </a:r>
            <a:r>
              <a:rPr lang="en-US" sz="1800" dirty="0" err="1">
                <a:solidFill>
                  <a:srgbClr val="000000"/>
                </a:solidFill>
                <a:effectLst/>
                <a:cs typeface="Times New Roman" panose="02020603050405020304" pitchFamily="18" charset="0"/>
              </a:rPr>
              <a:t>kterých</a:t>
            </a:r>
            <a:r>
              <a:rPr lang="en-US" sz="1800" dirty="0">
                <a:solidFill>
                  <a:srgbClr val="000000"/>
                </a:solidFill>
                <a:effectLst/>
                <a:cs typeface="Times New Roman" panose="02020603050405020304" pitchFamily="18" charset="0"/>
              </a:rPr>
              <a:t> </a:t>
            </a:r>
            <a:r>
              <a:rPr lang="en-US" sz="1800" dirty="0" err="1">
                <a:solidFill>
                  <a:srgbClr val="000000"/>
                </a:solidFill>
                <a:effectLst/>
                <a:cs typeface="Times New Roman" panose="02020603050405020304" pitchFamily="18" charset="0"/>
              </a:rPr>
              <a:t>požadavek</a:t>
            </a:r>
            <a:r>
              <a:rPr lang="en-US" sz="1800" dirty="0">
                <a:solidFill>
                  <a:srgbClr val="000000"/>
                </a:solidFill>
                <a:effectLst/>
                <a:cs typeface="Times New Roman" panose="02020603050405020304" pitchFamily="18" charset="0"/>
              </a:rPr>
              <a:t> </a:t>
            </a:r>
            <a:r>
              <a:rPr lang="en-US" sz="1800" dirty="0" err="1">
                <a:solidFill>
                  <a:srgbClr val="000000"/>
                </a:solidFill>
                <a:effectLst/>
                <a:cs typeface="Times New Roman" panose="02020603050405020304" pitchFamily="18" charset="0"/>
              </a:rPr>
              <a:t>zadavatele</a:t>
            </a:r>
            <a:r>
              <a:rPr lang="en-US" sz="1800" dirty="0">
                <a:solidFill>
                  <a:srgbClr val="000000"/>
                </a:solidFill>
                <a:effectLst/>
                <a:cs typeface="Times New Roman" panose="02020603050405020304" pitchFamily="18" charset="0"/>
              </a:rPr>
              <a:t> </a:t>
            </a:r>
            <a:r>
              <a:rPr lang="en-US" sz="1800" dirty="0" err="1">
                <a:solidFill>
                  <a:srgbClr val="000000"/>
                </a:solidFill>
                <a:effectLst/>
                <a:cs typeface="Times New Roman" panose="02020603050405020304" pitchFamily="18" charset="0"/>
              </a:rPr>
              <a:t>není</a:t>
            </a:r>
            <a:r>
              <a:rPr lang="en-US" sz="1800" dirty="0">
                <a:solidFill>
                  <a:srgbClr val="000000"/>
                </a:solidFill>
                <a:effectLst/>
                <a:cs typeface="Times New Roman" panose="02020603050405020304" pitchFamily="18" charset="0"/>
              </a:rPr>
              <a:t> </a:t>
            </a:r>
            <a:r>
              <a:rPr lang="en-US" sz="1800" dirty="0" err="1">
                <a:solidFill>
                  <a:srgbClr val="000000"/>
                </a:solidFill>
                <a:effectLst/>
                <a:cs typeface="Times New Roman" panose="02020603050405020304" pitchFamily="18" charset="0"/>
              </a:rPr>
              <a:t>diskriminační</a:t>
            </a:r>
            <a:r>
              <a:rPr lang="en-US" sz="1800" dirty="0">
                <a:solidFill>
                  <a:srgbClr val="000000"/>
                </a:solidFill>
                <a:effectLst/>
                <a:cs typeface="Times New Roman" panose="02020603050405020304" pitchFamily="18" charset="0"/>
              </a:rPr>
              <a:t>, ale je </a:t>
            </a:r>
            <a:r>
              <a:rPr lang="en-US" sz="1800" dirty="0" err="1">
                <a:solidFill>
                  <a:srgbClr val="000000"/>
                </a:solidFill>
                <a:effectLst/>
                <a:cs typeface="Times New Roman" panose="02020603050405020304" pitchFamily="18" charset="0"/>
              </a:rPr>
              <a:t>nepřiměřený</a:t>
            </a:r>
            <a:r>
              <a:rPr lang="en-US" sz="1800" dirty="0">
                <a:solidFill>
                  <a:srgbClr val="000000"/>
                </a:solidFill>
                <a:effectLst/>
                <a:cs typeface="Times New Roman" panose="02020603050405020304" pitchFamily="18" charset="0"/>
              </a:rPr>
              <a:t> </a:t>
            </a:r>
            <a:r>
              <a:rPr lang="en-US" sz="1800" dirty="0" err="1">
                <a:solidFill>
                  <a:srgbClr val="000000"/>
                </a:solidFill>
                <a:effectLst/>
                <a:cs typeface="Times New Roman" panose="02020603050405020304" pitchFamily="18" charset="0"/>
              </a:rPr>
              <a:t>okolnostem</a:t>
            </a:r>
            <a:r>
              <a:rPr lang="en-US" sz="1800" dirty="0">
                <a:solidFill>
                  <a:srgbClr val="000000"/>
                </a:solidFill>
                <a:effectLst/>
                <a:cs typeface="Times New Roman" panose="02020603050405020304" pitchFamily="18" charset="0"/>
              </a:rPr>
              <a:t> </a:t>
            </a:r>
            <a:r>
              <a:rPr lang="cs-CZ" sz="1800" dirty="0">
                <a:solidFill>
                  <a:srgbClr val="000000"/>
                </a:solidFill>
                <a:effectLst/>
                <a:cs typeface="Times New Roman" panose="02020603050405020304" pitchFamily="18" charset="0"/>
              </a:rPr>
              <a:t>(</a:t>
            </a:r>
            <a:r>
              <a:rPr lang="en-US" sz="1800" dirty="0" err="1">
                <a:solidFill>
                  <a:srgbClr val="000000"/>
                </a:solidFill>
                <a:effectLst/>
                <a:cs typeface="Times New Roman" panose="02020603050405020304" pitchFamily="18" charset="0"/>
              </a:rPr>
              <a:t>například</a:t>
            </a:r>
            <a:r>
              <a:rPr lang="en-US" sz="1800" dirty="0">
                <a:solidFill>
                  <a:srgbClr val="000000"/>
                </a:solidFill>
                <a:effectLst/>
                <a:cs typeface="Times New Roman" panose="02020603050405020304" pitchFamily="18" charset="0"/>
              </a:rPr>
              <a:t> </a:t>
            </a:r>
            <a:r>
              <a:rPr lang="en-US" sz="1800" dirty="0" err="1">
                <a:solidFill>
                  <a:srgbClr val="000000"/>
                </a:solidFill>
                <a:effectLst/>
                <a:cs typeface="Times New Roman" panose="02020603050405020304" pitchFamily="18" charset="0"/>
              </a:rPr>
              <a:t>nápravné</a:t>
            </a:r>
            <a:r>
              <a:rPr lang="en-US" sz="1800" dirty="0">
                <a:solidFill>
                  <a:srgbClr val="000000"/>
                </a:solidFill>
                <a:effectLst/>
                <a:cs typeface="Times New Roman" panose="02020603050405020304" pitchFamily="18" charset="0"/>
              </a:rPr>
              <a:t> </a:t>
            </a:r>
            <a:r>
              <a:rPr lang="en-US" sz="1800" dirty="0" err="1">
                <a:solidFill>
                  <a:srgbClr val="000000"/>
                </a:solidFill>
                <a:effectLst/>
                <a:cs typeface="Times New Roman" panose="02020603050405020304" pitchFamily="18" charset="0"/>
              </a:rPr>
              <a:t>opatření</a:t>
            </a:r>
            <a:r>
              <a:rPr lang="en-US" sz="1800" dirty="0">
                <a:solidFill>
                  <a:srgbClr val="000000"/>
                </a:solidFill>
                <a:effectLst/>
                <a:cs typeface="Times New Roman" panose="02020603050405020304" pitchFamily="18" charset="0"/>
              </a:rPr>
              <a:t> </a:t>
            </a:r>
            <a:r>
              <a:rPr lang="en-US" sz="1800" dirty="0" err="1">
                <a:solidFill>
                  <a:srgbClr val="000000"/>
                </a:solidFill>
                <a:effectLst/>
                <a:cs typeface="Times New Roman" panose="02020603050405020304" pitchFamily="18" charset="0"/>
              </a:rPr>
              <a:t>spočívající</a:t>
            </a:r>
            <a:r>
              <a:rPr lang="en-US" sz="1800" dirty="0">
                <a:solidFill>
                  <a:srgbClr val="000000"/>
                </a:solidFill>
                <a:effectLst/>
                <a:cs typeface="Times New Roman" panose="02020603050405020304" pitchFamily="18" charset="0"/>
              </a:rPr>
              <a:t> </a:t>
            </a:r>
            <a:r>
              <a:rPr lang="en-US" sz="1800" dirty="0" err="1">
                <a:solidFill>
                  <a:srgbClr val="000000"/>
                </a:solidFill>
                <a:effectLst/>
                <a:cs typeface="Times New Roman" panose="02020603050405020304" pitchFamily="18" charset="0"/>
              </a:rPr>
              <a:t>ve</a:t>
            </a:r>
            <a:r>
              <a:rPr lang="en-US" sz="1800" dirty="0">
                <a:solidFill>
                  <a:srgbClr val="000000"/>
                </a:solidFill>
                <a:effectLst/>
                <a:cs typeface="Times New Roman" panose="02020603050405020304" pitchFamily="18" charset="0"/>
              </a:rPr>
              <a:t> </a:t>
            </a:r>
            <a:r>
              <a:rPr lang="en-US" sz="1800" dirty="0" err="1">
                <a:solidFill>
                  <a:srgbClr val="000000"/>
                </a:solidFill>
                <a:effectLst/>
                <a:cs typeface="Times New Roman" panose="02020603050405020304" pitchFamily="18" charset="0"/>
              </a:rPr>
              <a:t>zrušení</a:t>
            </a:r>
            <a:r>
              <a:rPr lang="en-US" sz="1800" dirty="0">
                <a:solidFill>
                  <a:srgbClr val="000000"/>
                </a:solidFill>
                <a:effectLst/>
                <a:cs typeface="Times New Roman" panose="02020603050405020304" pitchFamily="18" charset="0"/>
              </a:rPr>
              <a:t> </a:t>
            </a:r>
            <a:r>
              <a:rPr lang="en-US" sz="1800" dirty="0" err="1">
                <a:solidFill>
                  <a:srgbClr val="000000"/>
                </a:solidFill>
                <a:effectLst/>
                <a:cs typeface="Times New Roman" panose="02020603050405020304" pitchFamily="18" charset="0"/>
              </a:rPr>
              <a:t>celého</a:t>
            </a:r>
            <a:r>
              <a:rPr lang="en-US" sz="1800" dirty="0">
                <a:solidFill>
                  <a:srgbClr val="000000"/>
                </a:solidFill>
                <a:effectLst/>
                <a:cs typeface="Times New Roman" panose="02020603050405020304" pitchFamily="18" charset="0"/>
              </a:rPr>
              <a:t> </a:t>
            </a:r>
            <a:r>
              <a:rPr lang="en-US" sz="1800" dirty="0" err="1">
                <a:solidFill>
                  <a:srgbClr val="000000"/>
                </a:solidFill>
                <a:effectLst/>
                <a:cs typeface="Times New Roman" panose="02020603050405020304" pitchFamily="18" charset="0"/>
              </a:rPr>
              <a:t>zadávacího</a:t>
            </a:r>
            <a:r>
              <a:rPr lang="en-US" sz="1800" dirty="0">
                <a:solidFill>
                  <a:srgbClr val="000000"/>
                </a:solidFill>
                <a:effectLst/>
                <a:cs typeface="Times New Roman" panose="02020603050405020304" pitchFamily="18" charset="0"/>
              </a:rPr>
              <a:t> </a:t>
            </a:r>
            <a:r>
              <a:rPr lang="en-US" sz="1800" dirty="0" err="1">
                <a:solidFill>
                  <a:srgbClr val="000000"/>
                </a:solidFill>
                <a:effectLst/>
                <a:cs typeface="Times New Roman" panose="02020603050405020304" pitchFamily="18" charset="0"/>
              </a:rPr>
              <a:t>řízení</a:t>
            </a:r>
            <a:r>
              <a:rPr lang="en-US" sz="1800" dirty="0">
                <a:solidFill>
                  <a:srgbClr val="000000"/>
                </a:solidFill>
                <a:effectLst/>
                <a:cs typeface="Times New Roman" panose="02020603050405020304" pitchFamily="18" charset="0"/>
              </a:rPr>
              <a:t> v </a:t>
            </a:r>
            <a:r>
              <a:rPr lang="en-US" sz="1800" dirty="0" err="1">
                <a:solidFill>
                  <a:srgbClr val="000000"/>
                </a:solidFill>
                <a:effectLst/>
                <a:cs typeface="Times New Roman" panose="02020603050405020304" pitchFamily="18" charset="0"/>
              </a:rPr>
              <a:t>situaci</a:t>
            </a:r>
            <a:r>
              <a:rPr lang="en-US" sz="1800" dirty="0">
                <a:solidFill>
                  <a:srgbClr val="000000"/>
                </a:solidFill>
                <a:effectLst/>
                <a:cs typeface="Times New Roman" panose="02020603050405020304" pitchFamily="18" charset="0"/>
              </a:rPr>
              <a:t>, </a:t>
            </a:r>
            <a:r>
              <a:rPr lang="en-US" sz="1800" dirty="0" err="1">
                <a:solidFill>
                  <a:srgbClr val="000000"/>
                </a:solidFill>
                <a:effectLst/>
                <a:cs typeface="Times New Roman" panose="02020603050405020304" pitchFamily="18" charset="0"/>
              </a:rPr>
              <a:t>kdy</a:t>
            </a:r>
            <a:r>
              <a:rPr lang="en-US" sz="1800" dirty="0">
                <a:solidFill>
                  <a:srgbClr val="000000"/>
                </a:solidFill>
                <a:effectLst/>
                <a:cs typeface="Times New Roman" panose="02020603050405020304" pitchFamily="18" charset="0"/>
              </a:rPr>
              <a:t> by </a:t>
            </a:r>
            <a:r>
              <a:rPr lang="en-US" sz="1800" dirty="0" err="1">
                <a:solidFill>
                  <a:srgbClr val="000000"/>
                </a:solidFill>
                <a:effectLst/>
                <a:cs typeface="Times New Roman" panose="02020603050405020304" pitchFamily="18" charset="0"/>
              </a:rPr>
              <a:t>bylo</a:t>
            </a:r>
            <a:r>
              <a:rPr lang="en-US" sz="1800" dirty="0">
                <a:solidFill>
                  <a:srgbClr val="000000"/>
                </a:solidFill>
                <a:effectLst/>
                <a:cs typeface="Times New Roman" panose="02020603050405020304" pitchFamily="18" charset="0"/>
              </a:rPr>
              <a:t> </a:t>
            </a:r>
            <a:r>
              <a:rPr lang="en-US" sz="1800" dirty="0" err="1">
                <a:solidFill>
                  <a:srgbClr val="000000"/>
                </a:solidFill>
                <a:effectLst/>
                <a:cs typeface="Times New Roman" panose="02020603050405020304" pitchFamily="18" charset="0"/>
              </a:rPr>
              <a:t>možno</a:t>
            </a:r>
            <a:r>
              <a:rPr lang="en-US" sz="1800" dirty="0">
                <a:solidFill>
                  <a:srgbClr val="000000"/>
                </a:solidFill>
                <a:effectLst/>
                <a:cs typeface="Times New Roman" panose="02020603050405020304" pitchFamily="18" charset="0"/>
              </a:rPr>
              <a:t> </a:t>
            </a:r>
            <a:r>
              <a:rPr lang="en-US" sz="1800" dirty="0" err="1">
                <a:solidFill>
                  <a:srgbClr val="000000"/>
                </a:solidFill>
                <a:effectLst/>
                <a:cs typeface="Times New Roman" panose="02020603050405020304" pitchFamily="18" charset="0"/>
              </a:rPr>
              <a:t>využít</a:t>
            </a:r>
            <a:r>
              <a:rPr lang="en-US" sz="1800" dirty="0">
                <a:solidFill>
                  <a:srgbClr val="000000"/>
                </a:solidFill>
                <a:effectLst/>
                <a:cs typeface="Times New Roman" panose="02020603050405020304" pitchFamily="18" charset="0"/>
              </a:rPr>
              <a:t> </a:t>
            </a:r>
            <a:r>
              <a:rPr lang="en-US" sz="1800" dirty="0" err="1">
                <a:solidFill>
                  <a:srgbClr val="000000"/>
                </a:solidFill>
                <a:effectLst/>
                <a:cs typeface="Times New Roman" panose="02020603050405020304" pitchFamily="18" charset="0"/>
              </a:rPr>
              <a:t>i</a:t>
            </a:r>
            <a:r>
              <a:rPr lang="en-US" sz="1800" dirty="0">
                <a:solidFill>
                  <a:srgbClr val="000000"/>
                </a:solidFill>
                <a:effectLst/>
                <a:cs typeface="Times New Roman" panose="02020603050405020304" pitchFamily="18" charset="0"/>
              </a:rPr>
              <a:t> </a:t>
            </a:r>
            <a:r>
              <a:rPr lang="en-US" sz="1800" dirty="0" err="1">
                <a:solidFill>
                  <a:srgbClr val="000000"/>
                </a:solidFill>
                <a:effectLst/>
                <a:cs typeface="Times New Roman" panose="02020603050405020304" pitchFamily="18" charset="0"/>
              </a:rPr>
              <a:t>méně</a:t>
            </a:r>
            <a:r>
              <a:rPr lang="en-US" sz="1800" dirty="0">
                <a:solidFill>
                  <a:srgbClr val="000000"/>
                </a:solidFill>
                <a:effectLst/>
                <a:cs typeface="Times New Roman" panose="02020603050405020304" pitchFamily="18" charset="0"/>
              </a:rPr>
              <a:t> </a:t>
            </a:r>
            <a:r>
              <a:rPr lang="en-US" sz="1800" dirty="0" err="1">
                <a:solidFill>
                  <a:srgbClr val="000000"/>
                </a:solidFill>
                <a:effectLst/>
                <a:cs typeface="Times New Roman" panose="02020603050405020304" pitchFamily="18" charset="0"/>
              </a:rPr>
              <a:t>závažný</a:t>
            </a:r>
            <a:r>
              <a:rPr lang="en-US" sz="1800" dirty="0">
                <a:solidFill>
                  <a:srgbClr val="000000"/>
                </a:solidFill>
                <a:effectLst/>
                <a:cs typeface="Times New Roman" panose="02020603050405020304" pitchFamily="18" charset="0"/>
              </a:rPr>
              <a:t> </a:t>
            </a:r>
            <a:r>
              <a:rPr lang="en-US" sz="1800" dirty="0" err="1">
                <a:solidFill>
                  <a:srgbClr val="000000"/>
                </a:solidFill>
                <a:effectLst/>
                <a:cs typeface="Times New Roman" panose="02020603050405020304" pitchFamily="18" charset="0"/>
              </a:rPr>
              <a:t>způsob</a:t>
            </a:r>
            <a:r>
              <a:rPr lang="en-US" sz="1800" dirty="0">
                <a:solidFill>
                  <a:srgbClr val="000000"/>
                </a:solidFill>
                <a:effectLst/>
                <a:cs typeface="Times New Roman" panose="02020603050405020304" pitchFamily="18" charset="0"/>
              </a:rPr>
              <a:t> </a:t>
            </a:r>
            <a:r>
              <a:rPr lang="en-US" sz="1800" dirty="0" err="1">
                <a:solidFill>
                  <a:srgbClr val="000000"/>
                </a:solidFill>
                <a:effectLst/>
                <a:cs typeface="Times New Roman" panose="02020603050405020304" pitchFamily="18" charset="0"/>
              </a:rPr>
              <a:t>nápravy</a:t>
            </a:r>
            <a:r>
              <a:rPr lang="cs-CZ" sz="1800" dirty="0">
                <a:solidFill>
                  <a:srgbClr val="000000"/>
                </a:solidFill>
                <a:effectLst/>
                <a:cs typeface="Times New Roman" panose="02020603050405020304" pitchFamily="18" charset="0"/>
              </a:rPr>
              <a:t>)</a:t>
            </a:r>
            <a:endParaRPr lang="cs-CZ" dirty="0"/>
          </a:p>
        </p:txBody>
      </p:sp>
    </p:spTree>
    <p:extLst>
      <p:ext uri="{BB962C8B-B14F-4D97-AF65-F5344CB8AC3E}">
        <p14:creationId xmlns:p14="http://schemas.microsoft.com/office/powerpoint/2010/main" val="15750827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9EA4576-76CD-4EA1-A50A-53727F345356}"/>
              </a:ext>
            </a:extLst>
          </p:cNvPr>
          <p:cNvSpPr>
            <a:spLocks noGrp="1"/>
          </p:cNvSpPr>
          <p:nvPr>
            <p:ph type="title"/>
          </p:nvPr>
        </p:nvSpPr>
        <p:spPr/>
        <p:txBody>
          <a:bodyPr/>
          <a:lstStyle/>
          <a:p>
            <a:r>
              <a:rPr lang="cs-CZ" dirty="0"/>
              <a:t>Rovné zacházení</a:t>
            </a:r>
          </a:p>
        </p:txBody>
      </p:sp>
      <p:sp>
        <p:nvSpPr>
          <p:cNvPr id="3" name="Zástupný obsah 2">
            <a:extLst>
              <a:ext uri="{FF2B5EF4-FFF2-40B4-BE49-F238E27FC236}">
                <a16:creationId xmlns:a16="http://schemas.microsoft.com/office/drawing/2014/main" id="{DED98DAD-8CE7-4AEA-AAEC-5AACF48708A3}"/>
              </a:ext>
            </a:extLst>
          </p:cNvPr>
          <p:cNvSpPr>
            <a:spLocks noGrp="1"/>
          </p:cNvSpPr>
          <p:nvPr>
            <p:ph idx="1"/>
          </p:nvPr>
        </p:nvSpPr>
        <p:spPr/>
        <p:txBody>
          <a:bodyPr/>
          <a:lstStyle/>
          <a:p>
            <a:pPr algn="just"/>
            <a:r>
              <a:rPr lang="en-US" sz="2000" dirty="0" err="1">
                <a:solidFill>
                  <a:srgbClr val="000000"/>
                </a:solidFill>
                <a:effectLst/>
                <a:cs typeface="Times New Roman" panose="02020603050405020304" pitchFamily="18" charset="0"/>
              </a:rPr>
              <a:t>Dle</a:t>
            </a:r>
            <a:r>
              <a:rPr lang="en-US" sz="2000" dirty="0">
                <a:solidFill>
                  <a:srgbClr val="000000"/>
                </a:solidFill>
                <a:effectLst/>
                <a:cs typeface="Times New Roman" panose="02020603050405020304" pitchFamily="18" charset="0"/>
              </a:rPr>
              <a:t> </a:t>
            </a:r>
            <a:r>
              <a:rPr lang="en-US" sz="2000" dirty="0" err="1">
                <a:solidFill>
                  <a:srgbClr val="000000"/>
                </a:solidFill>
                <a:effectLst/>
                <a:cs typeface="Times New Roman" panose="02020603050405020304" pitchFamily="18" charset="0"/>
              </a:rPr>
              <a:t>rozsudku</a:t>
            </a:r>
            <a:r>
              <a:rPr lang="en-US" sz="2000" dirty="0">
                <a:solidFill>
                  <a:srgbClr val="000000"/>
                </a:solidFill>
                <a:effectLst/>
                <a:cs typeface="Times New Roman" panose="02020603050405020304" pitchFamily="18" charset="0"/>
              </a:rPr>
              <a:t> v </a:t>
            </a:r>
            <a:r>
              <a:rPr lang="en-US" sz="2000" dirty="0" err="1">
                <a:solidFill>
                  <a:srgbClr val="000000"/>
                </a:solidFill>
                <a:effectLst/>
                <a:cs typeface="Times New Roman" panose="02020603050405020304" pitchFamily="18" charset="0"/>
              </a:rPr>
              <a:t>tzv</a:t>
            </a:r>
            <a:r>
              <a:rPr lang="en-US" sz="2000" dirty="0">
                <a:solidFill>
                  <a:srgbClr val="000000"/>
                </a:solidFill>
                <a:effectLst/>
                <a:cs typeface="Times New Roman" panose="02020603050405020304" pitchFamily="18" charset="0"/>
              </a:rPr>
              <a:t>. </a:t>
            </a:r>
            <a:r>
              <a:rPr lang="en-US" sz="2000" dirty="0" err="1">
                <a:solidFill>
                  <a:srgbClr val="000000"/>
                </a:solidFill>
                <a:effectLst/>
                <a:cs typeface="Times New Roman" panose="02020603050405020304" pitchFamily="18" charset="0"/>
              </a:rPr>
              <a:t>případu</a:t>
            </a:r>
            <a:r>
              <a:rPr lang="en-US" sz="2000" dirty="0">
                <a:solidFill>
                  <a:srgbClr val="000000"/>
                </a:solidFill>
                <a:effectLst/>
                <a:cs typeface="Times New Roman" panose="02020603050405020304" pitchFamily="18" charset="0"/>
              </a:rPr>
              <a:t> </a:t>
            </a:r>
            <a:r>
              <a:rPr lang="en-US" sz="2000" i="1" dirty="0" err="1">
                <a:solidFill>
                  <a:srgbClr val="000000"/>
                </a:solidFill>
                <a:effectLst/>
                <a:cs typeface="Times New Roman" panose="02020603050405020304" pitchFamily="18" charset="0"/>
              </a:rPr>
              <a:t>Wallon</a:t>
            </a:r>
            <a:r>
              <a:rPr lang="en-US" sz="2000" i="1" dirty="0">
                <a:solidFill>
                  <a:srgbClr val="000000"/>
                </a:solidFill>
                <a:effectLst/>
                <a:cs typeface="Times New Roman" panose="02020603050405020304" pitchFamily="18" charset="0"/>
              </a:rPr>
              <a:t> Buses</a:t>
            </a:r>
            <a:r>
              <a:rPr lang="en-US" sz="2000" dirty="0">
                <a:solidFill>
                  <a:srgbClr val="000000"/>
                </a:solidFill>
                <a:effectLst/>
                <a:cs typeface="Times New Roman" panose="02020603050405020304" pitchFamily="18" charset="0"/>
              </a:rPr>
              <a:t> </a:t>
            </a:r>
            <a:r>
              <a:rPr lang="en-US" sz="2000" dirty="0" err="1">
                <a:solidFill>
                  <a:srgbClr val="000000"/>
                </a:solidFill>
                <a:effectLst/>
                <a:cs typeface="Times New Roman" panose="02020603050405020304" pitchFamily="18" charset="0"/>
              </a:rPr>
              <a:t>musí</a:t>
            </a:r>
            <a:r>
              <a:rPr lang="en-US" sz="2000" dirty="0">
                <a:solidFill>
                  <a:srgbClr val="000000"/>
                </a:solidFill>
                <a:effectLst/>
                <a:cs typeface="Times New Roman" panose="02020603050405020304" pitchFamily="18" charset="0"/>
              </a:rPr>
              <a:t> </a:t>
            </a:r>
            <a:r>
              <a:rPr lang="en-US" sz="2000" dirty="0" err="1">
                <a:solidFill>
                  <a:srgbClr val="000000"/>
                </a:solidFill>
                <a:effectLst/>
                <a:cs typeface="Times New Roman" panose="02020603050405020304" pitchFamily="18" charset="0"/>
              </a:rPr>
              <a:t>mít</a:t>
            </a:r>
            <a:r>
              <a:rPr lang="en-US" sz="2000" dirty="0">
                <a:solidFill>
                  <a:srgbClr val="000000"/>
                </a:solidFill>
                <a:effectLst/>
                <a:cs typeface="Times New Roman" panose="02020603050405020304" pitchFamily="18" charset="0"/>
              </a:rPr>
              <a:t> </a:t>
            </a:r>
            <a:r>
              <a:rPr lang="en-US" sz="2000" b="1" dirty="0" err="1">
                <a:solidFill>
                  <a:srgbClr val="000000"/>
                </a:solidFill>
                <a:effectLst/>
                <a:cs typeface="Times New Roman" panose="02020603050405020304" pitchFamily="18" charset="0"/>
              </a:rPr>
              <a:t>všichni</a:t>
            </a:r>
            <a:r>
              <a:rPr lang="en-US" sz="2000" b="1" dirty="0">
                <a:solidFill>
                  <a:srgbClr val="000000"/>
                </a:solidFill>
                <a:effectLst/>
                <a:cs typeface="Times New Roman" panose="02020603050405020304" pitchFamily="18" charset="0"/>
              </a:rPr>
              <a:t> </a:t>
            </a:r>
            <a:r>
              <a:rPr lang="en-US" sz="2000" b="1" dirty="0" err="1">
                <a:solidFill>
                  <a:srgbClr val="000000"/>
                </a:solidFill>
                <a:effectLst/>
                <a:cs typeface="Times New Roman" panose="02020603050405020304" pitchFamily="18" charset="0"/>
              </a:rPr>
              <a:t>uchazeči</a:t>
            </a:r>
            <a:r>
              <a:rPr lang="en-US" sz="2000" b="1" dirty="0">
                <a:solidFill>
                  <a:srgbClr val="000000"/>
                </a:solidFill>
                <a:effectLst/>
                <a:cs typeface="Times New Roman" panose="02020603050405020304" pitchFamily="18" charset="0"/>
              </a:rPr>
              <a:t> </a:t>
            </a:r>
            <a:r>
              <a:rPr lang="en-US" sz="2000" b="1" dirty="0" err="1">
                <a:solidFill>
                  <a:srgbClr val="000000"/>
                </a:solidFill>
                <a:effectLst/>
                <a:cs typeface="Times New Roman" panose="02020603050405020304" pitchFamily="18" charset="0"/>
              </a:rPr>
              <a:t>při</a:t>
            </a:r>
            <a:r>
              <a:rPr lang="en-US" sz="2000" b="1" dirty="0">
                <a:solidFill>
                  <a:srgbClr val="000000"/>
                </a:solidFill>
                <a:effectLst/>
                <a:cs typeface="Times New Roman" panose="02020603050405020304" pitchFamily="18" charset="0"/>
              </a:rPr>
              <a:t> </a:t>
            </a:r>
            <a:r>
              <a:rPr lang="en-US" sz="2000" b="1" dirty="0" err="1">
                <a:solidFill>
                  <a:srgbClr val="000000"/>
                </a:solidFill>
                <a:effectLst/>
                <a:cs typeface="Times New Roman" panose="02020603050405020304" pitchFamily="18" charset="0"/>
              </a:rPr>
              <a:t>přípravě</a:t>
            </a:r>
            <a:r>
              <a:rPr lang="en-US" sz="2000" b="1" dirty="0">
                <a:solidFill>
                  <a:srgbClr val="000000"/>
                </a:solidFill>
                <a:effectLst/>
                <a:cs typeface="Times New Roman" panose="02020603050405020304" pitchFamily="18" charset="0"/>
              </a:rPr>
              <a:t> </a:t>
            </a:r>
            <a:r>
              <a:rPr lang="en-US" sz="2000" b="1" dirty="0" err="1">
                <a:solidFill>
                  <a:srgbClr val="000000"/>
                </a:solidFill>
                <a:effectLst/>
                <a:cs typeface="Times New Roman" panose="02020603050405020304" pitchFamily="18" charset="0"/>
              </a:rPr>
              <a:t>svých</a:t>
            </a:r>
            <a:r>
              <a:rPr lang="en-US" sz="2000" b="1" dirty="0">
                <a:solidFill>
                  <a:srgbClr val="000000"/>
                </a:solidFill>
                <a:effectLst/>
                <a:cs typeface="Times New Roman" panose="02020603050405020304" pitchFamily="18" charset="0"/>
              </a:rPr>
              <a:t> </a:t>
            </a:r>
            <a:r>
              <a:rPr lang="en-US" sz="2000" b="1" dirty="0" err="1">
                <a:solidFill>
                  <a:srgbClr val="000000"/>
                </a:solidFill>
                <a:effectLst/>
                <a:cs typeface="Times New Roman" panose="02020603050405020304" pitchFamily="18" charset="0"/>
              </a:rPr>
              <a:t>nabídek</a:t>
            </a:r>
            <a:r>
              <a:rPr lang="en-US" sz="2000" b="1" dirty="0">
                <a:solidFill>
                  <a:srgbClr val="000000"/>
                </a:solidFill>
                <a:effectLst/>
                <a:cs typeface="Times New Roman" panose="02020603050405020304" pitchFamily="18" charset="0"/>
              </a:rPr>
              <a:t> </a:t>
            </a:r>
            <a:r>
              <a:rPr lang="en-US" sz="2000" b="1" dirty="0" err="1">
                <a:solidFill>
                  <a:srgbClr val="000000"/>
                </a:solidFill>
                <a:effectLst/>
                <a:cs typeface="Times New Roman" panose="02020603050405020304" pitchFamily="18" charset="0"/>
              </a:rPr>
              <a:t>rovné</a:t>
            </a:r>
            <a:r>
              <a:rPr lang="en-US" sz="2000" b="1" dirty="0">
                <a:solidFill>
                  <a:srgbClr val="000000"/>
                </a:solidFill>
                <a:effectLst/>
                <a:cs typeface="Times New Roman" panose="02020603050405020304" pitchFamily="18" charset="0"/>
              </a:rPr>
              <a:t> </a:t>
            </a:r>
            <a:r>
              <a:rPr lang="en-US" sz="2000" b="1" dirty="0" err="1">
                <a:solidFill>
                  <a:srgbClr val="000000"/>
                </a:solidFill>
                <a:effectLst/>
                <a:cs typeface="Times New Roman" panose="02020603050405020304" pitchFamily="18" charset="0"/>
              </a:rPr>
              <a:t>šance</a:t>
            </a:r>
            <a:r>
              <a:rPr lang="en-US" sz="2000" b="1" dirty="0">
                <a:solidFill>
                  <a:srgbClr val="000000"/>
                </a:solidFill>
                <a:effectLst/>
                <a:cs typeface="Times New Roman" panose="02020603050405020304" pitchFamily="18" charset="0"/>
              </a:rPr>
              <a:t> </a:t>
            </a:r>
            <a:r>
              <a:rPr lang="en-US" sz="2000" dirty="0">
                <a:solidFill>
                  <a:srgbClr val="000000"/>
                </a:solidFill>
                <a:effectLst/>
                <a:cs typeface="Times New Roman" panose="02020603050405020304" pitchFamily="18" charset="0"/>
              </a:rPr>
              <a:t>(C-87/94 </a:t>
            </a:r>
            <a:r>
              <a:rPr lang="en-US" sz="2000" dirty="0" err="1">
                <a:solidFill>
                  <a:srgbClr val="000000"/>
                </a:solidFill>
                <a:effectLst/>
                <a:cs typeface="Times New Roman" panose="02020603050405020304" pitchFamily="18" charset="0"/>
              </a:rPr>
              <a:t>Komise</a:t>
            </a:r>
            <a:r>
              <a:rPr lang="en-US" sz="2000" dirty="0">
                <a:solidFill>
                  <a:srgbClr val="000000"/>
                </a:solidFill>
                <a:effectLst/>
                <a:cs typeface="Times New Roman" panose="02020603050405020304" pitchFamily="18" charset="0"/>
              </a:rPr>
              <a:t> </a:t>
            </a:r>
            <a:r>
              <a:rPr lang="en-US" sz="2000" dirty="0" err="1">
                <a:solidFill>
                  <a:srgbClr val="000000"/>
                </a:solidFill>
                <a:effectLst/>
                <a:cs typeface="Times New Roman" panose="02020603050405020304" pitchFamily="18" charset="0"/>
              </a:rPr>
              <a:t>proti</a:t>
            </a:r>
            <a:r>
              <a:rPr lang="en-US" sz="2000" dirty="0">
                <a:solidFill>
                  <a:srgbClr val="000000"/>
                </a:solidFill>
                <a:effectLst/>
                <a:cs typeface="Times New Roman" panose="02020603050405020304" pitchFamily="18" charset="0"/>
              </a:rPr>
              <a:t> </a:t>
            </a:r>
            <a:r>
              <a:rPr lang="en-US" sz="2000" dirty="0" err="1">
                <a:solidFill>
                  <a:srgbClr val="000000"/>
                </a:solidFill>
                <a:effectLst/>
                <a:cs typeface="Times New Roman" panose="02020603050405020304" pitchFamily="18" charset="0"/>
              </a:rPr>
              <a:t>Belgickému</a:t>
            </a:r>
            <a:r>
              <a:rPr lang="en-US" sz="2000" dirty="0">
                <a:solidFill>
                  <a:srgbClr val="000000"/>
                </a:solidFill>
                <a:effectLst/>
                <a:cs typeface="Times New Roman" panose="02020603050405020304" pitchFamily="18" charset="0"/>
              </a:rPr>
              <a:t> </a:t>
            </a:r>
            <a:r>
              <a:rPr lang="en-US" sz="2000" dirty="0" err="1">
                <a:solidFill>
                  <a:srgbClr val="000000"/>
                </a:solidFill>
                <a:effectLst/>
                <a:cs typeface="Times New Roman" panose="02020603050405020304" pitchFamily="18" charset="0"/>
              </a:rPr>
              <a:t>království</a:t>
            </a:r>
            <a:r>
              <a:rPr lang="en-US" sz="2000" dirty="0">
                <a:solidFill>
                  <a:srgbClr val="000000"/>
                </a:solidFill>
                <a:effectLst/>
                <a:cs typeface="Times New Roman" panose="02020603050405020304" pitchFamily="18" charset="0"/>
              </a:rPr>
              <a:t>). To </a:t>
            </a:r>
            <a:r>
              <a:rPr lang="en-US" sz="2000" dirty="0" err="1">
                <a:solidFill>
                  <a:srgbClr val="000000"/>
                </a:solidFill>
                <a:effectLst/>
                <a:cs typeface="Times New Roman" panose="02020603050405020304" pitchFamily="18" charset="0"/>
              </a:rPr>
              <a:t>znamená</a:t>
            </a:r>
            <a:r>
              <a:rPr lang="en-US" sz="2000" dirty="0">
                <a:solidFill>
                  <a:srgbClr val="000000"/>
                </a:solidFill>
                <a:effectLst/>
                <a:cs typeface="Times New Roman" panose="02020603050405020304" pitchFamily="18" charset="0"/>
              </a:rPr>
              <a:t>, </a:t>
            </a:r>
            <a:r>
              <a:rPr lang="en-US" sz="2000" dirty="0" err="1">
                <a:solidFill>
                  <a:srgbClr val="000000"/>
                </a:solidFill>
                <a:effectLst/>
                <a:cs typeface="Times New Roman" panose="02020603050405020304" pitchFamily="18" charset="0"/>
              </a:rPr>
              <a:t>že</a:t>
            </a:r>
            <a:r>
              <a:rPr lang="en-US" sz="2000" dirty="0">
                <a:solidFill>
                  <a:srgbClr val="000000"/>
                </a:solidFill>
                <a:effectLst/>
                <a:cs typeface="Times New Roman" panose="02020603050405020304" pitchFamily="18" charset="0"/>
              </a:rPr>
              <a:t> </a:t>
            </a:r>
            <a:r>
              <a:rPr lang="en-US" sz="2000" b="1" dirty="0" err="1">
                <a:solidFill>
                  <a:srgbClr val="000000"/>
                </a:solidFill>
                <a:effectLst/>
                <a:cs typeface="Times New Roman" panose="02020603050405020304" pitchFamily="18" charset="0"/>
              </a:rPr>
              <a:t>nabídky</a:t>
            </a:r>
            <a:r>
              <a:rPr lang="en-US" sz="2000" b="1" dirty="0">
                <a:solidFill>
                  <a:srgbClr val="000000"/>
                </a:solidFill>
                <a:effectLst/>
                <a:cs typeface="Times New Roman" panose="02020603050405020304" pitchFamily="18" charset="0"/>
              </a:rPr>
              <a:t> </a:t>
            </a:r>
            <a:r>
              <a:rPr lang="en-US" sz="2000" b="1" dirty="0" err="1">
                <a:solidFill>
                  <a:srgbClr val="000000"/>
                </a:solidFill>
                <a:effectLst/>
                <a:cs typeface="Times New Roman" panose="02020603050405020304" pitchFamily="18" charset="0"/>
              </a:rPr>
              <a:t>všech</a:t>
            </a:r>
            <a:r>
              <a:rPr lang="en-US" sz="2000" b="1" dirty="0">
                <a:solidFill>
                  <a:srgbClr val="000000"/>
                </a:solidFill>
                <a:effectLst/>
                <a:cs typeface="Times New Roman" panose="02020603050405020304" pitchFamily="18" charset="0"/>
              </a:rPr>
              <a:t> </a:t>
            </a:r>
            <a:r>
              <a:rPr lang="en-US" sz="2000" b="1" dirty="0" err="1">
                <a:solidFill>
                  <a:srgbClr val="000000"/>
                </a:solidFill>
                <a:effectLst/>
                <a:cs typeface="Times New Roman" panose="02020603050405020304" pitchFamily="18" charset="0"/>
              </a:rPr>
              <a:t>dodavatelů</a:t>
            </a:r>
            <a:r>
              <a:rPr lang="en-US" sz="2000" b="1" dirty="0">
                <a:solidFill>
                  <a:srgbClr val="000000"/>
                </a:solidFill>
                <a:effectLst/>
                <a:cs typeface="Times New Roman" panose="02020603050405020304" pitchFamily="18" charset="0"/>
              </a:rPr>
              <a:t> </a:t>
            </a:r>
            <a:r>
              <a:rPr lang="en-US" sz="2000" b="1" dirty="0" err="1">
                <a:solidFill>
                  <a:srgbClr val="000000"/>
                </a:solidFill>
                <a:effectLst/>
                <a:cs typeface="Times New Roman" panose="02020603050405020304" pitchFamily="18" charset="0"/>
              </a:rPr>
              <a:t>musí</a:t>
            </a:r>
            <a:r>
              <a:rPr lang="en-US" sz="2000" b="1" dirty="0">
                <a:solidFill>
                  <a:srgbClr val="000000"/>
                </a:solidFill>
                <a:effectLst/>
                <a:cs typeface="Times New Roman" panose="02020603050405020304" pitchFamily="18" charset="0"/>
              </a:rPr>
              <a:t> </a:t>
            </a:r>
            <a:r>
              <a:rPr lang="en-US" sz="2000" b="1" dirty="0" err="1">
                <a:solidFill>
                  <a:srgbClr val="000000"/>
                </a:solidFill>
                <a:effectLst/>
                <a:cs typeface="Times New Roman" panose="02020603050405020304" pitchFamily="18" charset="0"/>
              </a:rPr>
              <a:t>podléhat</a:t>
            </a:r>
            <a:r>
              <a:rPr lang="en-US" sz="2000" b="1" dirty="0">
                <a:solidFill>
                  <a:srgbClr val="000000"/>
                </a:solidFill>
                <a:effectLst/>
                <a:cs typeface="Times New Roman" panose="02020603050405020304" pitchFamily="18" charset="0"/>
              </a:rPr>
              <a:t> </a:t>
            </a:r>
            <a:r>
              <a:rPr lang="en-US" sz="2000" b="1" dirty="0" err="1">
                <a:solidFill>
                  <a:srgbClr val="000000"/>
                </a:solidFill>
                <a:effectLst/>
                <a:cs typeface="Times New Roman" panose="02020603050405020304" pitchFamily="18" charset="0"/>
              </a:rPr>
              <a:t>stejným</a:t>
            </a:r>
            <a:r>
              <a:rPr lang="en-US" sz="2000" b="1" dirty="0">
                <a:solidFill>
                  <a:srgbClr val="000000"/>
                </a:solidFill>
                <a:effectLst/>
                <a:cs typeface="Times New Roman" panose="02020603050405020304" pitchFamily="18" charset="0"/>
              </a:rPr>
              <a:t> </a:t>
            </a:r>
            <a:r>
              <a:rPr lang="en-US" sz="2000" b="1" dirty="0" err="1">
                <a:solidFill>
                  <a:srgbClr val="000000"/>
                </a:solidFill>
                <a:effectLst/>
                <a:cs typeface="Times New Roman" panose="02020603050405020304" pitchFamily="18" charset="0"/>
              </a:rPr>
              <a:t>pravidlům</a:t>
            </a:r>
            <a:r>
              <a:rPr lang="en-US" sz="2000" dirty="0">
                <a:solidFill>
                  <a:srgbClr val="000000"/>
                </a:solidFill>
                <a:effectLst/>
                <a:cs typeface="Times New Roman" panose="02020603050405020304" pitchFamily="18" charset="0"/>
              </a:rPr>
              <a:t> (</a:t>
            </a:r>
            <a:r>
              <a:rPr lang="en-US" sz="2000" dirty="0" err="1">
                <a:solidFill>
                  <a:srgbClr val="000000"/>
                </a:solidFill>
                <a:effectLst/>
                <a:cs typeface="Times New Roman" panose="02020603050405020304" pitchFamily="18" charset="0"/>
              </a:rPr>
              <a:t>rozsudek</a:t>
            </a:r>
            <a:r>
              <a:rPr lang="en-US" sz="2000" dirty="0">
                <a:solidFill>
                  <a:srgbClr val="000000"/>
                </a:solidFill>
                <a:effectLst/>
                <a:cs typeface="Times New Roman" panose="02020603050405020304" pitchFamily="18" charset="0"/>
              </a:rPr>
              <a:t> SD EU C-496/99P, </a:t>
            </a:r>
            <a:r>
              <a:rPr lang="en-US" sz="2000" dirty="0" err="1">
                <a:solidFill>
                  <a:srgbClr val="000000"/>
                </a:solidFill>
                <a:effectLst/>
                <a:cs typeface="Times New Roman" panose="02020603050405020304" pitchFamily="18" charset="0"/>
              </a:rPr>
              <a:t>odst</a:t>
            </a:r>
            <a:r>
              <a:rPr lang="en-US" sz="2000" dirty="0">
                <a:solidFill>
                  <a:srgbClr val="000000"/>
                </a:solidFill>
                <a:effectLst/>
                <a:cs typeface="Times New Roman" panose="02020603050405020304" pitchFamily="18" charset="0"/>
              </a:rPr>
              <a:t>. 110). </a:t>
            </a:r>
            <a:endParaRPr lang="cs-CZ" sz="2000" dirty="0">
              <a:solidFill>
                <a:srgbClr val="000000"/>
              </a:solidFill>
              <a:effectLst/>
              <a:cs typeface="Times New Roman" panose="02020603050405020304" pitchFamily="18" charset="0"/>
            </a:endParaRPr>
          </a:p>
          <a:p>
            <a:pPr algn="just"/>
            <a:endParaRPr lang="cs-CZ" sz="2000" dirty="0">
              <a:solidFill>
                <a:srgbClr val="000000"/>
              </a:solidFill>
              <a:effectLst/>
              <a:cs typeface="Times New Roman" panose="02020603050405020304" pitchFamily="18" charset="0"/>
            </a:endParaRPr>
          </a:p>
          <a:p>
            <a:pPr algn="just"/>
            <a:r>
              <a:rPr lang="en-US" sz="2000" dirty="0" err="1">
                <a:solidFill>
                  <a:srgbClr val="000000"/>
                </a:solidFill>
                <a:effectLst/>
                <a:cs typeface="Times New Roman" panose="02020603050405020304" pitchFamily="18" charset="0"/>
              </a:rPr>
              <a:t>Zásada</a:t>
            </a:r>
            <a:r>
              <a:rPr lang="en-US" sz="2000" dirty="0">
                <a:solidFill>
                  <a:srgbClr val="000000"/>
                </a:solidFill>
                <a:effectLst/>
                <a:cs typeface="Times New Roman" panose="02020603050405020304" pitchFamily="18" charset="0"/>
              </a:rPr>
              <a:t> </a:t>
            </a:r>
            <a:r>
              <a:rPr lang="en-US" sz="2000" dirty="0" err="1">
                <a:solidFill>
                  <a:srgbClr val="000000"/>
                </a:solidFill>
                <a:effectLst/>
                <a:cs typeface="Times New Roman" panose="02020603050405020304" pitchFamily="18" charset="0"/>
              </a:rPr>
              <a:t>rovného</a:t>
            </a:r>
            <a:r>
              <a:rPr lang="en-US" sz="2000" dirty="0">
                <a:solidFill>
                  <a:srgbClr val="000000"/>
                </a:solidFill>
                <a:effectLst/>
                <a:cs typeface="Times New Roman" panose="02020603050405020304" pitchFamily="18" charset="0"/>
              </a:rPr>
              <a:t> </a:t>
            </a:r>
            <a:r>
              <a:rPr lang="en-US" sz="2000" dirty="0" err="1">
                <a:solidFill>
                  <a:srgbClr val="000000"/>
                </a:solidFill>
                <a:effectLst/>
                <a:cs typeface="Times New Roman" panose="02020603050405020304" pitchFamily="18" charset="0"/>
              </a:rPr>
              <a:t>zacházení</a:t>
            </a:r>
            <a:r>
              <a:rPr lang="en-US" sz="2000" dirty="0">
                <a:solidFill>
                  <a:srgbClr val="000000"/>
                </a:solidFill>
                <a:effectLst/>
                <a:cs typeface="Times New Roman" panose="02020603050405020304" pitchFamily="18" charset="0"/>
              </a:rPr>
              <a:t> je </a:t>
            </a:r>
            <a:r>
              <a:rPr lang="en-US" sz="2000" dirty="0" err="1">
                <a:solidFill>
                  <a:srgbClr val="000000"/>
                </a:solidFill>
                <a:effectLst/>
                <a:cs typeface="Times New Roman" panose="02020603050405020304" pitchFamily="18" charset="0"/>
              </a:rPr>
              <a:t>obecnější</a:t>
            </a:r>
            <a:r>
              <a:rPr lang="en-US" sz="2000" dirty="0">
                <a:solidFill>
                  <a:srgbClr val="000000"/>
                </a:solidFill>
                <a:effectLst/>
                <a:cs typeface="Times New Roman" panose="02020603050405020304" pitchFamily="18" charset="0"/>
              </a:rPr>
              <a:t> </a:t>
            </a:r>
            <a:r>
              <a:rPr lang="en-US" sz="2000" dirty="0" err="1">
                <a:solidFill>
                  <a:srgbClr val="000000"/>
                </a:solidFill>
                <a:effectLst/>
                <a:cs typeface="Times New Roman" panose="02020603050405020304" pitchFamily="18" charset="0"/>
              </a:rPr>
              <a:t>zásadou</a:t>
            </a:r>
            <a:r>
              <a:rPr lang="en-US" sz="2000" dirty="0">
                <a:solidFill>
                  <a:srgbClr val="000000"/>
                </a:solidFill>
                <a:effectLst/>
                <a:cs typeface="Times New Roman" panose="02020603050405020304" pitchFamily="18" charset="0"/>
              </a:rPr>
              <a:t> a </a:t>
            </a:r>
            <a:r>
              <a:rPr lang="en-US" sz="2000" dirty="0" err="1">
                <a:solidFill>
                  <a:srgbClr val="000000"/>
                </a:solidFill>
                <a:effectLst/>
                <a:cs typeface="Times New Roman" panose="02020603050405020304" pitchFamily="18" charset="0"/>
              </a:rPr>
              <a:t>uplatní</a:t>
            </a:r>
            <a:r>
              <a:rPr lang="en-US" sz="2000" dirty="0">
                <a:solidFill>
                  <a:srgbClr val="000000"/>
                </a:solidFill>
                <a:effectLst/>
                <a:cs typeface="Times New Roman" panose="02020603050405020304" pitchFamily="18" charset="0"/>
              </a:rPr>
              <a:t> se </a:t>
            </a:r>
            <a:r>
              <a:rPr lang="en-US" sz="2000" dirty="0" err="1">
                <a:solidFill>
                  <a:srgbClr val="000000"/>
                </a:solidFill>
                <a:effectLst/>
                <a:cs typeface="Times New Roman" panose="02020603050405020304" pitchFamily="18" charset="0"/>
              </a:rPr>
              <a:t>i</a:t>
            </a:r>
            <a:r>
              <a:rPr lang="en-US" sz="2000" dirty="0">
                <a:solidFill>
                  <a:srgbClr val="000000"/>
                </a:solidFill>
                <a:effectLst/>
                <a:cs typeface="Times New Roman" panose="02020603050405020304" pitchFamily="18" charset="0"/>
              </a:rPr>
              <a:t> tam, </a:t>
            </a:r>
            <a:r>
              <a:rPr lang="en-US" sz="2000" dirty="0" err="1">
                <a:solidFill>
                  <a:srgbClr val="000000"/>
                </a:solidFill>
                <a:effectLst/>
                <a:cs typeface="Times New Roman" panose="02020603050405020304" pitchFamily="18" charset="0"/>
              </a:rPr>
              <a:t>kde</a:t>
            </a:r>
            <a:r>
              <a:rPr lang="en-US" sz="2000" dirty="0">
                <a:solidFill>
                  <a:srgbClr val="000000"/>
                </a:solidFill>
                <a:effectLst/>
                <a:cs typeface="Times New Roman" panose="02020603050405020304" pitchFamily="18" charset="0"/>
              </a:rPr>
              <a:t> </a:t>
            </a:r>
            <a:r>
              <a:rPr lang="en-US" sz="2000" dirty="0" err="1">
                <a:solidFill>
                  <a:srgbClr val="000000"/>
                </a:solidFill>
                <a:effectLst/>
                <a:cs typeface="Times New Roman" panose="02020603050405020304" pitchFamily="18" charset="0"/>
              </a:rPr>
              <a:t>neexistuje</a:t>
            </a:r>
            <a:r>
              <a:rPr lang="en-US" sz="2000" dirty="0">
                <a:solidFill>
                  <a:srgbClr val="000000"/>
                </a:solidFill>
                <a:effectLst/>
                <a:cs typeface="Times New Roman" panose="02020603050405020304" pitchFamily="18" charset="0"/>
              </a:rPr>
              <a:t> </a:t>
            </a:r>
            <a:r>
              <a:rPr lang="en-US" sz="2000" dirty="0" err="1">
                <a:solidFill>
                  <a:srgbClr val="000000"/>
                </a:solidFill>
                <a:effectLst/>
                <a:cs typeface="Times New Roman" panose="02020603050405020304" pitchFamily="18" charset="0"/>
              </a:rPr>
              <a:t>diskriminace</a:t>
            </a:r>
            <a:r>
              <a:rPr lang="en-US" sz="2000" dirty="0">
                <a:solidFill>
                  <a:srgbClr val="000000"/>
                </a:solidFill>
                <a:effectLst/>
                <a:cs typeface="Times New Roman" panose="02020603050405020304" pitchFamily="18" charset="0"/>
              </a:rPr>
              <a:t> </a:t>
            </a:r>
            <a:r>
              <a:rPr lang="en-US" sz="2000" dirty="0" err="1">
                <a:solidFill>
                  <a:srgbClr val="000000"/>
                </a:solidFill>
                <a:effectLst/>
                <a:cs typeface="Times New Roman" panose="02020603050405020304" pitchFamily="18" charset="0"/>
              </a:rPr>
              <a:t>na</a:t>
            </a:r>
            <a:r>
              <a:rPr lang="en-US" sz="2000" dirty="0">
                <a:solidFill>
                  <a:srgbClr val="000000"/>
                </a:solidFill>
                <a:effectLst/>
                <a:cs typeface="Times New Roman" panose="02020603050405020304" pitchFamily="18" charset="0"/>
              </a:rPr>
              <a:t> </a:t>
            </a:r>
            <a:r>
              <a:rPr lang="en-US" sz="2000" dirty="0" err="1">
                <a:solidFill>
                  <a:srgbClr val="000000"/>
                </a:solidFill>
                <a:effectLst/>
                <a:cs typeface="Times New Roman" panose="02020603050405020304" pitchFamily="18" charset="0"/>
              </a:rPr>
              <a:t>základě</a:t>
            </a:r>
            <a:r>
              <a:rPr lang="en-US" sz="2000" dirty="0">
                <a:solidFill>
                  <a:srgbClr val="000000"/>
                </a:solidFill>
                <a:effectLst/>
                <a:cs typeface="Times New Roman" panose="02020603050405020304" pitchFamily="18" charset="0"/>
              </a:rPr>
              <a:t> </a:t>
            </a:r>
            <a:r>
              <a:rPr lang="en-US" sz="2000" dirty="0" err="1">
                <a:solidFill>
                  <a:srgbClr val="000000"/>
                </a:solidFill>
                <a:effectLst/>
                <a:cs typeface="Times New Roman" panose="02020603050405020304" pitchFamily="18" charset="0"/>
              </a:rPr>
              <a:t>státní</a:t>
            </a:r>
            <a:r>
              <a:rPr lang="en-US" sz="2000" dirty="0">
                <a:solidFill>
                  <a:srgbClr val="000000"/>
                </a:solidFill>
                <a:effectLst/>
                <a:cs typeface="Times New Roman" panose="02020603050405020304" pitchFamily="18" charset="0"/>
              </a:rPr>
              <a:t> </a:t>
            </a:r>
            <a:r>
              <a:rPr lang="en-US" sz="2000" dirty="0" err="1">
                <a:solidFill>
                  <a:srgbClr val="000000"/>
                </a:solidFill>
                <a:effectLst/>
                <a:cs typeface="Times New Roman" panose="02020603050405020304" pitchFamily="18" charset="0"/>
              </a:rPr>
              <a:t>příslušnosti</a:t>
            </a:r>
            <a:r>
              <a:rPr lang="en-US" sz="2000" dirty="0">
                <a:solidFill>
                  <a:srgbClr val="000000"/>
                </a:solidFill>
                <a:effectLst/>
                <a:cs typeface="Times New Roman" panose="02020603050405020304" pitchFamily="18" charset="0"/>
              </a:rPr>
              <a:t> (</a:t>
            </a:r>
            <a:r>
              <a:rPr lang="en-US" sz="2000" dirty="0" err="1">
                <a:solidFill>
                  <a:srgbClr val="000000"/>
                </a:solidFill>
                <a:effectLst/>
                <a:cs typeface="Times New Roman" panose="02020603050405020304" pitchFamily="18" charset="0"/>
              </a:rPr>
              <a:t>rozsudek</a:t>
            </a:r>
            <a:r>
              <a:rPr lang="en-US" sz="2000" dirty="0">
                <a:solidFill>
                  <a:srgbClr val="000000"/>
                </a:solidFill>
                <a:effectLst/>
                <a:cs typeface="Times New Roman" panose="02020603050405020304" pitchFamily="18" charset="0"/>
              </a:rPr>
              <a:t> SD EU, </a:t>
            </a:r>
            <a:r>
              <a:rPr lang="en-US" sz="2000" dirty="0" err="1">
                <a:solidFill>
                  <a:srgbClr val="000000"/>
                </a:solidFill>
                <a:effectLst/>
                <a:cs typeface="Times New Roman" panose="02020603050405020304" pitchFamily="18" charset="0"/>
              </a:rPr>
              <a:t>věc</a:t>
            </a:r>
            <a:r>
              <a:rPr lang="en-US" sz="2000" dirty="0">
                <a:solidFill>
                  <a:srgbClr val="000000"/>
                </a:solidFill>
                <a:effectLst/>
                <a:cs typeface="Times New Roman" panose="02020603050405020304" pitchFamily="18" charset="0"/>
              </a:rPr>
              <a:t> C-458/03 </a:t>
            </a:r>
            <a:r>
              <a:rPr lang="en-US" sz="2000" i="1" dirty="0">
                <a:solidFill>
                  <a:srgbClr val="000000"/>
                </a:solidFill>
                <a:effectLst/>
                <a:cs typeface="Times New Roman" panose="02020603050405020304" pitchFamily="18" charset="0"/>
              </a:rPr>
              <a:t>Parking </a:t>
            </a:r>
            <a:r>
              <a:rPr lang="en-US" sz="2000" i="1" dirty="0" err="1">
                <a:solidFill>
                  <a:srgbClr val="000000"/>
                </a:solidFill>
                <a:effectLst/>
                <a:cs typeface="Times New Roman" panose="02020603050405020304" pitchFamily="18" charset="0"/>
              </a:rPr>
              <a:t>Brixen</a:t>
            </a:r>
            <a:r>
              <a:rPr lang="en-US" sz="2000" dirty="0">
                <a:solidFill>
                  <a:srgbClr val="000000"/>
                </a:solidFill>
                <a:effectLst/>
                <a:cs typeface="Times New Roman" panose="02020603050405020304" pitchFamily="18" charset="0"/>
              </a:rPr>
              <a:t>, </a:t>
            </a:r>
            <a:r>
              <a:rPr lang="en-US" sz="2000" dirty="0" err="1">
                <a:solidFill>
                  <a:srgbClr val="000000"/>
                </a:solidFill>
                <a:effectLst/>
                <a:cs typeface="Times New Roman" panose="02020603050405020304" pitchFamily="18" charset="0"/>
              </a:rPr>
              <a:t>odst</a:t>
            </a:r>
            <a:r>
              <a:rPr lang="en-US" sz="2000" dirty="0">
                <a:solidFill>
                  <a:srgbClr val="000000"/>
                </a:solidFill>
                <a:effectLst/>
                <a:cs typeface="Times New Roman" panose="02020603050405020304" pitchFamily="18" charset="0"/>
              </a:rPr>
              <a:t>. 48.). Na </a:t>
            </a:r>
            <a:r>
              <a:rPr lang="en-US" sz="2000" dirty="0" err="1">
                <a:solidFill>
                  <a:srgbClr val="000000"/>
                </a:solidFill>
                <a:effectLst/>
                <a:cs typeface="Times New Roman" panose="02020603050405020304" pitchFamily="18" charset="0"/>
              </a:rPr>
              <a:t>národní</a:t>
            </a:r>
            <a:r>
              <a:rPr lang="en-US" sz="2000" dirty="0">
                <a:solidFill>
                  <a:srgbClr val="000000"/>
                </a:solidFill>
                <a:effectLst/>
                <a:cs typeface="Times New Roman" panose="02020603050405020304" pitchFamily="18" charset="0"/>
              </a:rPr>
              <a:t> </a:t>
            </a:r>
            <a:r>
              <a:rPr lang="en-US" sz="2000" dirty="0" err="1">
                <a:solidFill>
                  <a:srgbClr val="000000"/>
                </a:solidFill>
                <a:effectLst/>
                <a:cs typeface="Times New Roman" panose="02020603050405020304" pitchFamily="18" charset="0"/>
              </a:rPr>
              <a:t>úrovni</a:t>
            </a:r>
            <a:r>
              <a:rPr lang="en-US" sz="2000" dirty="0">
                <a:solidFill>
                  <a:srgbClr val="000000"/>
                </a:solidFill>
                <a:effectLst/>
                <a:cs typeface="Times New Roman" panose="02020603050405020304" pitchFamily="18" charset="0"/>
              </a:rPr>
              <a:t> proto </a:t>
            </a:r>
            <a:r>
              <a:rPr lang="en-US" sz="2000" dirty="0" err="1">
                <a:solidFill>
                  <a:srgbClr val="000000"/>
                </a:solidFill>
                <a:effectLst/>
                <a:cs typeface="Times New Roman" panose="02020603050405020304" pitchFamily="18" charset="0"/>
              </a:rPr>
              <a:t>nelze</a:t>
            </a:r>
            <a:r>
              <a:rPr lang="en-US" sz="2000" dirty="0">
                <a:solidFill>
                  <a:srgbClr val="000000"/>
                </a:solidFill>
                <a:effectLst/>
                <a:cs typeface="Times New Roman" panose="02020603050405020304" pitchFamily="18" charset="0"/>
              </a:rPr>
              <a:t> </a:t>
            </a:r>
            <a:r>
              <a:rPr lang="en-US" sz="2000" dirty="0" err="1">
                <a:solidFill>
                  <a:srgbClr val="000000"/>
                </a:solidFill>
                <a:effectLst/>
                <a:cs typeface="Times New Roman" panose="02020603050405020304" pitchFamily="18" charset="0"/>
              </a:rPr>
              <a:t>například</a:t>
            </a:r>
            <a:r>
              <a:rPr lang="en-US" sz="2000" dirty="0">
                <a:solidFill>
                  <a:srgbClr val="000000"/>
                </a:solidFill>
                <a:effectLst/>
                <a:cs typeface="Times New Roman" panose="02020603050405020304" pitchFamily="18" charset="0"/>
              </a:rPr>
              <a:t> </a:t>
            </a:r>
            <a:r>
              <a:rPr lang="en-US" sz="2000" dirty="0" err="1">
                <a:solidFill>
                  <a:srgbClr val="000000"/>
                </a:solidFill>
                <a:effectLst/>
                <a:cs typeface="Times New Roman" panose="02020603050405020304" pitchFamily="18" charset="0"/>
              </a:rPr>
              <a:t>omezovat</a:t>
            </a:r>
            <a:r>
              <a:rPr lang="en-US" sz="2000" dirty="0">
                <a:solidFill>
                  <a:srgbClr val="000000"/>
                </a:solidFill>
                <a:effectLst/>
                <a:cs typeface="Times New Roman" panose="02020603050405020304" pitchFamily="18" charset="0"/>
              </a:rPr>
              <a:t> </a:t>
            </a:r>
            <a:r>
              <a:rPr lang="en-US" sz="2000" dirty="0" err="1">
                <a:solidFill>
                  <a:srgbClr val="000000"/>
                </a:solidFill>
                <a:effectLst/>
                <a:cs typeface="Times New Roman" panose="02020603050405020304" pitchFamily="18" charset="0"/>
              </a:rPr>
              <a:t>účast</a:t>
            </a:r>
            <a:r>
              <a:rPr lang="en-US" sz="2000" dirty="0">
                <a:solidFill>
                  <a:srgbClr val="000000"/>
                </a:solidFill>
                <a:effectLst/>
                <a:cs typeface="Times New Roman" panose="02020603050405020304" pitchFamily="18" charset="0"/>
              </a:rPr>
              <a:t> v </a:t>
            </a:r>
            <a:r>
              <a:rPr lang="en-US" sz="2000" dirty="0" err="1">
                <a:solidFill>
                  <a:srgbClr val="000000"/>
                </a:solidFill>
                <a:effectLst/>
                <a:cs typeface="Times New Roman" panose="02020603050405020304" pitchFamily="18" charset="0"/>
              </a:rPr>
              <a:t>zadávacím</a:t>
            </a:r>
            <a:r>
              <a:rPr lang="en-US" sz="2000" dirty="0">
                <a:solidFill>
                  <a:srgbClr val="000000"/>
                </a:solidFill>
                <a:effectLst/>
                <a:cs typeface="Times New Roman" panose="02020603050405020304" pitchFamily="18" charset="0"/>
              </a:rPr>
              <a:t> </a:t>
            </a:r>
            <a:r>
              <a:rPr lang="en-US" sz="2000" dirty="0" err="1">
                <a:solidFill>
                  <a:srgbClr val="000000"/>
                </a:solidFill>
                <a:effectLst/>
                <a:cs typeface="Times New Roman" panose="02020603050405020304" pitchFamily="18" charset="0"/>
              </a:rPr>
              <a:t>řízení</a:t>
            </a:r>
            <a:r>
              <a:rPr lang="en-US" sz="2000" dirty="0">
                <a:solidFill>
                  <a:srgbClr val="000000"/>
                </a:solidFill>
                <a:effectLst/>
                <a:cs typeface="Times New Roman" panose="02020603050405020304" pitchFamily="18" charset="0"/>
              </a:rPr>
              <a:t> </a:t>
            </a:r>
            <a:r>
              <a:rPr lang="en-US" sz="2000" dirty="0" err="1">
                <a:solidFill>
                  <a:srgbClr val="000000"/>
                </a:solidFill>
                <a:effectLst/>
                <a:cs typeface="Times New Roman" panose="02020603050405020304" pitchFamily="18" charset="0"/>
              </a:rPr>
              <a:t>na</a:t>
            </a:r>
            <a:r>
              <a:rPr lang="en-US" sz="2000" dirty="0">
                <a:solidFill>
                  <a:srgbClr val="000000"/>
                </a:solidFill>
                <a:effectLst/>
                <a:cs typeface="Times New Roman" panose="02020603050405020304" pitchFamily="18" charset="0"/>
              </a:rPr>
              <a:t> </a:t>
            </a:r>
            <a:r>
              <a:rPr lang="en-US" sz="2000" dirty="0" err="1">
                <a:solidFill>
                  <a:srgbClr val="000000"/>
                </a:solidFill>
                <a:effectLst/>
                <a:cs typeface="Times New Roman" panose="02020603050405020304" pitchFamily="18" charset="0"/>
              </a:rPr>
              <a:t>dodavatele</a:t>
            </a:r>
            <a:r>
              <a:rPr lang="en-US" sz="2000" dirty="0">
                <a:solidFill>
                  <a:srgbClr val="000000"/>
                </a:solidFill>
                <a:effectLst/>
                <a:cs typeface="Times New Roman" panose="02020603050405020304" pitchFamily="18" charset="0"/>
              </a:rPr>
              <a:t> z </a:t>
            </a:r>
            <a:r>
              <a:rPr lang="en-US" sz="2000" dirty="0" err="1">
                <a:solidFill>
                  <a:srgbClr val="000000"/>
                </a:solidFill>
                <a:effectLst/>
                <a:cs typeface="Times New Roman" panose="02020603050405020304" pitchFamily="18" charset="0"/>
              </a:rPr>
              <a:t>určitého</a:t>
            </a:r>
            <a:r>
              <a:rPr lang="en-US" sz="2000" dirty="0">
                <a:solidFill>
                  <a:srgbClr val="000000"/>
                </a:solidFill>
                <a:effectLst/>
                <a:cs typeface="Times New Roman" panose="02020603050405020304" pitchFamily="18" charset="0"/>
              </a:rPr>
              <a:t> </a:t>
            </a:r>
            <a:r>
              <a:rPr lang="en-US" sz="2000" dirty="0" err="1">
                <a:solidFill>
                  <a:srgbClr val="000000"/>
                </a:solidFill>
                <a:effectLst/>
                <a:cs typeface="Times New Roman" panose="02020603050405020304" pitchFamily="18" charset="0"/>
              </a:rPr>
              <a:t>města</a:t>
            </a:r>
            <a:r>
              <a:rPr lang="en-US" sz="2000" dirty="0">
                <a:solidFill>
                  <a:srgbClr val="000000"/>
                </a:solidFill>
                <a:effectLst/>
                <a:cs typeface="Times New Roman" panose="02020603050405020304" pitchFamily="18" charset="0"/>
              </a:rPr>
              <a:t>, </a:t>
            </a:r>
            <a:r>
              <a:rPr lang="en-US" sz="2000" dirty="0" err="1">
                <a:solidFill>
                  <a:srgbClr val="000000"/>
                </a:solidFill>
                <a:effectLst/>
                <a:cs typeface="Times New Roman" panose="02020603050405020304" pitchFamily="18" charset="0"/>
              </a:rPr>
              <a:t>kraje</a:t>
            </a:r>
            <a:r>
              <a:rPr lang="en-US" sz="2000" dirty="0">
                <a:solidFill>
                  <a:srgbClr val="000000"/>
                </a:solidFill>
                <a:effectLst/>
                <a:cs typeface="Times New Roman" panose="02020603050405020304" pitchFamily="18" charset="0"/>
              </a:rPr>
              <a:t> </a:t>
            </a:r>
            <a:r>
              <a:rPr lang="en-US" sz="2000" dirty="0" err="1">
                <a:solidFill>
                  <a:srgbClr val="000000"/>
                </a:solidFill>
                <a:effectLst/>
                <a:cs typeface="Times New Roman" panose="02020603050405020304" pitchFamily="18" charset="0"/>
              </a:rPr>
              <a:t>apod</a:t>
            </a:r>
            <a:r>
              <a:rPr lang="en-US" sz="1800" dirty="0">
                <a:solidFill>
                  <a:srgbClr val="000000"/>
                </a:solidFill>
                <a:effectLst/>
                <a:cs typeface="Times New Roman" panose="02020603050405020304" pitchFamily="18" charset="0"/>
              </a:rPr>
              <a:t>.</a:t>
            </a:r>
            <a:endParaRPr lang="cs-CZ" sz="1800" dirty="0">
              <a:effectLst/>
              <a:cs typeface="Times New Roman" panose="02020603050405020304" pitchFamily="18" charset="0"/>
            </a:endParaRPr>
          </a:p>
          <a:p>
            <a:pPr marL="0" indent="0">
              <a:buNone/>
            </a:pPr>
            <a:endParaRPr lang="cs-CZ" dirty="0"/>
          </a:p>
        </p:txBody>
      </p:sp>
    </p:spTree>
    <p:extLst>
      <p:ext uri="{BB962C8B-B14F-4D97-AF65-F5344CB8AC3E}">
        <p14:creationId xmlns:p14="http://schemas.microsoft.com/office/powerpoint/2010/main" val="37245140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746EEE0-778A-4117-9F73-4180ED8336E3}"/>
              </a:ext>
            </a:extLst>
          </p:cNvPr>
          <p:cNvSpPr>
            <a:spLocks noGrp="1"/>
          </p:cNvSpPr>
          <p:nvPr>
            <p:ph type="title"/>
          </p:nvPr>
        </p:nvSpPr>
        <p:spPr/>
        <p:txBody>
          <a:bodyPr/>
          <a:lstStyle/>
          <a:p>
            <a:r>
              <a:rPr lang="cs-CZ" dirty="0"/>
              <a:t>Nediskriminace</a:t>
            </a:r>
          </a:p>
        </p:txBody>
      </p:sp>
      <p:sp>
        <p:nvSpPr>
          <p:cNvPr id="3" name="Zástupný obsah 2">
            <a:extLst>
              <a:ext uri="{FF2B5EF4-FFF2-40B4-BE49-F238E27FC236}">
                <a16:creationId xmlns:a16="http://schemas.microsoft.com/office/drawing/2014/main" id="{DE41D13F-E76A-4E12-9E46-E7BC1DCF1A24}"/>
              </a:ext>
            </a:extLst>
          </p:cNvPr>
          <p:cNvSpPr>
            <a:spLocks noGrp="1"/>
          </p:cNvSpPr>
          <p:nvPr>
            <p:ph idx="1"/>
          </p:nvPr>
        </p:nvSpPr>
        <p:spPr/>
        <p:txBody>
          <a:bodyPr/>
          <a:lstStyle/>
          <a:p>
            <a:r>
              <a:rPr lang="en-US" sz="2000" b="1" i="1" dirty="0" err="1">
                <a:solidFill>
                  <a:srgbClr val="000000"/>
                </a:solidFill>
                <a:effectLst/>
                <a:cs typeface="Times New Roman" panose="02020603050405020304" pitchFamily="18" charset="0"/>
              </a:rPr>
              <a:t>Zjevnou</a:t>
            </a:r>
            <a:r>
              <a:rPr lang="en-US" sz="2000" b="1" i="1" dirty="0">
                <a:solidFill>
                  <a:srgbClr val="000000"/>
                </a:solidFill>
                <a:effectLst/>
                <a:cs typeface="Times New Roman" panose="02020603050405020304" pitchFamily="18" charset="0"/>
              </a:rPr>
              <a:t> </a:t>
            </a:r>
            <a:r>
              <a:rPr lang="en-US" sz="2000" b="1" i="1" dirty="0" err="1">
                <a:solidFill>
                  <a:srgbClr val="000000"/>
                </a:solidFill>
                <a:effectLst/>
                <a:cs typeface="Times New Roman" panose="02020603050405020304" pitchFamily="18" charset="0"/>
              </a:rPr>
              <a:t>diskriminací</a:t>
            </a:r>
            <a:r>
              <a:rPr lang="en-US" sz="2000" dirty="0">
                <a:solidFill>
                  <a:srgbClr val="000000"/>
                </a:solidFill>
                <a:effectLst/>
                <a:cs typeface="Times New Roman" panose="02020603050405020304" pitchFamily="18" charset="0"/>
              </a:rPr>
              <a:t> by </a:t>
            </a:r>
            <a:r>
              <a:rPr lang="en-US" sz="2000" dirty="0" err="1">
                <a:solidFill>
                  <a:srgbClr val="000000"/>
                </a:solidFill>
                <a:effectLst/>
                <a:cs typeface="Times New Roman" panose="02020603050405020304" pitchFamily="18" charset="0"/>
              </a:rPr>
              <a:t>bylo</a:t>
            </a:r>
            <a:r>
              <a:rPr lang="en-US" sz="2000" dirty="0">
                <a:solidFill>
                  <a:srgbClr val="000000"/>
                </a:solidFill>
                <a:effectLst/>
                <a:cs typeface="Times New Roman" panose="02020603050405020304" pitchFamily="18" charset="0"/>
              </a:rPr>
              <a:t> </a:t>
            </a:r>
            <a:r>
              <a:rPr lang="en-US" sz="2000" dirty="0" err="1">
                <a:solidFill>
                  <a:srgbClr val="000000"/>
                </a:solidFill>
                <a:effectLst/>
                <a:cs typeface="Times New Roman" panose="02020603050405020304" pitchFamily="18" charset="0"/>
              </a:rPr>
              <a:t>uplatňování</a:t>
            </a:r>
            <a:r>
              <a:rPr lang="en-US" sz="2000" dirty="0">
                <a:solidFill>
                  <a:srgbClr val="000000"/>
                </a:solidFill>
                <a:effectLst/>
                <a:cs typeface="Times New Roman" panose="02020603050405020304" pitchFamily="18" charset="0"/>
              </a:rPr>
              <a:t> </a:t>
            </a:r>
            <a:r>
              <a:rPr lang="en-US" sz="2000" dirty="0" err="1">
                <a:solidFill>
                  <a:srgbClr val="000000"/>
                </a:solidFill>
                <a:effectLst/>
                <a:cs typeface="Times New Roman" panose="02020603050405020304" pitchFamily="18" charset="0"/>
              </a:rPr>
              <a:t>rozdílných</a:t>
            </a:r>
            <a:r>
              <a:rPr lang="en-US" sz="2000" dirty="0">
                <a:solidFill>
                  <a:srgbClr val="000000"/>
                </a:solidFill>
                <a:effectLst/>
                <a:cs typeface="Times New Roman" panose="02020603050405020304" pitchFamily="18" charset="0"/>
              </a:rPr>
              <a:t> </a:t>
            </a:r>
            <a:r>
              <a:rPr lang="en-US" sz="2000" dirty="0" err="1">
                <a:solidFill>
                  <a:srgbClr val="000000"/>
                </a:solidFill>
                <a:effectLst/>
                <a:cs typeface="Times New Roman" panose="02020603050405020304" pitchFamily="18" charset="0"/>
              </a:rPr>
              <a:t>podmínek</a:t>
            </a:r>
            <a:r>
              <a:rPr lang="en-US" sz="2000" dirty="0">
                <a:solidFill>
                  <a:srgbClr val="000000"/>
                </a:solidFill>
                <a:effectLst/>
                <a:cs typeface="Times New Roman" panose="02020603050405020304" pitchFamily="18" charset="0"/>
              </a:rPr>
              <a:t> </a:t>
            </a:r>
            <a:r>
              <a:rPr lang="en-US" sz="2000" dirty="0" err="1">
                <a:solidFill>
                  <a:srgbClr val="000000"/>
                </a:solidFill>
                <a:effectLst/>
                <a:cs typeface="Times New Roman" panose="02020603050405020304" pitchFamily="18" charset="0"/>
              </a:rPr>
              <a:t>vůči</a:t>
            </a:r>
            <a:r>
              <a:rPr lang="en-US" sz="2000" dirty="0">
                <a:solidFill>
                  <a:srgbClr val="000000"/>
                </a:solidFill>
                <a:effectLst/>
                <a:cs typeface="Times New Roman" panose="02020603050405020304" pitchFamily="18" charset="0"/>
              </a:rPr>
              <a:t> </a:t>
            </a:r>
            <a:r>
              <a:rPr lang="en-US" sz="2000" dirty="0" err="1">
                <a:solidFill>
                  <a:srgbClr val="000000"/>
                </a:solidFill>
                <a:effectLst/>
                <a:cs typeface="Times New Roman" panose="02020603050405020304" pitchFamily="18" charset="0"/>
              </a:rPr>
              <a:t>jednotlivým</a:t>
            </a:r>
            <a:r>
              <a:rPr lang="en-US" sz="2000" dirty="0">
                <a:solidFill>
                  <a:srgbClr val="000000"/>
                </a:solidFill>
                <a:effectLst/>
                <a:cs typeface="Times New Roman" panose="02020603050405020304" pitchFamily="18" charset="0"/>
              </a:rPr>
              <a:t> </a:t>
            </a:r>
            <a:r>
              <a:rPr lang="en-US" sz="2000" dirty="0" err="1">
                <a:solidFill>
                  <a:srgbClr val="000000"/>
                </a:solidFill>
                <a:effectLst/>
                <a:cs typeface="Times New Roman" panose="02020603050405020304" pitchFamily="18" charset="0"/>
              </a:rPr>
              <a:t>dodavatelům</a:t>
            </a:r>
            <a:r>
              <a:rPr lang="en-US" sz="2000" dirty="0">
                <a:solidFill>
                  <a:srgbClr val="000000"/>
                </a:solidFill>
                <a:effectLst/>
                <a:cs typeface="Times New Roman" panose="02020603050405020304" pitchFamily="18" charset="0"/>
              </a:rPr>
              <a:t>, </a:t>
            </a:r>
            <a:r>
              <a:rPr lang="en-US" sz="2000" dirty="0" err="1">
                <a:solidFill>
                  <a:srgbClr val="000000"/>
                </a:solidFill>
                <a:effectLst/>
                <a:cs typeface="Times New Roman" panose="02020603050405020304" pitchFamily="18" charset="0"/>
              </a:rPr>
              <a:t>ať</a:t>
            </a:r>
            <a:r>
              <a:rPr lang="en-US" sz="2000" dirty="0">
                <a:solidFill>
                  <a:srgbClr val="000000"/>
                </a:solidFill>
                <a:effectLst/>
                <a:cs typeface="Times New Roman" panose="02020603050405020304" pitchFamily="18" charset="0"/>
              </a:rPr>
              <a:t> z </a:t>
            </a:r>
            <a:r>
              <a:rPr lang="en-US" sz="2000" dirty="0" err="1">
                <a:solidFill>
                  <a:srgbClr val="000000"/>
                </a:solidFill>
                <a:effectLst/>
                <a:cs typeface="Times New Roman" panose="02020603050405020304" pitchFamily="18" charset="0"/>
              </a:rPr>
              <a:t>obsahového</a:t>
            </a:r>
            <a:r>
              <a:rPr lang="en-US" sz="2000" dirty="0">
                <a:solidFill>
                  <a:srgbClr val="000000"/>
                </a:solidFill>
                <a:effectLst/>
                <a:cs typeface="Times New Roman" panose="02020603050405020304" pitchFamily="18" charset="0"/>
              </a:rPr>
              <a:t> </a:t>
            </a:r>
            <a:r>
              <a:rPr lang="en-US" sz="2000" dirty="0" err="1">
                <a:solidFill>
                  <a:srgbClr val="000000"/>
                </a:solidFill>
                <a:effectLst/>
                <a:cs typeface="Times New Roman" panose="02020603050405020304" pitchFamily="18" charset="0"/>
              </a:rPr>
              <a:t>či</a:t>
            </a:r>
            <a:r>
              <a:rPr lang="en-US" sz="2000" dirty="0">
                <a:solidFill>
                  <a:srgbClr val="000000"/>
                </a:solidFill>
                <a:effectLst/>
                <a:cs typeface="Times New Roman" panose="02020603050405020304" pitchFamily="18" charset="0"/>
              </a:rPr>
              <a:t> </a:t>
            </a:r>
            <a:r>
              <a:rPr lang="en-US" sz="2000" dirty="0" err="1">
                <a:solidFill>
                  <a:srgbClr val="000000"/>
                </a:solidFill>
                <a:effectLst/>
                <a:cs typeface="Times New Roman" panose="02020603050405020304" pitchFamily="18" charset="0"/>
              </a:rPr>
              <a:t>procedurálního</a:t>
            </a:r>
            <a:r>
              <a:rPr lang="en-US" sz="2000" dirty="0">
                <a:solidFill>
                  <a:srgbClr val="000000"/>
                </a:solidFill>
                <a:effectLst/>
                <a:cs typeface="Times New Roman" panose="02020603050405020304" pitchFamily="18" charset="0"/>
              </a:rPr>
              <a:t> </a:t>
            </a:r>
            <a:r>
              <a:rPr lang="en-US" sz="2000" dirty="0" err="1">
                <a:solidFill>
                  <a:srgbClr val="000000"/>
                </a:solidFill>
                <a:effectLst/>
                <a:cs typeface="Times New Roman" panose="02020603050405020304" pitchFamily="18" charset="0"/>
              </a:rPr>
              <a:t>hlediska</a:t>
            </a:r>
            <a:r>
              <a:rPr lang="en-US" sz="2000" dirty="0">
                <a:solidFill>
                  <a:srgbClr val="000000"/>
                </a:solidFill>
                <a:effectLst/>
                <a:cs typeface="Times New Roman" panose="02020603050405020304" pitchFamily="18" charset="0"/>
              </a:rPr>
              <a:t>; </a:t>
            </a:r>
            <a:r>
              <a:rPr lang="en-US" sz="2000" dirty="0" err="1">
                <a:solidFill>
                  <a:srgbClr val="000000"/>
                </a:solidFill>
                <a:effectLst/>
                <a:cs typeface="Times New Roman" panose="02020603050405020304" pitchFamily="18" charset="0"/>
              </a:rPr>
              <a:t>diskriminací</a:t>
            </a:r>
            <a:r>
              <a:rPr lang="en-US" sz="2000" dirty="0">
                <a:solidFill>
                  <a:srgbClr val="000000"/>
                </a:solidFill>
                <a:effectLst/>
                <a:cs typeface="Times New Roman" panose="02020603050405020304" pitchFamily="18" charset="0"/>
              </a:rPr>
              <a:t> by </a:t>
            </a:r>
            <a:r>
              <a:rPr lang="en-US" sz="2000" dirty="0" err="1">
                <a:solidFill>
                  <a:srgbClr val="000000"/>
                </a:solidFill>
                <a:effectLst/>
                <a:cs typeface="Times New Roman" panose="02020603050405020304" pitchFamily="18" charset="0"/>
              </a:rPr>
              <a:t>byla</a:t>
            </a:r>
            <a:r>
              <a:rPr lang="en-US" sz="2000" dirty="0">
                <a:solidFill>
                  <a:srgbClr val="000000"/>
                </a:solidFill>
                <a:effectLst/>
                <a:cs typeface="Times New Roman" panose="02020603050405020304" pitchFamily="18" charset="0"/>
              </a:rPr>
              <a:t> </a:t>
            </a:r>
            <a:r>
              <a:rPr lang="en-US" sz="2000" dirty="0" err="1">
                <a:solidFill>
                  <a:srgbClr val="000000"/>
                </a:solidFill>
                <a:effectLst/>
                <a:cs typeface="Times New Roman" panose="02020603050405020304" pitchFamily="18" charset="0"/>
              </a:rPr>
              <a:t>rovněž</a:t>
            </a:r>
            <a:r>
              <a:rPr lang="en-US" sz="2000" dirty="0">
                <a:solidFill>
                  <a:srgbClr val="000000"/>
                </a:solidFill>
                <a:effectLst/>
                <a:cs typeface="Times New Roman" panose="02020603050405020304" pitchFamily="18" charset="0"/>
              </a:rPr>
              <a:t> </a:t>
            </a:r>
            <a:r>
              <a:rPr lang="en-US" sz="2000" dirty="0" err="1">
                <a:solidFill>
                  <a:srgbClr val="000000"/>
                </a:solidFill>
                <a:effectLst/>
                <a:cs typeface="Times New Roman" panose="02020603050405020304" pitchFamily="18" charset="0"/>
              </a:rPr>
              <a:t>situace</a:t>
            </a:r>
            <a:r>
              <a:rPr lang="en-US" sz="2000" dirty="0">
                <a:solidFill>
                  <a:srgbClr val="000000"/>
                </a:solidFill>
                <a:effectLst/>
                <a:cs typeface="Times New Roman" panose="02020603050405020304" pitchFamily="18" charset="0"/>
              </a:rPr>
              <a:t>, </a:t>
            </a:r>
            <a:r>
              <a:rPr lang="en-US" sz="2000" dirty="0" err="1">
                <a:solidFill>
                  <a:srgbClr val="000000"/>
                </a:solidFill>
                <a:effectLst/>
                <a:cs typeface="Times New Roman" panose="02020603050405020304" pitchFamily="18" charset="0"/>
              </a:rPr>
              <a:t>kdy</a:t>
            </a:r>
            <a:r>
              <a:rPr lang="en-US" sz="2000" dirty="0">
                <a:solidFill>
                  <a:srgbClr val="000000"/>
                </a:solidFill>
                <a:effectLst/>
                <a:cs typeface="Times New Roman" panose="02020603050405020304" pitchFamily="18" charset="0"/>
              </a:rPr>
              <a:t> by v </a:t>
            </a:r>
            <a:r>
              <a:rPr lang="en-US" sz="2000" dirty="0" err="1">
                <a:solidFill>
                  <a:srgbClr val="000000"/>
                </a:solidFill>
                <a:effectLst/>
                <a:cs typeface="Times New Roman" panose="02020603050405020304" pitchFamily="18" charset="0"/>
              </a:rPr>
              <a:t>důsledku</a:t>
            </a:r>
            <a:r>
              <a:rPr lang="en-US" sz="2000" dirty="0">
                <a:solidFill>
                  <a:srgbClr val="000000"/>
                </a:solidFill>
                <a:effectLst/>
                <a:cs typeface="Times New Roman" panose="02020603050405020304" pitchFamily="18" charset="0"/>
              </a:rPr>
              <a:t> </a:t>
            </a:r>
            <a:r>
              <a:rPr lang="en-US" sz="2000" dirty="0" err="1">
                <a:solidFill>
                  <a:srgbClr val="000000"/>
                </a:solidFill>
                <a:effectLst/>
                <a:cs typeface="Times New Roman" panose="02020603050405020304" pitchFamily="18" charset="0"/>
              </a:rPr>
              <a:t>postupu</a:t>
            </a:r>
            <a:r>
              <a:rPr lang="en-US" sz="2000" dirty="0">
                <a:solidFill>
                  <a:srgbClr val="000000"/>
                </a:solidFill>
                <a:effectLst/>
                <a:cs typeface="Times New Roman" panose="02020603050405020304" pitchFamily="18" charset="0"/>
              </a:rPr>
              <a:t> </a:t>
            </a:r>
            <a:r>
              <a:rPr lang="en-US" sz="2000" dirty="0" err="1">
                <a:solidFill>
                  <a:srgbClr val="000000"/>
                </a:solidFill>
                <a:effectLst/>
                <a:cs typeface="Times New Roman" panose="02020603050405020304" pitchFamily="18" charset="0"/>
              </a:rPr>
              <a:t>zadavatele</a:t>
            </a:r>
            <a:r>
              <a:rPr lang="en-US" sz="2000" dirty="0">
                <a:solidFill>
                  <a:srgbClr val="000000"/>
                </a:solidFill>
                <a:effectLst/>
                <a:cs typeface="Times New Roman" panose="02020603050405020304" pitchFamily="18" charset="0"/>
              </a:rPr>
              <a:t> </a:t>
            </a:r>
            <a:r>
              <a:rPr lang="en-US" sz="2000" dirty="0" err="1">
                <a:solidFill>
                  <a:srgbClr val="000000"/>
                </a:solidFill>
                <a:effectLst/>
                <a:cs typeface="Times New Roman" panose="02020603050405020304" pitchFamily="18" charset="0"/>
              </a:rPr>
              <a:t>bylo</a:t>
            </a:r>
            <a:r>
              <a:rPr lang="en-US" sz="2000" dirty="0">
                <a:solidFill>
                  <a:srgbClr val="000000"/>
                </a:solidFill>
                <a:effectLst/>
                <a:cs typeface="Times New Roman" panose="02020603050405020304" pitchFamily="18" charset="0"/>
              </a:rPr>
              <a:t> </a:t>
            </a:r>
            <a:r>
              <a:rPr lang="en-US" sz="2000" dirty="0" err="1">
                <a:solidFill>
                  <a:srgbClr val="000000"/>
                </a:solidFill>
                <a:effectLst/>
                <a:cs typeface="Times New Roman" panose="02020603050405020304" pitchFamily="18" charset="0"/>
              </a:rPr>
              <a:t>některým</a:t>
            </a:r>
            <a:r>
              <a:rPr lang="en-US" sz="2000" dirty="0">
                <a:solidFill>
                  <a:srgbClr val="000000"/>
                </a:solidFill>
                <a:effectLst/>
                <a:cs typeface="Times New Roman" panose="02020603050405020304" pitchFamily="18" charset="0"/>
              </a:rPr>
              <a:t> </a:t>
            </a:r>
            <a:r>
              <a:rPr lang="en-US" sz="2000" dirty="0" err="1">
                <a:solidFill>
                  <a:srgbClr val="000000"/>
                </a:solidFill>
                <a:effectLst/>
                <a:cs typeface="Times New Roman" panose="02020603050405020304" pitchFamily="18" charset="0"/>
              </a:rPr>
              <a:t>uchazečům</a:t>
            </a:r>
            <a:r>
              <a:rPr lang="en-US" sz="2000" dirty="0">
                <a:solidFill>
                  <a:srgbClr val="000000"/>
                </a:solidFill>
                <a:effectLst/>
                <a:cs typeface="Times New Roman" panose="02020603050405020304" pitchFamily="18" charset="0"/>
              </a:rPr>
              <a:t> </a:t>
            </a:r>
            <a:r>
              <a:rPr lang="en-US" sz="2000" dirty="0" err="1">
                <a:solidFill>
                  <a:srgbClr val="000000"/>
                </a:solidFill>
                <a:effectLst/>
                <a:cs typeface="Times New Roman" panose="02020603050405020304" pitchFamily="18" charset="0"/>
              </a:rPr>
              <a:t>znemožněno</a:t>
            </a:r>
            <a:r>
              <a:rPr lang="en-US" sz="2000" dirty="0">
                <a:solidFill>
                  <a:srgbClr val="000000"/>
                </a:solidFill>
                <a:effectLst/>
                <a:cs typeface="Times New Roman" panose="02020603050405020304" pitchFamily="18" charset="0"/>
              </a:rPr>
              <a:t> </a:t>
            </a:r>
            <a:r>
              <a:rPr lang="en-US" sz="2000" dirty="0" err="1">
                <a:solidFill>
                  <a:srgbClr val="000000"/>
                </a:solidFill>
                <a:effectLst/>
                <a:cs typeface="Times New Roman" panose="02020603050405020304" pitchFamily="18" charset="0"/>
              </a:rPr>
              <a:t>či</a:t>
            </a:r>
            <a:r>
              <a:rPr lang="en-US" sz="2000" dirty="0">
                <a:solidFill>
                  <a:srgbClr val="000000"/>
                </a:solidFill>
                <a:effectLst/>
                <a:cs typeface="Times New Roman" panose="02020603050405020304" pitchFamily="18" charset="0"/>
              </a:rPr>
              <a:t> </a:t>
            </a:r>
            <a:r>
              <a:rPr lang="en-US" sz="2000" dirty="0" err="1">
                <a:solidFill>
                  <a:srgbClr val="000000"/>
                </a:solidFill>
                <a:effectLst/>
                <a:cs typeface="Times New Roman" panose="02020603050405020304" pitchFamily="18" charset="0"/>
              </a:rPr>
              <a:t>ztíženo</a:t>
            </a:r>
            <a:r>
              <a:rPr lang="en-US" sz="2000" dirty="0">
                <a:solidFill>
                  <a:srgbClr val="000000"/>
                </a:solidFill>
                <a:effectLst/>
                <a:cs typeface="Times New Roman" panose="02020603050405020304" pitchFamily="18" charset="0"/>
              </a:rPr>
              <a:t> se </a:t>
            </a:r>
            <a:r>
              <a:rPr lang="en-US" sz="2000" dirty="0" err="1">
                <a:solidFill>
                  <a:srgbClr val="000000"/>
                </a:solidFill>
                <a:effectLst/>
                <a:cs typeface="Times New Roman" panose="02020603050405020304" pitchFamily="18" charset="0"/>
              </a:rPr>
              <a:t>ucházet</a:t>
            </a:r>
            <a:r>
              <a:rPr lang="en-US" sz="2000" dirty="0">
                <a:solidFill>
                  <a:srgbClr val="000000"/>
                </a:solidFill>
                <a:effectLst/>
                <a:cs typeface="Times New Roman" panose="02020603050405020304" pitchFamily="18" charset="0"/>
              </a:rPr>
              <a:t> o </a:t>
            </a:r>
            <a:r>
              <a:rPr lang="en-US" sz="2000" dirty="0" err="1">
                <a:solidFill>
                  <a:srgbClr val="000000"/>
                </a:solidFill>
                <a:effectLst/>
                <a:cs typeface="Times New Roman" panose="02020603050405020304" pitchFamily="18" charset="0"/>
              </a:rPr>
              <a:t>veřejnou</a:t>
            </a:r>
            <a:r>
              <a:rPr lang="en-US" sz="2000" dirty="0">
                <a:solidFill>
                  <a:srgbClr val="000000"/>
                </a:solidFill>
                <a:effectLst/>
                <a:cs typeface="Times New Roman" panose="02020603050405020304" pitchFamily="18" charset="0"/>
              </a:rPr>
              <a:t> </a:t>
            </a:r>
            <a:r>
              <a:rPr lang="en-US" sz="2000" dirty="0" err="1">
                <a:solidFill>
                  <a:srgbClr val="000000"/>
                </a:solidFill>
                <a:effectLst/>
                <a:cs typeface="Times New Roman" panose="02020603050405020304" pitchFamily="18" charset="0"/>
              </a:rPr>
              <a:t>zakázku</a:t>
            </a:r>
            <a:r>
              <a:rPr lang="en-US" sz="2000" dirty="0">
                <a:solidFill>
                  <a:srgbClr val="000000"/>
                </a:solidFill>
                <a:effectLst/>
                <a:cs typeface="Times New Roman" panose="02020603050405020304" pitchFamily="18" charset="0"/>
              </a:rPr>
              <a:t> za </a:t>
            </a:r>
            <a:r>
              <a:rPr lang="en-US" sz="2000" dirty="0" err="1">
                <a:solidFill>
                  <a:srgbClr val="000000"/>
                </a:solidFill>
                <a:effectLst/>
                <a:cs typeface="Times New Roman" panose="02020603050405020304" pitchFamily="18" charset="0"/>
              </a:rPr>
              <a:t>podmínek</a:t>
            </a:r>
            <a:r>
              <a:rPr lang="en-US" sz="2000" dirty="0">
                <a:solidFill>
                  <a:srgbClr val="000000"/>
                </a:solidFill>
                <a:effectLst/>
                <a:cs typeface="Times New Roman" panose="02020603050405020304" pitchFamily="18" charset="0"/>
              </a:rPr>
              <a:t>, </a:t>
            </a:r>
            <a:r>
              <a:rPr lang="en-US" sz="2000" dirty="0" err="1">
                <a:solidFill>
                  <a:srgbClr val="000000"/>
                </a:solidFill>
                <a:effectLst/>
                <a:cs typeface="Times New Roman" panose="02020603050405020304" pitchFamily="18" charset="0"/>
              </a:rPr>
              <a:t>které</a:t>
            </a:r>
            <a:r>
              <a:rPr lang="en-US" sz="2000" dirty="0">
                <a:solidFill>
                  <a:srgbClr val="000000"/>
                </a:solidFill>
                <a:effectLst/>
                <a:cs typeface="Times New Roman" panose="02020603050405020304" pitchFamily="18" charset="0"/>
              </a:rPr>
              <a:t> </a:t>
            </a:r>
            <a:r>
              <a:rPr lang="en-US" sz="2000" dirty="0" err="1">
                <a:solidFill>
                  <a:srgbClr val="000000"/>
                </a:solidFill>
                <a:effectLst/>
                <a:cs typeface="Times New Roman" panose="02020603050405020304" pitchFamily="18" charset="0"/>
              </a:rPr>
              <a:t>mají</a:t>
            </a:r>
            <a:r>
              <a:rPr lang="en-US" sz="2000" dirty="0">
                <a:solidFill>
                  <a:srgbClr val="000000"/>
                </a:solidFill>
                <a:effectLst/>
                <a:cs typeface="Times New Roman" panose="02020603050405020304" pitchFamily="18" charset="0"/>
              </a:rPr>
              <a:t> </a:t>
            </a:r>
            <a:r>
              <a:rPr lang="en-US" sz="2000" dirty="0" err="1">
                <a:solidFill>
                  <a:srgbClr val="000000"/>
                </a:solidFill>
                <a:effectLst/>
                <a:cs typeface="Times New Roman" panose="02020603050405020304" pitchFamily="18" charset="0"/>
              </a:rPr>
              <a:t>dodavatelé</a:t>
            </a:r>
            <a:r>
              <a:rPr lang="en-US" sz="2000" dirty="0">
                <a:solidFill>
                  <a:srgbClr val="000000"/>
                </a:solidFill>
                <a:effectLst/>
                <a:cs typeface="Times New Roman" panose="02020603050405020304" pitchFamily="18" charset="0"/>
              </a:rPr>
              <a:t> </a:t>
            </a:r>
            <a:r>
              <a:rPr lang="en-US" sz="2000" dirty="0" err="1">
                <a:solidFill>
                  <a:srgbClr val="000000"/>
                </a:solidFill>
                <a:effectLst/>
                <a:cs typeface="Times New Roman" panose="02020603050405020304" pitchFamily="18" charset="0"/>
              </a:rPr>
              <a:t>ostatní</a:t>
            </a:r>
            <a:r>
              <a:rPr lang="cs-CZ" sz="2000" dirty="0">
                <a:solidFill>
                  <a:srgbClr val="000000"/>
                </a:solidFill>
                <a:effectLst/>
                <a:cs typeface="Times New Roman" panose="02020603050405020304" pitchFamily="18" charset="0"/>
              </a:rPr>
              <a:t>.</a:t>
            </a:r>
          </a:p>
          <a:p>
            <a:endParaRPr lang="cs-CZ" sz="2000" dirty="0">
              <a:solidFill>
                <a:srgbClr val="000000"/>
              </a:solidFill>
              <a:effectLst/>
              <a:cs typeface="Times New Roman" panose="02020603050405020304" pitchFamily="18" charset="0"/>
            </a:endParaRPr>
          </a:p>
          <a:p>
            <a:r>
              <a:rPr lang="en-US" sz="2000" b="1" i="1" dirty="0" err="1">
                <a:solidFill>
                  <a:srgbClr val="000000"/>
                </a:solidFill>
                <a:effectLst/>
                <a:cs typeface="Times New Roman" panose="02020603050405020304" pitchFamily="18" charset="0"/>
              </a:rPr>
              <a:t>Diskriminací</a:t>
            </a:r>
            <a:r>
              <a:rPr lang="en-US" sz="2000" b="1" i="1" dirty="0">
                <a:solidFill>
                  <a:srgbClr val="000000"/>
                </a:solidFill>
                <a:effectLst/>
                <a:cs typeface="Times New Roman" panose="02020603050405020304" pitchFamily="18" charset="0"/>
              </a:rPr>
              <a:t> </a:t>
            </a:r>
            <a:r>
              <a:rPr lang="en-US" sz="2000" b="1" i="1" dirty="0" err="1">
                <a:solidFill>
                  <a:srgbClr val="000000"/>
                </a:solidFill>
                <a:effectLst/>
                <a:cs typeface="Times New Roman" panose="02020603050405020304" pitchFamily="18" charset="0"/>
              </a:rPr>
              <a:t>skrytou</a:t>
            </a:r>
            <a:r>
              <a:rPr lang="en-US" sz="2000" dirty="0">
                <a:solidFill>
                  <a:srgbClr val="000000"/>
                </a:solidFill>
                <a:effectLst/>
                <a:cs typeface="Times New Roman" panose="02020603050405020304" pitchFamily="18" charset="0"/>
              </a:rPr>
              <a:t> se </a:t>
            </a:r>
            <a:r>
              <a:rPr lang="en-US" sz="2000" dirty="0" err="1">
                <a:solidFill>
                  <a:srgbClr val="000000"/>
                </a:solidFill>
                <a:effectLst/>
                <a:cs typeface="Times New Roman" panose="02020603050405020304" pitchFamily="18" charset="0"/>
              </a:rPr>
              <a:t>pak</a:t>
            </a:r>
            <a:r>
              <a:rPr lang="en-US" sz="2000" dirty="0">
                <a:solidFill>
                  <a:srgbClr val="000000"/>
                </a:solidFill>
                <a:effectLst/>
                <a:cs typeface="Times New Roman" panose="02020603050405020304" pitchFamily="18" charset="0"/>
              </a:rPr>
              <a:t> </a:t>
            </a:r>
            <a:r>
              <a:rPr lang="en-US" sz="2000" dirty="0" err="1">
                <a:solidFill>
                  <a:srgbClr val="000000"/>
                </a:solidFill>
                <a:effectLst/>
                <a:cs typeface="Times New Roman" panose="02020603050405020304" pitchFamily="18" charset="0"/>
              </a:rPr>
              <a:t>rozumí</a:t>
            </a:r>
            <a:r>
              <a:rPr lang="en-US" sz="2000" dirty="0">
                <a:solidFill>
                  <a:srgbClr val="000000"/>
                </a:solidFill>
                <a:effectLst/>
                <a:cs typeface="Times New Roman" panose="02020603050405020304" pitchFamily="18" charset="0"/>
              </a:rPr>
              <a:t> </a:t>
            </a:r>
            <a:r>
              <a:rPr lang="en-US" sz="2000" dirty="0" err="1">
                <a:solidFill>
                  <a:srgbClr val="000000"/>
                </a:solidFill>
                <a:effectLst/>
                <a:cs typeface="Times New Roman" panose="02020603050405020304" pitchFamily="18" charset="0"/>
              </a:rPr>
              <a:t>uplatňování</a:t>
            </a:r>
            <a:r>
              <a:rPr lang="en-US" sz="2000" dirty="0">
                <a:solidFill>
                  <a:srgbClr val="000000"/>
                </a:solidFill>
                <a:effectLst/>
                <a:cs typeface="Times New Roman" panose="02020603050405020304" pitchFamily="18" charset="0"/>
              </a:rPr>
              <a:t> </a:t>
            </a:r>
            <a:r>
              <a:rPr lang="en-US" sz="2000" dirty="0" err="1">
                <a:solidFill>
                  <a:srgbClr val="000000"/>
                </a:solidFill>
                <a:effectLst/>
                <a:cs typeface="Times New Roman" panose="02020603050405020304" pitchFamily="18" charset="0"/>
              </a:rPr>
              <a:t>formálně</a:t>
            </a:r>
            <a:r>
              <a:rPr lang="en-US" sz="2000" dirty="0">
                <a:solidFill>
                  <a:srgbClr val="000000"/>
                </a:solidFill>
                <a:effectLst/>
                <a:cs typeface="Times New Roman" panose="02020603050405020304" pitchFamily="18" charset="0"/>
              </a:rPr>
              <a:t> </a:t>
            </a:r>
            <a:r>
              <a:rPr lang="en-US" sz="2000" dirty="0" err="1">
                <a:solidFill>
                  <a:srgbClr val="000000"/>
                </a:solidFill>
                <a:effectLst/>
                <a:cs typeface="Times New Roman" panose="02020603050405020304" pitchFamily="18" charset="0"/>
              </a:rPr>
              <a:t>shodných</a:t>
            </a:r>
            <a:r>
              <a:rPr lang="en-US" sz="2000" dirty="0">
                <a:solidFill>
                  <a:srgbClr val="000000"/>
                </a:solidFill>
                <a:effectLst/>
                <a:cs typeface="Times New Roman" panose="02020603050405020304" pitchFamily="18" charset="0"/>
              </a:rPr>
              <a:t> </a:t>
            </a:r>
            <a:r>
              <a:rPr lang="en-US" sz="2000" dirty="0" err="1">
                <a:solidFill>
                  <a:srgbClr val="000000"/>
                </a:solidFill>
                <a:effectLst/>
                <a:cs typeface="Times New Roman" panose="02020603050405020304" pitchFamily="18" charset="0"/>
              </a:rPr>
              <a:t>požadavků</a:t>
            </a:r>
            <a:r>
              <a:rPr lang="en-US" sz="2000" dirty="0">
                <a:solidFill>
                  <a:srgbClr val="000000"/>
                </a:solidFill>
                <a:effectLst/>
                <a:cs typeface="Times New Roman" panose="02020603050405020304" pitchFamily="18" charset="0"/>
              </a:rPr>
              <a:t>, </a:t>
            </a:r>
            <a:r>
              <a:rPr lang="en-US" sz="2000" dirty="0" err="1">
                <a:solidFill>
                  <a:srgbClr val="000000"/>
                </a:solidFill>
                <a:effectLst/>
                <a:cs typeface="Times New Roman" panose="02020603050405020304" pitchFamily="18" charset="0"/>
              </a:rPr>
              <a:t>které</a:t>
            </a:r>
            <a:r>
              <a:rPr lang="en-US" sz="2000" dirty="0">
                <a:solidFill>
                  <a:srgbClr val="000000"/>
                </a:solidFill>
                <a:effectLst/>
                <a:cs typeface="Times New Roman" panose="02020603050405020304" pitchFamily="18" charset="0"/>
              </a:rPr>
              <a:t> </a:t>
            </a:r>
            <a:r>
              <a:rPr lang="en-US" sz="2000" dirty="0" err="1">
                <a:solidFill>
                  <a:srgbClr val="000000"/>
                </a:solidFill>
                <a:effectLst/>
                <a:cs typeface="Times New Roman" panose="02020603050405020304" pitchFamily="18" charset="0"/>
              </a:rPr>
              <a:t>však</a:t>
            </a:r>
            <a:r>
              <a:rPr lang="en-US" sz="2000" dirty="0">
                <a:solidFill>
                  <a:srgbClr val="000000"/>
                </a:solidFill>
                <a:effectLst/>
                <a:cs typeface="Times New Roman" panose="02020603050405020304" pitchFamily="18" charset="0"/>
              </a:rPr>
              <a:t> </a:t>
            </a:r>
            <a:r>
              <a:rPr lang="en-US" sz="2000" dirty="0" err="1">
                <a:solidFill>
                  <a:srgbClr val="000000"/>
                </a:solidFill>
                <a:effectLst/>
                <a:cs typeface="Times New Roman" panose="02020603050405020304" pitchFamily="18" charset="0"/>
              </a:rPr>
              <a:t>mají</a:t>
            </a:r>
            <a:r>
              <a:rPr lang="en-US" sz="2000" dirty="0">
                <a:solidFill>
                  <a:srgbClr val="000000"/>
                </a:solidFill>
                <a:effectLst/>
                <a:cs typeface="Times New Roman" panose="02020603050405020304" pitchFamily="18" charset="0"/>
              </a:rPr>
              <a:t> </a:t>
            </a:r>
            <a:r>
              <a:rPr lang="en-US" sz="2000" dirty="0" err="1">
                <a:solidFill>
                  <a:srgbClr val="000000"/>
                </a:solidFill>
                <a:effectLst/>
                <a:cs typeface="Times New Roman" panose="02020603050405020304" pitchFamily="18" charset="0"/>
              </a:rPr>
              <a:t>na</a:t>
            </a:r>
            <a:r>
              <a:rPr lang="en-US" sz="2000" dirty="0">
                <a:solidFill>
                  <a:srgbClr val="000000"/>
                </a:solidFill>
                <a:effectLst/>
                <a:cs typeface="Times New Roman" panose="02020603050405020304" pitchFamily="18" charset="0"/>
              </a:rPr>
              <a:t> </a:t>
            </a:r>
            <a:r>
              <a:rPr lang="en-US" sz="2000" dirty="0" err="1">
                <a:solidFill>
                  <a:srgbClr val="000000"/>
                </a:solidFill>
                <a:effectLst/>
                <a:cs typeface="Times New Roman" panose="02020603050405020304" pitchFamily="18" charset="0"/>
              </a:rPr>
              <a:t>některé</a:t>
            </a:r>
            <a:r>
              <a:rPr lang="en-US" sz="2000" dirty="0">
                <a:solidFill>
                  <a:srgbClr val="000000"/>
                </a:solidFill>
                <a:effectLst/>
                <a:cs typeface="Times New Roman" panose="02020603050405020304" pitchFamily="18" charset="0"/>
              </a:rPr>
              <a:t> </a:t>
            </a:r>
            <a:r>
              <a:rPr lang="en-US" sz="2000" dirty="0" err="1">
                <a:solidFill>
                  <a:srgbClr val="000000"/>
                </a:solidFill>
                <a:effectLst/>
                <a:cs typeface="Times New Roman" panose="02020603050405020304" pitchFamily="18" charset="0"/>
              </a:rPr>
              <a:t>subjekty</a:t>
            </a:r>
            <a:r>
              <a:rPr lang="en-US" sz="2000" dirty="0">
                <a:solidFill>
                  <a:srgbClr val="000000"/>
                </a:solidFill>
                <a:effectLst/>
                <a:cs typeface="Times New Roman" panose="02020603050405020304" pitchFamily="18" charset="0"/>
              </a:rPr>
              <a:t> </a:t>
            </a:r>
            <a:r>
              <a:rPr lang="en-US" sz="2000" dirty="0" err="1">
                <a:solidFill>
                  <a:srgbClr val="000000"/>
                </a:solidFill>
                <a:effectLst/>
                <a:cs typeface="Times New Roman" panose="02020603050405020304" pitchFamily="18" charset="0"/>
              </a:rPr>
              <a:t>odlišný</a:t>
            </a:r>
            <a:r>
              <a:rPr lang="en-US" sz="2000" dirty="0">
                <a:solidFill>
                  <a:srgbClr val="000000"/>
                </a:solidFill>
                <a:effectLst/>
                <a:cs typeface="Times New Roman" panose="02020603050405020304" pitchFamily="18" charset="0"/>
              </a:rPr>
              <a:t> </a:t>
            </a:r>
            <a:r>
              <a:rPr lang="en-US" sz="2000" dirty="0" err="1">
                <a:solidFill>
                  <a:srgbClr val="000000"/>
                </a:solidFill>
                <a:effectLst/>
                <a:cs typeface="Times New Roman" panose="02020603050405020304" pitchFamily="18" charset="0"/>
              </a:rPr>
              <a:t>dopad</a:t>
            </a:r>
            <a:r>
              <a:rPr lang="en-US" sz="2000" dirty="0">
                <a:solidFill>
                  <a:srgbClr val="000000"/>
                </a:solidFill>
                <a:effectLst/>
                <a:cs typeface="Times New Roman" panose="02020603050405020304" pitchFamily="18" charset="0"/>
              </a:rPr>
              <a:t>, </a:t>
            </a:r>
            <a:r>
              <a:rPr lang="en-US" sz="2000" dirty="0" err="1">
                <a:solidFill>
                  <a:srgbClr val="000000"/>
                </a:solidFill>
                <a:effectLst/>
                <a:cs typeface="Times New Roman" panose="02020603050405020304" pitchFamily="18" charset="0"/>
              </a:rPr>
              <a:t>například</a:t>
            </a:r>
            <a:r>
              <a:rPr lang="en-US" sz="2000" dirty="0">
                <a:solidFill>
                  <a:srgbClr val="000000"/>
                </a:solidFill>
                <a:effectLst/>
                <a:cs typeface="Times New Roman" panose="02020603050405020304" pitchFamily="18" charset="0"/>
              </a:rPr>
              <a:t> </a:t>
            </a:r>
            <a:r>
              <a:rPr lang="en-US" sz="2000" dirty="0" err="1">
                <a:solidFill>
                  <a:srgbClr val="000000"/>
                </a:solidFill>
                <a:effectLst/>
                <a:cs typeface="Times New Roman" panose="02020603050405020304" pitchFamily="18" charset="0"/>
              </a:rPr>
              <a:t>stanovení</a:t>
            </a:r>
            <a:r>
              <a:rPr lang="en-US" sz="2000" dirty="0">
                <a:solidFill>
                  <a:srgbClr val="000000"/>
                </a:solidFill>
                <a:effectLst/>
                <a:cs typeface="Times New Roman" panose="02020603050405020304" pitchFamily="18" charset="0"/>
              </a:rPr>
              <a:t> </a:t>
            </a:r>
            <a:r>
              <a:rPr lang="en-US" sz="2000" dirty="0" err="1">
                <a:solidFill>
                  <a:srgbClr val="000000"/>
                </a:solidFill>
                <a:effectLst/>
                <a:cs typeface="Times New Roman" panose="02020603050405020304" pitchFamily="18" charset="0"/>
              </a:rPr>
              <a:t>příliš</a:t>
            </a:r>
            <a:r>
              <a:rPr lang="en-US" sz="2000" dirty="0">
                <a:solidFill>
                  <a:srgbClr val="000000"/>
                </a:solidFill>
                <a:effectLst/>
                <a:cs typeface="Times New Roman" panose="02020603050405020304" pitchFamily="18" charset="0"/>
              </a:rPr>
              <a:t> </a:t>
            </a:r>
            <a:r>
              <a:rPr lang="en-US" sz="2000" dirty="0" err="1">
                <a:solidFill>
                  <a:srgbClr val="000000"/>
                </a:solidFill>
                <a:effectLst/>
                <a:cs typeface="Times New Roman" panose="02020603050405020304" pitchFamily="18" charset="0"/>
              </a:rPr>
              <a:t>přísných</a:t>
            </a:r>
            <a:r>
              <a:rPr lang="en-US" sz="2000" dirty="0">
                <a:solidFill>
                  <a:srgbClr val="000000"/>
                </a:solidFill>
                <a:effectLst/>
                <a:cs typeface="Times New Roman" panose="02020603050405020304" pitchFamily="18" charset="0"/>
              </a:rPr>
              <a:t> </a:t>
            </a:r>
            <a:r>
              <a:rPr lang="en-US" sz="2000" dirty="0" err="1">
                <a:solidFill>
                  <a:srgbClr val="000000"/>
                </a:solidFill>
                <a:effectLst/>
                <a:cs typeface="Times New Roman" panose="02020603050405020304" pitchFamily="18" charset="0"/>
              </a:rPr>
              <a:t>požadavků</a:t>
            </a:r>
            <a:r>
              <a:rPr lang="en-US" sz="2000" dirty="0">
                <a:solidFill>
                  <a:srgbClr val="000000"/>
                </a:solidFill>
                <a:effectLst/>
                <a:cs typeface="Times New Roman" panose="02020603050405020304" pitchFamily="18" charset="0"/>
              </a:rPr>
              <a:t> </a:t>
            </a:r>
            <a:r>
              <a:rPr lang="en-US" sz="2000" dirty="0" err="1">
                <a:solidFill>
                  <a:srgbClr val="000000"/>
                </a:solidFill>
                <a:effectLst/>
                <a:cs typeface="Times New Roman" panose="02020603050405020304" pitchFamily="18" charset="0"/>
              </a:rPr>
              <a:t>na</a:t>
            </a:r>
            <a:r>
              <a:rPr lang="en-US" sz="2000" dirty="0">
                <a:solidFill>
                  <a:srgbClr val="000000"/>
                </a:solidFill>
                <a:effectLst/>
                <a:cs typeface="Times New Roman" panose="02020603050405020304" pitchFamily="18" charset="0"/>
              </a:rPr>
              <a:t> </a:t>
            </a:r>
            <a:r>
              <a:rPr lang="en-US" sz="2000" dirty="0" err="1">
                <a:solidFill>
                  <a:srgbClr val="000000"/>
                </a:solidFill>
                <a:effectLst/>
                <a:cs typeface="Times New Roman" panose="02020603050405020304" pitchFamily="18" charset="0"/>
              </a:rPr>
              <a:t>kvalifikaci</a:t>
            </a:r>
            <a:r>
              <a:rPr lang="en-US" sz="2000" dirty="0">
                <a:solidFill>
                  <a:srgbClr val="000000"/>
                </a:solidFill>
                <a:effectLst/>
                <a:cs typeface="Times New Roman" panose="02020603050405020304" pitchFamily="18" charset="0"/>
              </a:rPr>
              <a:t> </a:t>
            </a:r>
            <a:r>
              <a:rPr lang="en-US" sz="2000" dirty="0" err="1">
                <a:solidFill>
                  <a:srgbClr val="000000"/>
                </a:solidFill>
                <a:effectLst/>
                <a:cs typeface="Times New Roman" panose="02020603050405020304" pitchFamily="18" charset="0"/>
              </a:rPr>
              <a:t>zamezí</a:t>
            </a:r>
            <a:r>
              <a:rPr lang="en-US" sz="2000" dirty="0">
                <a:solidFill>
                  <a:srgbClr val="000000"/>
                </a:solidFill>
                <a:effectLst/>
                <a:cs typeface="Times New Roman" panose="02020603050405020304" pitchFamily="18" charset="0"/>
              </a:rPr>
              <a:t> </a:t>
            </a:r>
            <a:r>
              <a:rPr lang="en-US" sz="2000" dirty="0" err="1">
                <a:solidFill>
                  <a:srgbClr val="000000"/>
                </a:solidFill>
                <a:effectLst/>
                <a:cs typeface="Times New Roman" panose="02020603050405020304" pitchFamily="18" charset="0"/>
              </a:rPr>
              <a:t>účasti</a:t>
            </a:r>
            <a:r>
              <a:rPr lang="en-US" sz="2000" dirty="0">
                <a:solidFill>
                  <a:srgbClr val="000000"/>
                </a:solidFill>
                <a:effectLst/>
                <a:cs typeface="Times New Roman" panose="02020603050405020304" pitchFamily="18" charset="0"/>
              </a:rPr>
              <a:t> </a:t>
            </a:r>
            <a:r>
              <a:rPr lang="en-US" sz="2000" dirty="0" err="1">
                <a:solidFill>
                  <a:srgbClr val="000000"/>
                </a:solidFill>
                <a:effectLst/>
                <a:cs typeface="Times New Roman" panose="02020603050405020304" pitchFamily="18" charset="0"/>
              </a:rPr>
              <a:t>malých</a:t>
            </a:r>
            <a:r>
              <a:rPr lang="en-US" sz="2000" dirty="0">
                <a:solidFill>
                  <a:srgbClr val="000000"/>
                </a:solidFill>
                <a:effectLst/>
                <a:cs typeface="Times New Roman" panose="02020603050405020304" pitchFamily="18" charset="0"/>
              </a:rPr>
              <a:t> a </a:t>
            </a:r>
            <a:r>
              <a:rPr lang="en-US" sz="2000" dirty="0" err="1">
                <a:solidFill>
                  <a:srgbClr val="000000"/>
                </a:solidFill>
                <a:effectLst/>
                <a:cs typeface="Times New Roman" panose="02020603050405020304" pitchFamily="18" charset="0"/>
              </a:rPr>
              <a:t>středních</a:t>
            </a:r>
            <a:r>
              <a:rPr lang="en-US" sz="2000" dirty="0">
                <a:solidFill>
                  <a:srgbClr val="000000"/>
                </a:solidFill>
                <a:effectLst/>
                <a:cs typeface="Times New Roman" panose="02020603050405020304" pitchFamily="18" charset="0"/>
              </a:rPr>
              <a:t> </a:t>
            </a:r>
            <a:r>
              <a:rPr lang="en-US" sz="2000" dirty="0" err="1">
                <a:solidFill>
                  <a:srgbClr val="000000"/>
                </a:solidFill>
                <a:effectLst/>
                <a:cs typeface="Times New Roman" panose="02020603050405020304" pitchFamily="18" charset="0"/>
              </a:rPr>
              <a:t>podniků</a:t>
            </a:r>
            <a:r>
              <a:rPr lang="en-US" sz="2000" dirty="0">
                <a:solidFill>
                  <a:srgbClr val="000000"/>
                </a:solidFill>
                <a:effectLst/>
                <a:cs typeface="Times New Roman" panose="02020603050405020304" pitchFamily="18" charset="0"/>
              </a:rPr>
              <a:t> v </a:t>
            </a:r>
            <a:r>
              <a:rPr lang="en-US" sz="2000" dirty="0" err="1">
                <a:solidFill>
                  <a:srgbClr val="000000"/>
                </a:solidFill>
                <a:effectLst/>
                <a:cs typeface="Times New Roman" panose="02020603050405020304" pitchFamily="18" charset="0"/>
              </a:rPr>
              <a:t>řízení</a:t>
            </a:r>
            <a:r>
              <a:rPr lang="en-US" sz="2000" dirty="0">
                <a:solidFill>
                  <a:srgbClr val="000000"/>
                </a:solidFill>
                <a:effectLst/>
                <a:cs typeface="Times New Roman" panose="02020603050405020304" pitchFamily="18" charset="0"/>
              </a:rPr>
              <a:t>, </a:t>
            </a:r>
            <a:r>
              <a:rPr lang="en-US" sz="2000" dirty="0" err="1">
                <a:solidFill>
                  <a:srgbClr val="000000"/>
                </a:solidFill>
                <a:effectLst/>
                <a:cs typeface="Times New Roman" panose="02020603050405020304" pitchFamily="18" charset="0"/>
              </a:rPr>
              <a:t>přičemž</a:t>
            </a:r>
            <a:r>
              <a:rPr lang="en-US" sz="2000" dirty="0">
                <a:solidFill>
                  <a:srgbClr val="000000"/>
                </a:solidFill>
                <a:effectLst/>
                <a:cs typeface="Times New Roman" panose="02020603050405020304" pitchFamily="18" charset="0"/>
              </a:rPr>
              <a:t> </a:t>
            </a:r>
            <a:r>
              <a:rPr lang="en-US" sz="2000" dirty="0" err="1">
                <a:solidFill>
                  <a:srgbClr val="000000"/>
                </a:solidFill>
                <a:effectLst/>
                <a:cs typeface="Times New Roman" panose="02020603050405020304" pitchFamily="18" charset="0"/>
              </a:rPr>
              <a:t>výše</a:t>
            </a:r>
            <a:r>
              <a:rPr lang="en-US" sz="2000" dirty="0">
                <a:solidFill>
                  <a:srgbClr val="000000"/>
                </a:solidFill>
                <a:effectLst/>
                <a:cs typeface="Times New Roman" panose="02020603050405020304" pitchFamily="18" charset="0"/>
              </a:rPr>
              <a:t> </a:t>
            </a:r>
            <a:r>
              <a:rPr lang="en-US" sz="2000" dirty="0" err="1">
                <a:solidFill>
                  <a:srgbClr val="000000"/>
                </a:solidFill>
                <a:effectLst/>
                <a:cs typeface="Times New Roman" panose="02020603050405020304" pitchFamily="18" charset="0"/>
              </a:rPr>
              <a:t>požadavků</a:t>
            </a:r>
            <a:r>
              <a:rPr lang="en-US" sz="2000" dirty="0">
                <a:solidFill>
                  <a:srgbClr val="000000"/>
                </a:solidFill>
                <a:effectLst/>
                <a:cs typeface="Times New Roman" panose="02020603050405020304" pitchFamily="18" charset="0"/>
              </a:rPr>
              <a:t> </a:t>
            </a:r>
            <a:r>
              <a:rPr lang="en-US" sz="2000" dirty="0" err="1">
                <a:solidFill>
                  <a:srgbClr val="000000"/>
                </a:solidFill>
                <a:effectLst/>
                <a:cs typeface="Times New Roman" panose="02020603050405020304" pitchFamily="18" charset="0"/>
              </a:rPr>
              <a:t>není</a:t>
            </a:r>
            <a:r>
              <a:rPr lang="en-US" sz="2000" dirty="0">
                <a:solidFill>
                  <a:srgbClr val="000000"/>
                </a:solidFill>
                <a:effectLst/>
                <a:cs typeface="Times New Roman" panose="02020603050405020304" pitchFamily="18" charset="0"/>
              </a:rPr>
              <a:t> </a:t>
            </a:r>
            <a:r>
              <a:rPr lang="en-US" sz="2000" dirty="0" err="1">
                <a:solidFill>
                  <a:srgbClr val="000000"/>
                </a:solidFill>
                <a:effectLst/>
                <a:cs typeface="Times New Roman" panose="02020603050405020304" pitchFamily="18" charset="0"/>
              </a:rPr>
              <a:t>charakterem</a:t>
            </a:r>
            <a:r>
              <a:rPr lang="en-US" sz="2000" dirty="0">
                <a:solidFill>
                  <a:srgbClr val="000000"/>
                </a:solidFill>
                <a:effectLst/>
                <a:cs typeface="Times New Roman" panose="02020603050405020304" pitchFamily="18" charset="0"/>
              </a:rPr>
              <a:t> </a:t>
            </a:r>
            <a:r>
              <a:rPr lang="en-US" sz="2000" dirty="0" err="1">
                <a:solidFill>
                  <a:srgbClr val="000000"/>
                </a:solidFill>
                <a:effectLst/>
                <a:cs typeface="Times New Roman" panose="02020603050405020304" pitchFamily="18" charset="0"/>
              </a:rPr>
              <a:t>veřejné</a:t>
            </a:r>
            <a:r>
              <a:rPr lang="en-US" sz="2000" dirty="0">
                <a:solidFill>
                  <a:srgbClr val="000000"/>
                </a:solidFill>
                <a:effectLst/>
                <a:cs typeface="Times New Roman" panose="02020603050405020304" pitchFamily="18" charset="0"/>
              </a:rPr>
              <a:t> </a:t>
            </a:r>
            <a:r>
              <a:rPr lang="en-US" sz="2000" dirty="0" err="1">
                <a:solidFill>
                  <a:srgbClr val="000000"/>
                </a:solidFill>
                <a:effectLst/>
                <a:cs typeface="Times New Roman" panose="02020603050405020304" pitchFamily="18" charset="0"/>
              </a:rPr>
              <a:t>zakázky</a:t>
            </a:r>
            <a:r>
              <a:rPr lang="en-US" sz="2000" dirty="0">
                <a:solidFill>
                  <a:srgbClr val="000000"/>
                </a:solidFill>
                <a:effectLst/>
                <a:cs typeface="Times New Roman" panose="02020603050405020304" pitchFamily="18" charset="0"/>
              </a:rPr>
              <a:t> </a:t>
            </a:r>
            <a:r>
              <a:rPr lang="en-US" sz="2000" dirty="0" err="1">
                <a:solidFill>
                  <a:srgbClr val="000000"/>
                </a:solidFill>
                <a:effectLst/>
                <a:cs typeface="Times New Roman" panose="02020603050405020304" pitchFamily="18" charset="0"/>
              </a:rPr>
              <a:t>odůvodněna</a:t>
            </a:r>
            <a:r>
              <a:rPr lang="cs-CZ" sz="2000" dirty="0">
                <a:solidFill>
                  <a:srgbClr val="000000"/>
                </a:solidFill>
                <a:effectLst/>
                <a:cs typeface="Times New Roman" panose="02020603050405020304" pitchFamily="18" charset="0"/>
              </a:rPr>
              <a:t>.</a:t>
            </a:r>
            <a:endParaRPr lang="cs-CZ" sz="3600" dirty="0"/>
          </a:p>
        </p:txBody>
      </p:sp>
    </p:spTree>
    <p:extLst>
      <p:ext uri="{BB962C8B-B14F-4D97-AF65-F5344CB8AC3E}">
        <p14:creationId xmlns:p14="http://schemas.microsoft.com/office/powerpoint/2010/main" val="6444885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746EEE0-778A-4117-9F73-4180ED8336E3}"/>
              </a:ext>
            </a:extLst>
          </p:cNvPr>
          <p:cNvSpPr>
            <a:spLocks noGrp="1"/>
          </p:cNvSpPr>
          <p:nvPr>
            <p:ph type="title"/>
          </p:nvPr>
        </p:nvSpPr>
        <p:spPr/>
        <p:txBody>
          <a:bodyPr/>
          <a:lstStyle/>
          <a:p>
            <a:r>
              <a:rPr lang="cs-CZ" dirty="0"/>
              <a:t>Stanovení předpokládané hodnoty</a:t>
            </a:r>
          </a:p>
        </p:txBody>
      </p:sp>
      <p:sp>
        <p:nvSpPr>
          <p:cNvPr id="3" name="Zástupný obsah 2">
            <a:extLst>
              <a:ext uri="{FF2B5EF4-FFF2-40B4-BE49-F238E27FC236}">
                <a16:creationId xmlns:a16="http://schemas.microsoft.com/office/drawing/2014/main" id="{DE41D13F-E76A-4E12-9E46-E7BC1DCF1A24}"/>
              </a:ext>
            </a:extLst>
          </p:cNvPr>
          <p:cNvSpPr>
            <a:spLocks noGrp="1"/>
          </p:cNvSpPr>
          <p:nvPr>
            <p:ph idx="1"/>
          </p:nvPr>
        </p:nvSpPr>
        <p:spPr/>
        <p:txBody>
          <a:bodyPr/>
          <a:lstStyle/>
          <a:p>
            <a:r>
              <a:rPr lang="cs-CZ" dirty="0"/>
              <a:t>Jakým způsobem určit předpokládanou hodnotu</a:t>
            </a:r>
          </a:p>
          <a:p>
            <a:r>
              <a:rPr lang="cs-CZ" dirty="0"/>
              <a:t>Odkud čerpat informace</a:t>
            </a:r>
          </a:p>
          <a:p>
            <a:r>
              <a:rPr lang="cs-CZ" dirty="0"/>
              <a:t>Jak s takovými informacemi zacházet?</a:t>
            </a:r>
          </a:p>
          <a:p>
            <a:r>
              <a:rPr lang="cs-CZ" dirty="0"/>
              <a:t>Jak řešit hraniční hodnoty?</a:t>
            </a:r>
          </a:p>
          <a:p>
            <a:r>
              <a:rPr lang="cs-CZ" dirty="0"/>
              <a:t>Jak postupovat při nesprávném stanovení předpokládané hodnoty?</a:t>
            </a:r>
          </a:p>
          <a:p>
            <a:r>
              <a:rPr lang="cs-CZ" dirty="0"/>
              <a:t>Rizika a sankce</a:t>
            </a:r>
          </a:p>
        </p:txBody>
      </p:sp>
    </p:spTree>
    <p:extLst>
      <p:ext uri="{BB962C8B-B14F-4D97-AF65-F5344CB8AC3E}">
        <p14:creationId xmlns:p14="http://schemas.microsoft.com/office/powerpoint/2010/main" val="570037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D57AD75-C961-46B8-94B8-7F95E6075F23}"/>
              </a:ext>
            </a:extLst>
          </p:cNvPr>
          <p:cNvSpPr>
            <a:spLocks noGrp="1"/>
          </p:cNvSpPr>
          <p:nvPr>
            <p:ph type="title"/>
          </p:nvPr>
        </p:nvSpPr>
        <p:spPr/>
        <p:txBody>
          <a:bodyPr>
            <a:normAutofit/>
          </a:bodyPr>
          <a:lstStyle/>
          <a:p>
            <a:r>
              <a:rPr lang="cs-CZ" dirty="0"/>
              <a:t>Jakým způsobem určit předpokládanou hodnotu</a:t>
            </a:r>
          </a:p>
        </p:txBody>
      </p:sp>
      <p:sp>
        <p:nvSpPr>
          <p:cNvPr id="3" name="Zástupný obsah 2">
            <a:extLst>
              <a:ext uri="{FF2B5EF4-FFF2-40B4-BE49-F238E27FC236}">
                <a16:creationId xmlns:a16="http://schemas.microsoft.com/office/drawing/2014/main" id="{062A6A8F-E587-4139-B3AF-1E26A8814D8A}"/>
              </a:ext>
            </a:extLst>
          </p:cNvPr>
          <p:cNvSpPr>
            <a:spLocks noGrp="1"/>
          </p:cNvSpPr>
          <p:nvPr>
            <p:ph idx="1"/>
          </p:nvPr>
        </p:nvSpPr>
        <p:spPr/>
        <p:txBody>
          <a:bodyPr/>
          <a:lstStyle/>
          <a:p>
            <a:r>
              <a:rPr lang="cs-CZ" dirty="0"/>
              <a:t>rozhodná doba pro stanovení předpokládané hodnoty zakázky - ke dni podpisu smlouvy</a:t>
            </a:r>
          </a:p>
          <a:p>
            <a:r>
              <a:rPr lang="cs-CZ" dirty="0"/>
              <a:t>u smlouvy na dobu neurčitou nebo na dobu, jejíž trvání nelze přesně vymezit, doporučuje se stanovit předpokládanou hodnotu zakázky na základě předpokládané výše peněžitého závazku za 48 měsíců</a:t>
            </a:r>
          </a:p>
          <a:p>
            <a:endParaRPr lang="cs-CZ" dirty="0"/>
          </a:p>
        </p:txBody>
      </p:sp>
    </p:spTree>
    <p:extLst>
      <p:ext uri="{BB962C8B-B14F-4D97-AF65-F5344CB8AC3E}">
        <p14:creationId xmlns:p14="http://schemas.microsoft.com/office/powerpoint/2010/main" val="20700360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D57AD75-C961-46B8-94B8-7F95E6075F23}"/>
              </a:ext>
            </a:extLst>
          </p:cNvPr>
          <p:cNvSpPr>
            <a:spLocks noGrp="1"/>
          </p:cNvSpPr>
          <p:nvPr>
            <p:ph type="title"/>
          </p:nvPr>
        </p:nvSpPr>
        <p:spPr/>
        <p:txBody>
          <a:bodyPr>
            <a:normAutofit/>
          </a:bodyPr>
          <a:lstStyle/>
          <a:p>
            <a:r>
              <a:rPr lang="cs-CZ" dirty="0"/>
              <a:t>Odkud čerpat informace?</a:t>
            </a:r>
          </a:p>
        </p:txBody>
      </p:sp>
      <p:sp>
        <p:nvSpPr>
          <p:cNvPr id="3" name="Zástupný obsah 2">
            <a:extLst>
              <a:ext uri="{FF2B5EF4-FFF2-40B4-BE49-F238E27FC236}">
                <a16:creationId xmlns:a16="http://schemas.microsoft.com/office/drawing/2014/main" id="{062A6A8F-E587-4139-B3AF-1E26A8814D8A}"/>
              </a:ext>
            </a:extLst>
          </p:cNvPr>
          <p:cNvSpPr>
            <a:spLocks noGrp="1"/>
          </p:cNvSpPr>
          <p:nvPr>
            <p:ph idx="1"/>
          </p:nvPr>
        </p:nvSpPr>
        <p:spPr/>
        <p:txBody>
          <a:bodyPr/>
          <a:lstStyle/>
          <a:p>
            <a:r>
              <a:rPr lang="cs-CZ" dirty="0"/>
              <a:t>Průzkum trhu, konzultace</a:t>
            </a:r>
          </a:p>
          <a:p>
            <a:r>
              <a:rPr lang="cs-CZ" dirty="0"/>
              <a:t>Odborníci</a:t>
            </a:r>
          </a:p>
          <a:p>
            <a:r>
              <a:rPr lang="cs-CZ" dirty="0"/>
              <a:t>Zkušenosti zadavatelů s obdobnými zakázkami (kvalita) – osobní kontakt</a:t>
            </a:r>
          </a:p>
          <a:p>
            <a:r>
              <a:rPr lang="cs-CZ" dirty="0"/>
              <a:t>Open data – obdobné zakázky v minulosti (kvantita) – elektronický průzkum</a:t>
            </a:r>
          </a:p>
          <a:p>
            <a:r>
              <a:rPr lang="cs-CZ" dirty="0"/>
              <a:t>Komerční systémy pro zadavatele (rozsah informací)</a:t>
            </a:r>
          </a:p>
          <a:p>
            <a:endParaRPr lang="cs-CZ" dirty="0"/>
          </a:p>
        </p:txBody>
      </p:sp>
    </p:spTree>
    <p:extLst>
      <p:ext uri="{BB962C8B-B14F-4D97-AF65-F5344CB8AC3E}">
        <p14:creationId xmlns:p14="http://schemas.microsoft.com/office/powerpoint/2010/main" val="36003885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70B880E-CEAD-4BBA-BC9B-228CA29FCDAF}"/>
              </a:ext>
            </a:extLst>
          </p:cNvPr>
          <p:cNvSpPr>
            <a:spLocks noGrp="1"/>
          </p:cNvSpPr>
          <p:nvPr>
            <p:ph type="title"/>
          </p:nvPr>
        </p:nvSpPr>
        <p:spPr/>
        <p:txBody>
          <a:bodyPr/>
          <a:lstStyle/>
          <a:p>
            <a:r>
              <a:rPr lang="cs-CZ" dirty="0"/>
              <a:t>Nástroje</a:t>
            </a:r>
          </a:p>
        </p:txBody>
      </p:sp>
      <p:sp>
        <p:nvSpPr>
          <p:cNvPr id="3" name="Zástupný obsah 2">
            <a:extLst>
              <a:ext uri="{FF2B5EF4-FFF2-40B4-BE49-F238E27FC236}">
                <a16:creationId xmlns:a16="http://schemas.microsoft.com/office/drawing/2014/main" id="{5A5C9BF3-E369-4D80-A6B5-BCD7B3ADD53D}"/>
              </a:ext>
            </a:extLst>
          </p:cNvPr>
          <p:cNvSpPr>
            <a:spLocks noGrp="1"/>
          </p:cNvSpPr>
          <p:nvPr>
            <p:ph idx="1"/>
          </p:nvPr>
        </p:nvSpPr>
        <p:spPr/>
        <p:txBody>
          <a:bodyPr>
            <a:normAutofit fontScale="85000" lnSpcReduction="20000"/>
          </a:bodyPr>
          <a:lstStyle/>
          <a:p>
            <a:r>
              <a:rPr lang="cs-CZ" b="1" dirty="0"/>
              <a:t>Registr smluv</a:t>
            </a:r>
          </a:p>
          <a:p>
            <a:r>
              <a:rPr lang="cs-CZ" b="1" dirty="0"/>
              <a:t>Zpracovatelé otevřených dat</a:t>
            </a:r>
            <a:r>
              <a:rPr lang="cs-CZ" dirty="0"/>
              <a:t>, např. </a:t>
            </a:r>
          </a:p>
          <a:p>
            <a:pPr marL="0" indent="0">
              <a:buNone/>
            </a:pPr>
            <a:r>
              <a:rPr lang="cs-CZ" dirty="0">
                <a:hlinkClick r:id="rId2"/>
              </a:rPr>
              <a:t>https://www.hlidacstatu.cz/</a:t>
            </a:r>
            <a:endParaRPr lang="cs-CZ" dirty="0"/>
          </a:p>
          <a:p>
            <a:r>
              <a:rPr lang="cs-CZ" b="1" dirty="0"/>
              <a:t>Profily zadavatele, </a:t>
            </a:r>
            <a:r>
              <a:rPr lang="cs-CZ" b="1" dirty="0" err="1"/>
              <a:t>nen</a:t>
            </a:r>
            <a:r>
              <a:rPr lang="cs-CZ" b="1" dirty="0"/>
              <a:t>, internetové stránky poskytovatelů dotací</a:t>
            </a:r>
          </a:p>
          <a:p>
            <a:r>
              <a:rPr lang="cs-CZ" b="1" dirty="0"/>
              <a:t>Věstník veřejných zakázek </a:t>
            </a:r>
          </a:p>
          <a:p>
            <a:pPr marL="0" indent="0">
              <a:buNone/>
            </a:pPr>
            <a:r>
              <a:rPr lang="cs-CZ" dirty="0">
                <a:hlinkClick r:id="rId3"/>
              </a:rPr>
              <a:t>https://www.vestnikverejnychzakazek.cz/</a:t>
            </a:r>
            <a:endParaRPr lang="cs-CZ" dirty="0"/>
          </a:p>
          <a:p>
            <a:r>
              <a:rPr lang="cs-CZ" b="1" dirty="0"/>
              <a:t>Komerční produkty </a:t>
            </a:r>
            <a:r>
              <a:rPr lang="cs-CZ" dirty="0"/>
              <a:t>(výhoda sjednocení dat na jednom místě, zpracování dat a výstupy přímo použitelné zadavatelem, sdílení dobré praxe, oprava chyb ve zveřejněných datech, dohledávání dalších informací)</a:t>
            </a:r>
          </a:p>
          <a:p>
            <a:pPr marL="0" indent="0">
              <a:buNone/>
            </a:pPr>
            <a:endParaRPr lang="cs-CZ" dirty="0"/>
          </a:p>
        </p:txBody>
      </p:sp>
    </p:spTree>
    <p:extLst>
      <p:ext uri="{BB962C8B-B14F-4D97-AF65-F5344CB8AC3E}">
        <p14:creationId xmlns:p14="http://schemas.microsoft.com/office/powerpoint/2010/main" val="7571090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A2208D-6584-4289-B641-8AE32293C628}"/>
              </a:ext>
            </a:extLst>
          </p:cNvPr>
          <p:cNvSpPr>
            <a:spLocks noGrp="1"/>
          </p:cNvSpPr>
          <p:nvPr>
            <p:ph type="title"/>
          </p:nvPr>
        </p:nvSpPr>
        <p:spPr/>
        <p:txBody>
          <a:bodyPr/>
          <a:lstStyle/>
          <a:p>
            <a:r>
              <a:rPr lang="cs-CZ" dirty="0"/>
              <a:t>Příklad komerčního systému pro zadavatele</a:t>
            </a:r>
          </a:p>
        </p:txBody>
      </p:sp>
      <p:sp>
        <p:nvSpPr>
          <p:cNvPr id="3" name="Zástupný obsah 2">
            <a:extLst>
              <a:ext uri="{FF2B5EF4-FFF2-40B4-BE49-F238E27FC236}">
                <a16:creationId xmlns:a16="http://schemas.microsoft.com/office/drawing/2014/main" id="{CB2C84A3-6A19-4780-8D6F-56983CB46356}"/>
              </a:ext>
            </a:extLst>
          </p:cNvPr>
          <p:cNvSpPr>
            <a:spLocks noGrp="1"/>
          </p:cNvSpPr>
          <p:nvPr>
            <p:ph idx="1"/>
          </p:nvPr>
        </p:nvSpPr>
        <p:spPr/>
        <p:txBody>
          <a:bodyPr>
            <a:normAutofit fontScale="92500" lnSpcReduction="20000"/>
          </a:bodyPr>
          <a:lstStyle/>
          <a:p>
            <a:pPr marL="0" indent="0">
              <a:buNone/>
            </a:pPr>
            <a:r>
              <a:rPr lang="cs-CZ" dirty="0"/>
              <a:t>Systém CRSIS (</a:t>
            </a:r>
            <a:r>
              <a:rPr lang="cs-CZ" dirty="0">
                <a:hlinkClick r:id="rId2"/>
              </a:rPr>
              <a:t>https://www.crsis.eu/</a:t>
            </a:r>
            <a:r>
              <a:rPr lang="cs-CZ" dirty="0"/>
              <a:t>)</a:t>
            </a:r>
          </a:p>
          <a:p>
            <a:pPr marL="0" indent="0">
              <a:buNone/>
            </a:pPr>
            <a:endParaRPr lang="cs-CZ" dirty="0"/>
          </a:p>
          <a:p>
            <a:pPr lvl="1"/>
            <a:r>
              <a:rPr lang="cs-CZ" dirty="0"/>
              <a:t>databáze realizací dodavatelů, tedy kdo, co, kde, s kým a s jakým výsledkem realizoval</a:t>
            </a:r>
          </a:p>
          <a:p>
            <a:pPr lvl="1"/>
            <a:r>
              <a:rPr lang="cs-CZ" dirty="0"/>
              <a:t>vyhledávání a prověřování dodavatelů, </a:t>
            </a:r>
            <a:r>
              <a:rPr lang="cs-CZ" b="1" dirty="0"/>
              <a:t>projektantů a administrátorů</a:t>
            </a:r>
            <a:r>
              <a:rPr lang="cs-CZ" dirty="0"/>
              <a:t>, a to na základě jejich realizací v rámci evidovaných veřejných zakázek</a:t>
            </a:r>
          </a:p>
          <a:p>
            <a:pPr lvl="1"/>
            <a:r>
              <a:rPr lang="cs-CZ" dirty="0"/>
              <a:t>snížení nákladů a rizik spojených s přípravou a realizací veřejných zakázek. Součástí je i součástí je i </a:t>
            </a:r>
            <a:r>
              <a:rPr lang="cs-CZ" b="1" dirty="0"/>
              <a:t>modul sdílení dobré praxe.</a:t>
            </a:r>
          </a:p>
          <a:p>
            <a:pPr lvl="1"/>
            <a:r>
              <a:rPr lang="cs-CZ" dirty="0"/>
              <a:t>nevyžaduje žádný nový software či hardware, </a:t>
            </a:r>
            <a:r>
              <a:rPr lang="cs-CZ" b="1" dirty="0"/>
              <a:t>přístup přes webové rozhraní</a:t>
            </a:r>
          </a:p>
        </p:txBody>
      </p:sp>
    </p:spTree>
    <p:extLst>
      <p:ext uri="{BB962C8B-B14F-4D97-AF65-F5344CB8AC3E}">
        <p14:creationId xmlns:p14="http://schemas.microsoft.com/office/powerpoint/2010/main" val="1630623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F2FF2FF-67E9-493F-8950-E0C34B146F75}"/>
              </a:ext>
            </a:extLst>
          </p:cNvPr>
          <p:cNvSpPr>
            <a:spLocks noGrp="1"/>
          </p:cNvSpPr>
          <p:nvPr>
            <p:ph type="title"/>
          </p:nvPr>
        </p:nvSpPr>
        <p:spPr/>
        <p:txBody>
          <a:bodyPr>
            <a:normAutofit/>
          </a:bodyPr>
          <a:lstStyle/>
          <a:p>
            <a:r>
              <a:rPr lang="cs-CZ" dirty="0"/>
              <a:t>Terminologie u VZMR</a:t>
            </a:r>
          </a:p>
        </p:txBody>
      </p:sp>
      <p:sp>
        <p:nvSpPr>
          <p:cNvPr id="3" name="Zástupný obsah 2">
            <a:extLst>
              <a:ext uri="{FF2B5EF4-FFF2-40B4-BE49-F238E27FC236}">
                <a16:creationId xmlns:a16="http://schemas.microsoft.com/office/drawing/2014/main" id="{CDFEB03B-DDF6-440E-B281-9905BDB41470}"/>
              </a:ext>
            </a:extLst>
          </p:cNvPr>
          <p:cNvSpPr>
            <a:spLocks noGrp="1"/>
          </p:cNvSpPr>
          <p:nvPr>
            <p:ph idx="1"/>
          </p:nvPr>
        </p:nvSpPr>
        <p:spPr/>
        <p:txBody>
          <a:bodyPr>
            <a:normAutofit lnSpcReduction="10000"/>
          </a:bodyPr>
          <a:lstStyle/>
          <a:p>
            <a:r>
              <a:rPr lang="cs-CZ" dirty="0"/>
              <a:t>Vhodné dodržovat jednotnou terminologii</a:t>
            </a:r>
          </a:p>
          <a:p>
            <a:r>
              <a:rPr lang="cs-CZ" dirty="0"/>
              <a:t>Využívat terminologii podle zákona </a:t>
            </a:r>
          </a:p>
          <a:p>
            <a:pPr marL="0" indent="0">
              <a:buNone/>
            </a:pPr>
            <a:r>
              <a:rPr lang="cs-CZ" dirty="0"/>
              <a:t>možnost uvést formou: </a:t>
            </a:r>
            <a:r>
              <a:rPr lang="cs-CZ" i="1" dirty="0"/>
              <a:t>analogicky podle § XX zákona č. …</a:t>
            </a:r>
          </a:p>
          <a:p>
            <a:r>
              <a:rPr lang="cs-CZ" dirty="0"/>
              <a:t>V případě odlišné terminologie pravidel dotačního programu/interní směrnice/pokynu dodržet takovou terminologii + uvádět odkazy, definice (dívat se na zadání a jeho výklad z pohledu adresáta -  účastníka)</a:t>
            </a:r>
          </a:p>
        </p:txBody>
      </p:sp>
    </p:spTree>
    <p:extLst>
      <p:ext uri="{BB962C8B-B14F-4D97-AF65-F5344CB8AC3E}">
        <p14:creationId xmlns:p14="http://schemas.microsoft.com/office/powerpoint/2010/main" val="538093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E3E3486-5A32-4262-93BC-CB13166FB118}"/>
              </a:ext>
            </a:extLst>
          </p:cNvPr>
          <p:cNvSpPr>
            <a:spLocks noGrp="1"/>
          </p:cNvSpPr>
          <p:nvPr>
            <p:ph type="title"/>
          </p:nvPr>
        </p:nvSpPr>
        <p:spPr/>
        <p:txBody>
          <a:bodyPr/>
          <a:lstStyle/>
          <a:p>
            <a:r>
              <a:rPr lang="cs-CZ" dirty="0"/>
              <a:t>Přínosy využití dalších zdrojů informací	</a:t>
            </a:r>
          </a:p>
        </p:txBody>
      </p:sp>
      <p:sp>
        <p:nvSpPr>
          <p:cNvPr id="3" name="Zástupný obsah 2">
            <a:extLst>
              <a:ext uri="{FF2B5EF4-FFF2-40B4-BE49-F238E27FC236}">
                <a16:creationId xmlns:a16="http://schemas.microsoft.com/office/drawing/2014/main" id="{A396B21E-47A6-4AE8-B4FD-A65E6E010499}"/>
              </a:ext>
            </a:extLst>
          </p:cNvPr>
          <p:cNvSpPr>
            <a:spLocks noGrp="1"/>
          </p:cNvSpPr>
          <p:nvPr>
            <p:ph idx="1"/>
          </p:nvPr>
        </p:nvSpPr>
        <p:spPr/>
        <p:txBody>
          <a:bodyPr/>
          <a:lstStyle/>
          <a:p>
            <a:r>
              <a:rPr lang="cs-CZ" sz="2400" dirty="0"/>
              <a:t>Podklad pro rozhodování</a:t>
            </a:r>
          </a:p>
          <a:p>
            <a:r>
              <a:rPr lang="cs-CZ" sz="2400" dirty="0"/>
              <a:t>Vyšší než minimální požadována péče (řádného hospodáře)</a:t>
            </a:r>
          </a:p>
          <a:p>
            <a:r>
              <a:rPr lang="cs-CZ" sz="2400" dirty="0"/>
              <a:t>Vyšší pravděpodobnost získání relevantních nabídek splňujících požadavky</a:t>
            </a:r>
          </a:p>
          <a:p>
            <a:r>
              <a:rPr lang="cs-CZ" sz="2400" dirty="0"/>
              <a:t>Nižší pravděpodobnost prodlení, nutnosti opakování zadávacího řízení</a:t>
            </a:r>
          </a:p>
          <a:p>
            <a:r>
              <a:rPr lang="cs-CZ" sz="2400" dirty="0"/>
              <a:t>Zbavení se části odpovědnosti za rozhodování – pokud mám podklady, tak rozhodnutí nebylo založeno jen na lidském faktoru, ale vycházelo ze získaných dat</a:t>
            </a:r>
          </a:p>
        </p:txBody>
      </p:sp>
    </p:spTree>
    <p:extLst>
      <p:ext uri="{BB962C8B-B14F-4D97-AF65-F5344CB8AC3E}">
        <p14:creationId xmlns:p14="http://schemas.microsoft.com/office/powerpoint/2010/main" val="28994532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D57AD75-C961-46B8-94B8-7F95E6075F23}"/>
              </a:ext>
            </a:extLst>
          </p:cNvPr>
          <p:cNvSpPr>
            <a:spLocks noGrp="1"/>
          </p:cNvSpPr>
          <p:nvPr>
            <p:ph type="title"/>
          </p:nvPr>
        </p:nvSpPr>
        <p:spPr/>
        <p:txBody>
          <a:bodyPr>
            <a:normAutofit/>
          </a:bodyPr>
          <a:lstStyle/>
          <a:p>
            <a:r>
              <a:rPr lang="cs-CZ" dirty="0"/>
              <a:t>Jak s informacemi zacházet? </a:t>
            </a:r>
            <a:br>
              <a:rPr lang="cs-CZ" dirty="0"/>
            </a:br>
            <a:r>
              <a:rPr lang="cs-CZ" dirty="0"/>
              <a:t>Hledání rozdílů a společných znaků.</a:t>
            </a:r>
          </a:p>
        </p:txBody>
      </p:sp>
      <p:sp>
        <p:nvSpPr>
          <p:cNvPr id="3" name="Zástupný obsah 2">
            <a:extLst>
              <a:ext uri="{FF2B5EF4-FFF2-40B4-BE49-F238E27FC236}">
                <a16:creationId xmlns:a16="http://schemas.microsoft.com/office/drawing/2014/main" id="{062A6A8F-E587-4139-B3AF-1E26A8814D8A}"/>
              </a:ext>
            </a:extLst>
          </p:cNvPr>
          <p:cNvSpPr>
            <a:spLocks noGrp="1"/>
          </p:cNvSpPr>
          <p:nvPr>
            <p:ph sz="half" idx="1"/>
          </p:nvPr>
        </p:nvSpPr>
        <p:spPr/>
        <p:txBody>
          <a:bodyPr/>
          <a:lstStyle/>
          <a:p>
            <a:r>
              <a:rPr lang="cs-CZ" dirty="0"/>
              <a:t>Míra podobnosti</a:t>
            </a:r>
          </a:p>
          <a:p>
            <a:r>
              <a:rPr lang="cs-CZ" dirty="0"/>
              <a:t>Časový rámec</a:t>
            </a:r>
          </a:p>
          <a:p>
            <a:r>
              <a:rPr lang="cs-CZ" dirty="0"/>
              <a:t>Změna trhu</a:t>
            </a:r>
          </a:p>
          <a:p>
            <a:r>
              <a:rPr lang="cs-CZ" dirty="0"/>
              <a:t>Změna technologií</a:t>
            </a:r>
          </a:p>
        </p:txBody>
      </p:sp>
      <p:sp>
        <p:nvSpPr>
          <p:cNvPr id="4" name="Zástupný obsah 3">
            <a:extLst>
              <a:ext uri="{FF2B5EF4-FFF2-40B4-BE49-F238E27FC236}">
                <a16:creationId xmlns:a16="http://schemas.microsoft.com/office/drawing/2014/main" id="{93F0655E-9B2A-42EE-8F22-289366A18175}"/>
              </a:ext>
            </a:extLst>
          </p:cNvPr>
          <p:cNvSpPr>
            <a:spLocks noGrp="1"/>
          </p:cNvSpPr>
          <p:nvPr>
            <p:ph sz="half" idx="2"/>
          </p:nvPr>
        </p:nvSpPr>
        <p:spPr/>
        <p:txBody>
          <a:bodyPr/>
          <a:lstStyle/>
          <a:p>
            <a:r>
              <a:rPr lang="cs-CZ" dirty="0"/>
              <a:t>Změna okolností</a:t>
            </a:r>
          </a:p>
          <a:p>
            <a:r>
              <a:rPr lang="cs-CZ" dirty="0"/>
              <a:t>Změna množství</a:t>
            </a:r>
          </a:p>
          <a:p>
            <a:r>
              <a:rPr lang="cs-CZ" dirty="0"/>
              <a:t>Změna cen</a:t>
            </a:r>
          </a:p>
          <a:p>
            <a:r>
              <a:rPr lang="cs-CZ" dirty="0"/>
              <a:t>Vytíženost</a:t>
            </a:r>
          </a:p>
        </p:txBody>
      </p:sp>
    </p:spTree>
    <p:extLst>
      <p:ext uri="{BB962C8B-B14F-4D97-AF65-F5344CB8AC3E}">
        <p14:creationId xmlns:p14="http://schemas.microsoft.com/office/powerpoint/2010/main" val="6491503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D57AD75-C961-46B8-94B8-7F95E6075F23}"/>
              </a:ext>
            </a:extLst>
          </p:cNvPr>
          <p:cNvSpPr>
            <a:spLocks noGrp="1"/>
          </p:cNvSpPr>
          <p:nvPr>
            <p:ph type="title"/>
          </p:nvPr>
        </p:nvSpPr>
        <p:spPr/>
        <p:txBody>
          <a:bodyPr>
            <a:normAutofit/>
          </a:bodyPr>
          <a:lstStyle/>
          <a:p>
            <a:r>
              <a:rPr lang="cs-CZ" dirty="0"/>
              <a:t>Jak řešit hraniční hodnoty?</a:t>
            </a:r>
          </a:p>
        </p:txBody>
      </p:sp>
      <p:sp>
        <p:nvSpPr>
          <p:cNvPr id="3" name="Zástupný obsah 2">
            <a:extLst>
              <a:ext uri="{FF2B5EF4-FFF2-40B4-BE49-F238E27FC236}">
                <a16:creationId xmlns:a16="http://schemas.microsoft.com/office/drawing/2014/main" id="{062A6A8F-E587-4139-B3AF-1E26A8814D8A}"/>
              </a:ext>
            </a:extLst>
          </p:cNvPr>
          <p:cNvSpPr>
            <a:spLocks noGrp="1"/>
          </p:cNvSpPr>
          <p:nvPr>
            <p:ph idx="1"/>
          </p:nvPr>
        </p:nvSpPr>
        <p:spPr/>
        <p:txBody>
          <a:bodyPr>
            <a:normAutofit fontScale="85000" lnSpcReduction="20000"/>
          </a:bodyPr>
          <a:lstStyle/>
          <a:p>
            <a:r>
              <a:rPr lang="cs-CZ" dirty="0"/>
              <a:t>Předpokládaná hodnota se blíží limitu 2.000.000 Kč bez DPH u služby nebo dodávky, resp. 6.000.000 Kč bez DPH u stavebních prací</a:t>
            </a:r>
          </a:p>
          <a:p>
            <a:endParaRPr lang="cs-CZ" dirty="0"/>
          </a:p>
          <a:p>
            <a:r>
              <a:rPr lang="cs-CZ" dirty="0"/>
              <a:t>dostatečně přesný průzkum trhu</a:t>
            </a:r>
          </a:p>
          <a:p>
            <a:r>
              <a:rPr lang="cs-CZ" dirty="0"/>
              <a:t>důvodné očekávání nabídek s nižší nabídkovou cenou než je PH</a:t>
            </a:r>
          </a:p>
          <a:p>
            <a:endParaRPr lang="cs-CZ" dirty="0"/>
          </a:p>
          <a:p>
            <a:r>
              <a:rPr lang="cs-CZ" dirty="0"/>
              <a:t>Pokud si zadavatel není jistý a předpokládaná hodnota se blíží limitu, nad kterým by byla zakázka zadávaná v režimu zákona, je nejbezpečnější postup dobrovolně podle zákona</a:t>
            </a:r>
          </a:p>
        </p:txBody>
      </p:sp>
    </p:spTree>
    <p:extLst>
      <p:ext uri="{BB962C8B-B14F-4D97-AF65-F5344CB8AC3E}">
        <p14:creationId xmlns:p14="http://schemas.microsoft.com/office/powerpoint/2010/main" val="14271740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D57AD75-C961-46B8-94B8-7F95E6075F23}"/>
              </a:ext>
            </a:extLst>
          </p:cNvPr>
          <p:cNvSpPr>
            <a:spLocks noGrp="1"/>
          </p:cNvSpPr>
          <p:nvPr>
            <p:ph type="title"/>
          </p:nvPr>
        </p:nvSpPr>
        <p:spPr/>
        <p:txBody>
          <a:bodyPr>
            <a:normAutofit/>
          </a:bodyPr>
          <a:lstStyle/>
          <a:p>
            <a:r>
              <a:rPr lang="cs-CZ" dirty="0"/>
              <a:t>Jak postupovat při nesprávném stanovení předpokládané hodnoty?</a:t>
            </a:r>
          </a:p>
        </p:txBody>
      </p:sp>
      <p:sp>
        <p:nvSpPr>
          <p:cNvPr id="3" name="Zástupný obsah 2">
            <a:extLst>
              <a:ext uri="{FF2B5EF4-FFF2-40B4-BE49-F238E27FC236}">
                <a16:creationId xmlns:a16="http://schemas.microsoft.com/office/drawing/2014/main" id="{062A6A8F-E587-4139-B3AF-1E26A8814D8A}"/>
              </a:ext>
            </a:extLst>
          </p:cNvPr>
          <p:cNvSpPr>
            <a:spLocks noGrp="1"/>
          </p:cNvSpPr>
          <p:nvPr>
            <p:ph idx="1"/>
          </p:nvPr>
        </p:nvSpPr>
        <p:spPr/>
        <p:txBody>
          <a:bodyPr>
            <a:normAutofit fontScale="92500"/>
          </a:bodyPr>
          <a:lstStyle/>
          <a:p>
            <a:endParaRPr lang="cs-CZ" dirty="0"/>
          </a:p>
          <a:p>
            <a:r>
              <a:rPr lang="cs-CZ" b="1" dirty="0"/>
              <a:t>Oprava předpokládané hodnoty</a:t>
            </a:r>
          </a:p>
          <a:p>
            <a:pPr marL="0" indent="0">
              <a:buNone/>
            </a:pPr>
            <a:r>
              <a:rPr lang="cs-CZ" dirty="0"/>
              <a:t>(v případě, kdy změna předpokládané hodnoty nemá vliv na soubor pravidel aplikovaný na danou zakázku)</a:t>
            </a:r>
          </a:p>
          <a:p>
            <a:pPr marL="0" indent="0">
              <a:buNone/>
            </a:pPr>
            <a:endParaRPr lang="cs-CZ" dirty="0"/>
          </a:p>
          <a:p>
            <a:r>
              <a:rPr lang="cs-CZ" b="1" dirty="0"/>
              <a:t>Zrušení výběrového řízení (a vyhlášení nového)</a:t>
            </a:r>
          </a:p>
          <a:p>
            <a:pPr marL="0" indent="0">
              <a:buNone/>
            </a:pPr>
            <a:r>
              <a:rPr lang="cs-CZ" dirty="0"/>
              <a:t>(zejména když by změnou předpokládané hodnoty došlo ke zpřísnění pravidel/režimu dané zakázky)</a:t>
            </a:r>
          </a:p>
        </p:txBody>
      </p:sp>
    </p:spTree>
    <p:extLst>
      <p:ext uri="{BB962C8B-B14F-4D97-AF65-F5344CB8AC3E}">
        <p14:creationId xmlns:p14="http://schemas.microsoft.com/office/powerpoint/2010/main" val="8731558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D57AD75-C961-46B8-94B8-7F95E6075F23}"/>
              </a:ext>
            </a:extLst>
          </p:cNvPr>
          <p:cNvSpPr>
            <a:spLocks noGrp="1"/>
          </p:cNvSpPr>
          <p:nvPr>
            <p:ph type="title"/>
          </p:nvPr>
        </p:nvSpPr>
        <p:spPr/>
        <p:txBody>
          <a:bodyPr>
            <a:normAutofit/>
          </a:bodyPr>
          <a:lstStyle/>
          <a:p>
            <a:r>
              <a:rPr lang="cs-CZ" dirty="0"/>
              <a:t>Rizika a sankce</a:t>
            </a:r>
          </a:p>
        </p:txBody>
      </p:sp>
      <p:sp>
        <p:nvSpPr>
          <p:cNvPr id="3" name="Zástupný obsah 2">
            <a:extLst>
              <a:ext uri="{FF2B5EF4-FFF2-40B4-BE49-F238E27FC236}">
                <a16:creationId xmlns:a16="http://schemas.microsoft.com/office/drawing/2014/main" id="{062A6A8F-E587-4139-B3AF-1E26A8814D8A}"/>
              </a:ext>
            </a:extLst>
          </p:cNvPr>
          <p:cNvSpPr>
            <a:spLocks noGrp="1"/>
          </p:cNvSpPr>
          <p:nvPr>
            <p:ph idx="1"/>
          </p:nvPr>
        </p:nvSpPr>
        <p:spPr/>
        <p:txBody>
          <a:bodyPr>
            <a:normAutofit lnSpcReduction="10000"/>
          </a:bodyPr>
          <a:lstStyle/>
          <a:p>
            <a:endParaRPr lang="cs-CZ" dirty="0"/>
          </a:p>
          <a:p>
            <a:r>
              <a:rPr lang="cs-CZ" dirty="0"/>
              <a:t>Obecně riziko zadání v mírnějším režimu</a:t>
            </a:r>
          </a:p>
          <a:p>
            <a:pPr lvl="1"/>
            <a:r>
              <a:rPr lang="cs-CZ" dirty="0"/>
              <a:t>Sankce např. podle pravidel operačních programů, podle kontrolního/auditního orgánu</a:t>
            </a:r>
          </a:p>
          <a:p>
            <a:pPr lvl="1"/>
            <a:r>
              <a:rPr lang="cs-CZ" dirty="0"/>
              <a:t>Trestněprávní odpovědnost</a:t>
            </a:r>
          </a:p>
          <a:p>
            <a:endParaRPr lang="cs-CZ" dirty="0"/>
          </a:p>
          <a:p>
            <a:r>
              <a:rPr lang="cs-CZ" dirty="0"/>
              <a:t>ÚOHS se nezabývá VZMR</a:t>
            </a:r>
          </a:p>
          <a:p>
            <a:pPr marL="0" indent="0">
              <a:buNone/>
            </a:pPr>
            <a:r>
              <a:rPr lang="cs-CZ" sz="2400" dirty="0"/>
              <a:t>Zabývá se ale zakázkami, které byly zadány jako VZMR, i přesto, že měly být zadány v režimu zákona o zadávání.</a:t>
            </a:r>
          </a:p>
          <a:p>
            <a:endParaRPr lang="cs-CZ" dirty="0"/>
          </a:p>
        </p:txBody>
      </p:sp>
    </p:spTree>
    <p:extLst>
      <p:ext uri="{BB962C8B-B14F-4D97-AF65-F5344CB8AC3E}">
        <p14:creationId xmlns:p14="http://schemas.microsoft.com/office/powerpoint/2010/main" val="40529313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D57AD75-C961-46B8-94B8-7F95E6075F23}"/>
              </a:ext>
            </a:extLst>
          </p:cNvPr>
          <p:cNvSpPr>
            <a:spLocks noGrp="1"/>
          </p:cNvSpPr>
          <p:nvPr>
            <p:ph type="title"/>
          </p:nvPr>
        </p:nvSpPr>
        <p:spPr/>
        <p:txBody>
          <a:bodyPr>
            <a:normAutofit/>
          </a:bodyPr>
          <a:lstStyle/>
          <a:p>
            <a:r>
              <a:rPr lang="cs-CZ" dirty="0"/>
              <a:t>Rizika a sankce</a:t>
            </a:r>
          </a:p>
        </p:txBody>
      </p:sp>
      <p:sp>
        <p:nvSpPr>
          <p:cNvPr id="3" name="Zástupný obsah 2">
            <a:extLst>
              <a:ext uri="{FF2B5EF4-FFF2-40B4-BE49-F238E27FC236}">
                <a16:creationId xmlns:a16="http://schemas.microsoft.com/office/drawing/2014/main" id="{062A6A8F-E587-4139-B3AF-1E26A8814D8A}"/>
              </a:ext>
            </a:extLst>
          </p:cNvPr>
          <p:cNvSpPr>
            <a:spLocks noGrp="1"/>
          </p:cNvSpPr>
          <p:nvPr>
            <p:ph idx="1"/>
          </p:nvPr>
        </p:nvSpPr>
        <p:spPr/>
        <p:txBody>
          <a:bodyPr>
            <a:normAutofit/>
          </a:bodyPr>
          <a:lstStyle/>
          <a:p>
            <a:endParaRPr lang="cs-CZ" dirty="0"/>
          </a:p>
          <a:p>
            <a:r>
              <a:rPr lang="cs-CZ" b="1" dirty="0"/>
              <a:t>Časté pochybení: </a:t>
            </a:r>
            <a:r>
              <a:rPr lang="cs-CZ" dirty="0"/>
              <a:t>u stanovení předpokládané hodnoty nabyl zohledněn časový odstup. Riziko zejména u stavebních prací, kde dochází k častým změnám cen materiálu. </a:t>
            </a:r>
          </a:p>
          <a:p>
            <a:r>
              <a:rPr lang="cs-CZ" b="1" dirty="0"/>
              <a:t>Řešení:</a:t>
            </a:r>
            <a:r>
              <a:rPr lang="cs-CZ" dirty="0"/>
              <a:t> Využití cenových soustav + aktualizace před vyhlášením výběrového řízení</a:t>
            </a:r>
          </a:p>
          <a:p>
            <a:endParaRPr lang="cs-CZ" dirty="0"/>
          </a:p>
        </p:txBody>
      </p:sp>
    </p:spTree>
    <p:extLst>
      <p:ext uri="{BB962C8B-B14F-4D97-AF65-F5344CB8AC3E}">
        <p14:creationId xmlns:p14="http://schemas.microsoft.com/office/powerpoint/2010/main" val="21892998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D57AD75-C961-46B8-94B8-7F95E6075F23}"/>
              </a:ext>
            </a:extLst>
          </p:cNvPr>
          <p:cNvSpPr>
            <a:spLocks noGrp="1"/>
          </p:cNvSpPr>
          <p:nvPr>
            <p:ph type="title"/>
          </p:nvPr>
        </p:nvSpPr>
        <p:spPr/>
        <p:txBody>
          <a:bodyPr>
            <a:normAutofit/>
          </a:bodyPr>
          <a:lstStyle/>
          <a:p>
            <a:r>
              <a:rPr lang="cs-CZ" dirty="0"/>
              <a:t>Jediná veřejná zakázka nebo několik dílčích?</a:t>
            </a:r>
          </a:p>
        </p:txBody>
      </p:sp>
      <p:sp>
        <p:nvSpPr>
          <p:cNvPr id="3" name="Zástupný obsah 2">
            <a:extLst>
              <a:ext uri="{FF2B5EF4-FFF2-40B4-BE49-F238E27FC236}">
                <a16:creationId xmlns:a16="http://schemas.microsoft.com/office/drawing/2014/main" id="{062A6A8F-E587-4139-B3AF-1E26A8814D8A}"/>
              </a:ext>
            </a:extLst>
          </p:cNvPr>
          <p:cNvSpPr>
            <a:spLocks noGrp="1"/>
          </p:cNvSpPr>
          <p:nvPr>
            <p:ph idx="1"/>
          </p:nvPr>
        </p:nvSpPr>
        <p:spPr/>
        <p:txBody>
          <a:bodyPr/>
          <a:lstStyle/>
          <a:p>
            <a:r>
              <a:rPr lang="cs-CZ" sz="2800" dirty="0"/>
              <a:t>Možnost rozdělení zakázky na části analogicky k zákonnému režimu</a:t>
            </a:r>
          </a:p>
          <a:p>
            <a:r>
              <a:rPr lang="cs-CZ" sz="2800" dirty="0"/>
              <a:t>Jedna zakázka, dílčí předměty plnění, více dodavatelů</a:t>
            </a:r>
          </a:p>
          <a:p>
            <a:r>
              <a:rPr lang="cs-CZ" sz="2800" dirty="0"/>
              <a:t>Každá část vyhodnocena samostatně</a:t>
            </a:r>
          </a:p>
          <a:p>
            <a:r>
              <a:rPr lang="cs-CZ" sz="2800" dirty="0"/>
              <a:t>Předpokládaná hodnota je součtem předpokládaných hodnot jednotlivých částí</a:t>
            </a:r>
          </a:p>
          <a:p>
            <a:r>
              <a:rPr lang="cs-CZ" sz="2800" dirty="0"/>
              <a:t>Režim zakázky dle součtu předpokládaných hodnot</a:t>
            </a:r>
          </a:p>
        </p:txBody>
      </p:sp>
    </p:spTree>
    <p:extLst>
      <p:ext uri="{BB962C8B-B14F-4D97-AF65-F5344CB8AC3E}">
        <p14:creationId xmlns:p14="http://schemas.microsoft.com/office/powerpoint/2010/main" val="21383554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C633282-F3BD-4F92-B2DF-1986D8DA27F4}"/>
              </a:ext>
            </a:extLst>
          </p:cNvPr>
          <p:cNvSpPr>
            <a:spLocks noGrp="1"/>
          </p:cNvSpPr>
          <p:nvPr>
            <p:ph type="title"/>
          </p:nvPr>
        </p:nvSpPr>
        <p:spPr/>
        <p:txBody>
          <a:bodyPr/>
          <a:lstStyle/>
          <a:p>
            <a:r>
              <a:rPr lang="cs-CZ" dirty="0"/>
              <a:t>Jediná veřejná zakázka nebo několik dílčích?</a:t>
            </a:r>
          </a:p>
        </p:txBody>
      </p:sp>
      <p:sp>
        <p:nvSpPr>
          <p:cNvPr id="3" name="Zástupný obsah 2">
            <a:extLst>
              <a:ext uri="{FF2B5EF4-FFF2-40B4-BE49-F238E27FC236}">
                <a16:creationId xmlns:a16="http://schemas.microsoft.com/office/drawing/2014/main" id="{5F332917-27D6-4F57-B6F1-7F6B4E38CB64}"/>
              </a:ext>
            </a:extLst>
          </p:cNvPr>
          <p:cNvSpPr>
            <a:spLocks noGrp="1"/>
          </p:cNvSpPr>
          <p:nvPr>
            <p:ph idx="1"/>
          </p:nvPr>
        </p:nvSpPr>
        <p:spPr/>
        <p:txBody>
          <a:bodyPr/>
          <a:lstStyle/>
          <a:p>
            <a:pPr algn="just">
              <a:lnSpc>
                <a:spcPct val="115000"/>
              </a:lnSpc>
              <a:spcAft>
                <a:spcPts val="1000"/>
              </a:spcAft>
            </a:pPr>
            <a:r>
              <a:rPr lang="cs-CZ" sz="2400" dirty="0">
                <a:effectLst/>
                <a:cs typeface="Arial" panose="020B0604020202020204" pitchFamily="34" charset="0"/>
              </a:rPr>
              <a:t>Zadavatel stanoví předmět jedné zakázky tak, aby předmětem jedné zakázky byla: </a:t>
            </a:r>
            <a:endParaRPr lang="cs-CZ" sz="2400" dirty="0">
              <a:effectLst/>
              <a:cs typeface="Times New Roman" panose="02020603050405020304" pitchFamily="18" charset="0"/>
            </a:endParaRPr>
          </a:p>
          <a:p>
            <a:pPr marL="457200" lvl="1" indent="0" algn="just">
              <a:lnSpc>
                <a:spcPct val="115000"/>
              </a:lnSpc>
              <a:spcAft>
                <a:spcPts val="1000"/>
              </a:spcAft>
              <a:buNone/>
            </a:pPr>
            <a:r>
              <a:rPr lang="cs-CZ" sz="2400" dirty="0">
                <a:effectLst/>
                <a:cs typeface="Arial" panose="020B0604020202020204" pitchFamily="34" charset="0"/>
              </a:rPr>
              <a:t>a) všechna plnění, jejichž předměty plnění tvoří jeden funkční celek nebo </a:t>
            </a:r>
            <a:endParaRPr lang="cs-CZ" sz="2400" dirty="0">
              <a:effectLst/>
              <a:cs typeface="Times New Roman" panose="02020603050405020304" pitchFamily="18" charset="0"/>
            </a:endParaRPr>
          </a:p>
          <a:p>
            <a:pPr marL="457200" lvl="1" indent="0" algn="just">
              <a:lnSpc>
                <a:spcPct val="115000"/>
              </a:lnSpc>
              <a:spcAft>
                <a:spcPts val="1000"/>
              </a:spcAft>
              <a:buNone/>
            </a:pPr>
            <a:r>
              <a:rPr lang="cs-CZ" sz="2400" dirty="0">
                <a:effectLst/>
                <a:cs typeface="Arial" panose="020B0604020202020204" pitchFamily="34" charset="0"/>
              </a:rPr>
              <a:t>b) všechna obdobná a spolu související plnění, přičemž související plnění jsou ta, která spolu místně, věcně a časově souvisí. </a:t>
            </a:r>
            <a:endParaRPr lang="cs-CZ" sz="2400" dirty="0">
              <a:effectLst/>
              <a:cs typeface="Times New Roman" panose="02020603050405020304" pitchFamily="18" charset="0"/>
            </a:endParaRPr>
          </a:p>
          <a:p>
            <a:endParaRPr lang="cs-CZ" dirty="0"/>
          </a:p>
        </p:txBody>
      </p:sp>
    </p:spTree>
    <p:extLst>
      <p:ext uri="{BB962C8B-B14F-4D97-AF65-F5344CB8AC3E}">
        <p14:creationId xmlns:p14="http://schemas.microsoft.com/office/powerpoint/2010/main" val="174330096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D57AD75-C961-46B8-94B8-7F95E6075F23}"/>
              </a:ext>
            </a:extLst>
          </p:cNvPr>
          <p:cNvSpPr>
            <a:spLocks noGrp="1"/>
          </p:cNvSpPr>
          <p:nvPr>
            <p:ph type="title"/>
          </p:nvPr>
        </p:nvSpPr>
        <p:spPr/>
        <p:txBody>
          <a:bodyPr>
            <a:normAutofit/>
          </a:bodyPr>
          <a:lstStyle/>
          <a:p>
            <a:r>
              <a:rPr lang="cs-CZ" dirty="0"/>
              <a:t>Jediná veřejná zakázka nebo několik dílčích?</a:t>
            </a:r>
          </a:p>
        </p:txBody>
      </p:sp>
      <p:sp>
        <p:nvSpPr>
          <p:cNvPr id="3" name="Zástupný obsah 2">
            <a:extLst>
              <a:ext uri="{FF2B5EF4-FFF2-40B4-BE49-F238E27FC236}">
                <a16:creationId xmlns:a16="http://schemas.microsoft.com/office/drawing/2014/main" id="{062A6A8F-E587-4139-B3AF-1E26A8814D8A}"/>
              </a:ext>
            </a:extLst>
          </p:cNvPr>
          <p:cNvSpPr>
            <a:spLocks noGrp="1"/>
          </p:cNvSpPr>
          <p:nvPr>
            <p:ph idx="1"/>
          </p:nvPr>
        </p:nvSpPr>
        <p:spPr/>
        <p:txBody>
          <a:bodyPr/>
          <a:lstStyle/>
          <a:p>
            <a:r>
              <a:rPr lang="cs-CZ" sz="2400" b="1" dirty="0"/>
              <a:t>Riziko: </a:t>
            </a:r>
            <a:r>
              <a:rPr lang="cs-CZ" sz="2400" dirty="0"/>
              <a:t>koordinace prací, navazování jednotlivých částí, součinnost dodavatelů</a:t>
            </a:r>
          </a:p>
          <a:p>
            <a:r>
              <a:rPr lang="cs-CZ" sz="2400" b="1" dirty="0"/>
              <a:t>Řešení: </a:t>
            </a:r>
            <a:r>
              <a:rPr lang="cs-CZ" sz="2400" dirty="0"/>
              <a:t>podrobná úprava ve smlouvách na jednotlivé části</a:t>
            </a:r>
          </a:p>
          <a:p>
            <a:endParaRPr lang="cs-CZ" sz="2400" dirty="0"/>
          </a:p>
          <a:p>
            <a:r>
              <a:rPr lang="cs-CZ" sz="2400" b="1" dirty="0"/>
              <a:t>Riziko: </a:t>
            </a:r>
            <a:r>
              <a:rPr lang="cs-CZ" sz="2400" dirty="0"/>
              <a:t>na některou část nemusí být doručena žádná nabídka splňující zadání. V případě, že na takovou část navazuje jiná část, dojde ke zdržení realizace celé zakázky. Nutno soutěžit danou část znova.</a:t>
            </a:r>
          </a:p>
          <a:p>
            <a:r>
              <a:rPr lang="cs-CZ" sz="2400" b="1" dirty="0"/>
              <a:t>Řešení: </a:t>
            </a:r>
            <a:r>
              <a:rPr lang="cs-CZ" sz="2400" dirty="0"/>
              <a:t>důkladný průzkum trhu a vyhodnocení možného zájmu o zakázku</a:t>
            </a:r>
          </a:p>
        </p:txBody>
      </p:sp>
    </p:spTree>
    <p:extLst>
      <p:ext uri="{BB962C8B-B14F-4D97-AF65-F5344CB8AC3E}">
        <p14:creationId xmlns:p14="http://schemas.microsoft.com/office/powerpoint/2010/main" val="14226777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D721D21-AB2C-4F59-8BDD-824638BE6D0E}"/>
              </a:ext>
            </a:extLst>
          </p:cNvPr>
          <p:cNvSpPr>
            <a:spLocks noGrp="1"/>
          </p:cNvSpPr>
          <p:nvPr>
            <p:ph type="title"/>
          </p:nvPr>
        </p:nvSpPr>
        <p:spPr/>
        <p:txBody>
          <a:bodyPr/>
          <a:lstStyle/>
          <a:p>
            <a:r>
              <a:rPr lang="cs-CZ" dirty="0"/>
              <a:t>Více samostatných výběrových řízení	</a:t>
            </a:r>
          </a:p>
        </p:txBody>
      </p:sp>
      <p:sp>
        <p:nvSpPr>
          <p:cNvPr id="3" name="Zástupný obsah 2">
            <a:extLst>
              <a:ext uri="{FF2B5EF4-FFF2-40B4-BE49-F238E27FC236}">
                <a16:creationId xmlns:a16="http://schemas.microsoft.com/office/drawing/2014/main" id="{B3E93FB0-496E-412B-A0FA-DC0CA894F7A8}"/>
              </a:ext>
            </a:extLst>
          </p:cNvPr>
          <p:cNvSpPr>
            <a:spLocks noGrp="1"/>
          </p:cNvSpPr>
          <p:nvPr>
            <p:ph idx="1"/>
          </p:nvPr>
        </p:nvSpPr>
        <p:spPr/>
        <p:txBody>
          <a:bodyPr/>
          <a:lstStyle/>
          <a:p>
            <a:pPr algn="just"/>
            <a:r>
              <a:rPr lang="cs-CZ" sz="2400" dirty="0"/>
              <a:t>Více samostatných zakázek</a:t>
            </a:r>
          </a:p>
          <a:p>
            <a:pPr algn="just"/>
            <a:r>
              <a:rPr lang="cs-CZ" sz="2400" dirty="0"/>
              <a:t>Na první pohled obdobné jako u zakázky dělené na části</a:t>
            </a:r>
          </a:p>
          <a:p>
            <a:pPr algn="just"/>
            <a:endParaRPr lang="cs-CZ" sz="2400" dirty="0"/>
          </a:p>
          <a:p>
            <a:pPr algn="just"/>
            <a:r>
              <a:rPr lang="cs-CZ" sz="2400" b="1" dirty="0"/>
              <a:t>Riziko: </a:t>
            </a:r>
            <a:r>
              <a:rPr lang="cs-CZ" sz="2400" dirty="0"/>
              <a:t>předpokládané hodnoty jednotlivých zakázek nižší než by byl jejich součet a tedy riziko zadání v mírnějším režimu</a:t>
            </a:r>
          </a:p>
          <a:p>
            <a:pPr algn="just"/>
            <a:r>
              <a:rPr lang="cs-CZ" sz="2400" b="1" dirty="0"/>
              <a:t>Řešení: </a:t>
            </a:r>
            <a:r>
              <a:rPr lang="cs-CZ" sz="2400" dirty="0"/>
              <a:t>vyhodnocení věcné, časové, místní a funkční souvislosti mezi zakázkami, stanovení součtu předpokládaných hodnot a zadávání jednotlivých zakázek v režimu určeném součtem jejich předpokládaných hodnot</a:t>
            </a:r>
          </a:p>
        </p:txBody>
      </p:sp>
    </p:spTree>
    <p:extLst>
      <p:ext uri="{BB962C8B-B14F-4D97-AF65-F5344CB8AC3E}">
        <p14:creationId xmlns:p14="http://schemas.microsoft.com/office/powerpoint/2010/main" val="2763951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F2FF2FF-67E9-493F-8950-E0C34B146F75}"/>
              </a:ext>
            </a:extLst>
          </p:cNvPr>
          <p:cNvSpPr>
            <a:spLocks noGrp="1"/>
          </p:cNvSpPr>
          <p:nvPr>
            <p:ph type="title"/>
          </p:nvPr>
        </p:nvSpPr>
        <p:spPr/>
        <p:txBody>
          <a:bodyPr>
            <a:normAutofit/>
          </a:bodyPr>
          <a:lstStyle/>
          <a:p>
            <a:r>
              <a:rPr lang="cs-CZ" dirty="0"/>
              <a:t>Terminologie u VZMR</a:t>
            </a:r>
          </a:p>
        </p:txBody>
      </p:sp>
      <p:sp>
        <p:nvSpPr>
          <p:cNvPr id="3" name="Zástupný obsah 2">
            <a:extLst>
              <a:ext uri="{FF2B5EF4-FFF2-40B4-BE49-F238E27FC236}">
                <a16:creationId xmlns:a16="http://schemas.microsoft.com/office/drawing/2014/main" id="{CDFEB03B-DDF6-440E-B281-9905BDB41470}"/>
              </a:ext>
            </a:extLst>
          </p:cNvPr>
          <p:cNvSpPr>
            <a:spLocks noGrp="1"/>
          </p:cNvSpPr>
          <p:nvPr>
            <p:ph idx="1"/>
          </p:nvPr>
        </p:nvSpPr>
        <p:spPr/>
        <p:txBody>
          <a:bodyPr>
            <a:normAutofit/>
          </a:bodyPr>
          <a:lstStyle/>
          <a:p>
            <a:r>
              <a:rPr lang="cs-CZ" dirty="0"/>
              <a:t>Při použití odlišné terminologie</a:t>
            </a:r>
          </a:p>
          <a:p>
            <a:pPr lvl="1"/>
            <a:r>
              <a:rPr lang="cs-CZ" dirty="0"/>
              <a:t>nejednoznačnost k tíži zadavatel</a:t>
            </a:r>
          </a:p>
          <a:p>
            <a:pPr lvl="1"/>
            <a:r>
              <a:rPr lang="cs-CZ" dirty="0"/>
              <a:t>prodlužování procesu zadávání (dotazy, vysvětlování)</a:t>
            </a:r>
          </a:p>
          <a:p>
            <a:pPr lvl="1"/>
            <a:r>
              <a:rPr lang="cs-CZ" dirty="0"/>
              <a:t>neporovnatelné nabídky (účastníci si vyložili určitý pojem různě a nabídli/nacenili různé předměty plnění)</a:t>
            </a:r>
          </a:p>
          <a:p>
            <a:pPr lvl="1"/>
            <a:r>
              <a:rPr lang="cs-CZ" dirty="0"/>
              <a:t>riziko diskriminace, různého zacházení. Účastník může znát „správný“ výklad pojmu např. z předchozí spolupráce se zadavatelem. Další účastníci nemusí znát a můžou být v nevýhodě.</a:t>
            </a:r>
          </a:p>
        </p:txBody>
      </p:sp>
    </p:spTree>
    <p:extLst>
      <p:ext uri="{BB962C8B-B14F-4D97-AF65-F5344CB8AC3E}">
        <p14:creationId xmlns:p14="http://schemas.microsoft.com/office/powerpoint/2010/main" val="15610627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A35E93D-5504-477B-85C2-959F8D6A5A3D}"/>
              </a:ext>
            </a:extLst>
          </p:cNvPr>
          <p:cNvSpPr>
            <a:spLocks noGrp="1"/>
          </p:cNvSpPr>
          <p:nvPr>
            <p:ph type="title"/>
          </p:nvPr>
        </p:nvSpPr>
        <p:spPr/>
        <p:txBody>
          <a:bodyPr/>
          <a:lstStyle/>
          <a:p>
            <a:r>
              <a:rPr lang="cs-CZ" dirty="0"/>
              <a:t>Dělení zakázek</a:t>
            </a:r>
          </a:p>
        </p:txBody>
      </p:sp>
      <p:sp>
        <p:nvSpPr>
          <p:cNvPr id="3" name="Zástupný obsah 2">
            <a:extLst>
              <a:ext uri="{FF2B5EF4-FFF2-40B4-BE49-F238E27FC236}">
                <a16:creationId xmlns:a16="http://schemas.microsoft.com/office/drawing/2014/main" id="{AE80A9A2-0AB5-4F35-AFC3-B172A7DFFDCF}"/>
              </a:ext>
            </a:extLst>
          </p:cNvPr>
          <p:cNvSpPr>
            <a:spLocks noGrp="1"/>
          </p:cNvSpPr>
          <p:nvPr>
            <p:ph idx="1"/>
          </p:nvPr>
        </p:nvSpPr>
        <p:spPr/>
        <p:txBody>
          <a:bodyPr>
            <a:normAutofit/>
          </a:bodyPr>
          <a:lstStyle/>
          <a:p>
            <a:pPr algn="just">
              <a:lnSpc>
                <a:spcPct val="115000"/>
              </a:lnSpc>
              <a:spcAft>
                <a:spcPts val="1000"/>
              </a:spcAft>
            </a:pPr>
            <a:r>
              <a:rPr lang="cs-CZ" sz="2000" dirty="0">
                <a:effectLst/>
                <a:cs typeface="Arial" panose="020B0604020202020204" pitchFamily="34" charset="0"/>
              </a:rPr>
              <a:t>Zadavatel </a:t>
            </a:r>
            <a:r>
              <a:rPr lang="cs-CZ" sz="2000" b="1" dirty="0">
                <a:effectLst/>
                <a:cs typeface="Arial" panose="020B0604020202020204" pitchFamily="34" charset="0"/>
              </a:rPr>
              <a:t>nesmí rozdělit předmět zakázky tak, aby tím došlo ke snížení předpokládané hodnoty pod finanční limity stanovené v ZZVZ a k zadání zakázky v jiném (mírnějším) druhu zadávacího řízení</a:t>
            </a:r>
            <a:r>
              <a:rPr lang="cs-CZ" sz="2000" dirty="0">
                <a:effectLst/>
                <a:cs typeface="Arial" panose="020B0604020202020204" pitchFamily="34" charset="0"/>
              </a:rPr>
              <a:t>, než jaký odpovídá celkové předpokládané hodnotě. </a:t>
            </a:r>
            <a:endParaRPr lang="cs-CZ" sz="2000" dirty="0">
              <a:effectLst/>
              <a:cs typeface="Times New Roman" panose="02020603050405020304" pitchFamily="18" charset="0"/>
            </a:endParaRPr>
          </a:p>
          <a:p>
            <a:pPr algn="just">
              <a:lnSpc>
                <a:spcPct val="115000"/>
              </a:lnSpc>
              <a:spcAft>
                <a:spcPts val="1000"/>
              </a:spcAft>
            </a:pPr>
            <a:r>
              <a:rPr lang="cs-CZ" sz="2000" dirty="0">
                <a:effectLst/>
                <a:cs typeface="Arial" panose="020B0604020202020204" pitchFamily="34" charset="0"/>
              </a:rPr>
              <a:t>Při stanovení předpokládané hodnoty je zadavatel </a:t>
            </a:r>
            <a:r>
              <a:rPr lang="cs-CZ" sz="2000" b="1" dirty="0">
                <a:effectLst/>
                <a:cs typeface="Arial" panose="020B0604020202020204" pitchFamily="34" charset="0"/>
              </a:rPr>
              <a:t>povinen sečíst předpokládané hodnoty obdobných, spolu souvisejících dodávek či služeb, které hodlá pořídit v průběhu účetního období</a:t>
            </a:r>
            <a:r>
              <a:rPr lang="cs-CZ" sz="2000" dirty="0">
                <a:effectLst/>
                <a:cs typeface="Arial" panose="020B0604020202020204" pitchFamily="34" charset="0"/>
              </a:rPr>
              <a:t>. To neplatí pro dodávky nebo služby, jejichž jednotková cena je v průběhu účetního období proměnlivá a zadavatel tyto dodávky nebo služby pořizuje opakovaně podle svých aktuálních potřeb. </a:t>
            </a:r>
            <a:endParaRPr lang="cs-CZ" sz="2000" dirty="0">
              <a:effectLst/>
              <a:cs typeface="Times New Roman" panose="02020603050405020304" pitchFamily="18" charset="0"/>
            </a:endParaRPr>
          </a:p>
          <a:p>
            <a:r>
              <a:rPr lang="cs-CZ" sz="2000" dirty="0"/>
              <a:t>Plán pořizování vytvořen zadavatelem pro dané účetní období.</a:t>
            </a:r>
          </a:p>
        </p:txBody>
      </p:sp>
    </p:spTree>
    <p:extLst>
      <p:ext uri="{BB962C8B-B14F-4D97-AF65-F5344CB8AC3E}">
        <p14:creationId xmlns:p14="http://schemas.microsoft.com/office/powerpoint/2010/main" val="724683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A35E93D-5504-477B-85C2-959F8D6A5A3D}"/>
              </a:ext>
            </a:extLst>
          </p:cNvPr>
          <p:cNvSpPr>
            <a:spLocks noGrp="1"/>
          </p:cNvSpPr>
          <p:nvPr>
            <p:ph type="title"/>
          </p:nvPr>
        </p:nvSpPr>
        <p:spPr/>
        <p:txBody>
          <a:bodyPr/>
          <a:lstStyle/>
          <a:p>
            <a:r>
              <a:rPr lang="cs-CZ" dirty="0"/>
              <a:t>Dělení zakázek</a:t>
            </a:r>
          </a:p>
        </p:txBody>
      </p:sp>
      <p:sp>
        <p:nvSpPr>
          <p:cNvPr id="3" name="Zástupný obsah 2">
            <a:extLst>
              <a:ext uri="{FF2B5EF4-FFF2-40B4-BE49-F238E27FC236}">
                <a16:creationId xmlns:a16="http://schemas.microsoft.com/office/drawing/2014/main" id="{AE80A9A2-0AB5-4F35-AFC3-B172A7DFFDCF}"/>
              </a:ext>
            </a:extLst>
          </p:cNvPr>
          <p:cNvSpPr>
            <a:spLocks noGrp="1"/>
          </p:cNvSpPr>
          <p:nvPr>
            <p:ph idx="1"/>
          </p:nvPr>
        </p:nvSpPr>
        <p:spPr/>
        <p:txBody>
          <a:bodyPr>
            <a:normAutofit/>
          </a:bodyPr>
          <a:lstStyle/>
          <a:p>
            <a:pPr algn="just">
              <a:lnSpc>
                <a:spcPct val="115000"/>
              </a:lnSpc>
              <a:spcAft>
                <a:spcPts val="1000"/>
              </a:spcAft>
            </a:pPr>
            <a:r>
              <a:rPr lang="cs-CZ" sz="2400" dirty="0">
                <a:effectLst/>
                <a:cs typeface="Arial" panose="020B0604020202020204" pitchFamily="34" charset="0"/>
              </a:rPr>
              <a:t>Zadavatel </a:t>
            </a:r>
            <a:r>
              <a:rPr lang="cs-CZ" sz="2400" b="1" dirty="0">
                <a:effectLst/>
                <a:cs typeface="Arial" panose="020B0604020202020204" pitchFamily="34" charset="0"/>
              </a:rPr>
              <a:t>není povinen sčítat předpokládané hodnoty zakázek, které budou pořizovány „nahodile“ </a:t>
            </a:r>
            <a:r>
              <a:rPr lang="cs-CZ" sz="2400" dirty="0">
                <a:effectLst/>
                <a:cs typeface="Arial" panose="020B0604020202020204" pitchFamily="34" charset="0"/>
              </a:rPr>
              <a:t>dle zcela aktuálních potřeb zadavatele a které nelze objektivně dopředu vůbec předvídat (např. zakázky realizované v krajně naléhavých případech jako důsledek nepředvídatelných poškození a zničení určitých majetkových hodnot apod.). </a:t>
            </a:r>
            <a:endParaRPr lang="cs-CZ" sz="2400" dirty="0">
              <a:effectLst/>
              <a:cs typeface="Times New Roman" panose="02020603050405020304" pitchFamily="18" charset="0"/>
            </a:endParaRPr>
          </a:p>
          <a:p>
            <a:endParaRPr lang="cs-CZ" dirty="0"/>
          </a:p>
        </p:txBody>
      </p:sp>
    </p:spTree>
    <p:extLst>
      <p:ext uri="{BB962C8B-B14F-4D97-AF65-F5344CB8AC3E}">
        <p14:creationId xmlns:p14="http://schemas.microsoft.com/office/powerpoint/2010/main" val="2223832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0FF33C-7385-47E5-88C2-E7B82301C8C8}"/>
              </a:ext>
            </a:extLst>
          </p:cNvPr>
          <p:cNvSpPr>
            <a:spLocks noGrp="1"/>
          </p:cNvSpPr>
          <p:nvPr>
            <p:ph type="title"/>
          </p:nvPr>
        </p:nvSpPr>
        <p:spPr/>
        <p:txBody>
          <a:bodyPr/>
          <a:lstStyle/>
          <a:p>
            <a:r>
              <a:rPr lang="cs-CZ" dirty="0"/>
              <a:t>Sloučení zakázek/předmětů plnění	</a:t>
            </a:r>
          </a:p>
        </p:txBody>
      </p:sp>
      <p:sp>
        <p:nvSpPr>
          <p:cNvPr id="3" name="Zástupný obsah 2">
            <a:extLst>
              <a:ext uri="{FF2B5EF4-FFF2-40B4-BE49-F238E27FC236}">
                <a16:creationId xmlns:a16="http://schemas.microsoft.com/office/drawing/2014/main" id="{4E484CAC-3A6B-4CA1-BD5A-9FAC7A53062A}"/>
              </a:ext>
            </a:extLst>
          </p:cNvPr>
          <p:cNvSpPr>
            <a:spLocks noGrp="1"/>
          </p:cNvSpPr>
          <p:nvPr>
            <p:ph idx="1"/>
          </p:nvPr>
        </p:nvSpPr>
        <p:spPr/>
        <p:txBody>
          <a:bodyPr/>
          <a:lstStyle/>
          <a:p>
            <a:pPr marL="0" indent="0">
              <a:buNone/>
            </a:pPr>
            <a:r>
              <a:rPr lang="cs-CZ" sz="2800" b="1" dirty="0"/>
              <a:t>Riziko: </a:t>
            </a:r>
            <a:r>
              <a:rPr lang="cs-CZ" sz="2800" dirty="0"/>
              <a:t>omezení okruhu potenciálních dodavatelů, a to tím, že předmět plnění jedné zakázky zahrnuje rozdílné dílčí předměty plnění. Na trhu může existovat menší počet subjektů schopných dodat celý předmět plnění. V případě rozdělení předmětu plnění na části by bylo umožněno účastnit se většímu okruhu dodavatelů a získat lepší nabídky.</a:t>
            </a:r>
          </a:p>
          <a:p>
            <a:pPr marL="0" indent="0">
              <a:buNone/>
            </a:pPr>
            <a:endParaRPr lang="cs-CZ" sz="2800" dirty="0"/>
          </a:p>
          <a:p>
            <a:pPr marL="0" indent="0">
              <a:buNone/>
            </a:pPr>
            <a:r>
              <a:rPr lang="cs-CZ" sz="2800" b="1" dirty="0"/>
              <a:t>Řešení: </a:t>
            </a:r>
            <a:r>
              <a:rPr lang="cs-CZ" sz="2800" dirty="0"/>
              <a:t>odborné posouzení, průzkum trhu, sdílení dobré praxe mezi zadavateli, zdůvodnění sloučení předmětů</a:t>
            </a:r>
          </a:p>
        </p:txBody>
      </p:sp>
    </p:spTree>
    <p:extLst>
      <p:ext uri="{BB962C8B-B14F-4D97-AF65-F5344CB8AC3E}">
        <p14:creationId xmlns:p14="http://schemas.microsoft.com/office/powerpoint/2010/main" val="132424207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DE19431-307A-4CCB-B092-AE73D6B84E03}"/>
              </a:ext>
            </a:extLst>
          </p:cNvPr>
          <p:cNvSpPr>
            <a:spLocks noGrp="1"/>
          </p:cNvSpPr>
          <p:nvPr>
            <p:ph type="title"/>
          </p:nvPr>
        </p:nvSpPr>
        <p:spPr/>
        <p:txBody>
          <a:bodyPr/>
          <a:lstStyle/>
          <a:p>
            <a:r>
              <a:rPr lang="cs-CZ" dirty="0"/>
              <a:t>Pravidla pro zadávání – příklad OPZ</a:t>
            </a:r>
          </a:p>
        </p:txBody>
      </p:sp>
      <p:sp>
        <p:nvSpPr>
          <p:cNvPr id="3" name="Zástupný obsah 2">
            <a:extLst>
              <a:ext uri="{FF2B5EF4-FFF2-40B4-BE49-F238E27FC236}">
                <a16:creationId xmlns:a16="http://schemas.microsoft.com/office/drawing/2014/main" id="{A2118183-9240-45DB-AB00-2AFC233B2843}"/>
              </a:ext>
            </a:extLst>
          </p:cNvPr>
          <p:cNvSpPr>
            <a:spLocks noGrp="1"/>
          </p:cNvSpPr>
          <p:nvPr>
            <p:ph idx="1"/>
          </p:nvPr>
        </p:nvSpPr>
        <p:spPr/>
        <p:txBody>
          <a:bodyPr/>
          <a:lstStyle/>
          <a:p>
            <a:r>
              <a:rPr lang="cs-CZ" dirty="0"/>
              <a:t>OPZ: OBECNÁ ČÁST PRAVIDEL PRO ŽADATELE A PŘÍJEMCE V RÁMCI OPERAČNÍHO PROGRAMU ZAMĚSTNANOST</a:t>
            </a:r>
          </a:p>
          <a:p>
            <a:r>
              <a:rPr lang="cs-CZ" dirty="0"/>
              <a:t>Kontrola aktuálnosti pravidel</a:t>
            </a:r>
          </a:p>
          <a:p>
            <a:r>
              <a:rPr lang="cs-CZ" dirty="0"/>
              <a:t>Kontrola případných specifických pravidel</a:t>
            </a:r>
          </a:p>
          <a:p>
            <a:r>
              <a:rPr lang="cs-CZ" dirty="0"/>
              <a:t>Orientace v obsahu</a:t>
            </a:r>
          </a:p>
        </p:txBody>
      </p:sp>
    </p:spTree>
    <p:extLst>
      <p:ext uri="{BB962C8B-B14F-4D97-AF65-F5344CB8AC3E}">
        <p14:creationId xmlns:p14="http://schemas.microsoft.com/office/powerpoint/2010/main" val="12643923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A392308-A26B-426E-8182-30AA5E839D9E}"/>
              </a:ext>
            </a:extLst>
          </p:cNvPr>
          <p:cNvSpPr>
            <a:spLocks noGrp="1"/>
          </p:cNvSpPr>
          <p:nvPr>
            <p:ph type="title"/>
          </p:nvPr>
        </p:nvSpPr>
        <p:spPr/>
        <p:txBody>
          <a:bodyPr/>
          <a:lstStyle/>
          <a:p>
            <a:r>
              <a:rPr lang="cs-CZ" dirty="0"/>
              <a:t>Obsah obecných pravidel OPZ</a:t>
            </a:r>
          </a:p>
        </p:txBody>
      </p:sp>
      <p:pic>
        <p:nvPicPr>
          <p:cNvPr id="5" name="Zástupný obsah 4">
            <a:extLst>
              <a:ext uri="{FF2B5EF4-FFF2-40B4-BE49-F238E27FC236}">
                <a16:creationId xmlns:a16="http://schemas.microsoft.com/office/drawing/2014/main" id="{DAB1AE22-B9AD-4FC6-975F-38AF0CD9E474}"/>
              </a:ext>
            </a:extLst>
          </p:cNvPr>
          <p:cNvPicPr>
            <a:picLocks noGrp="1" noChangeAspect="1"/>
          </p:cNvPicPr>
          <p:nvPr>
            <p:ph idx="1"/>
          </p:nvPr>
        </p:nvPicPr>
        <p:blipFill>
          <a:blip r:embed="rId2"/>
          <a:stretch>
            <a:fillRect/>
          </a:stretch>
        </p:blipFill>
        <p:spPr>
          <a:xfrm>
            <a:off x="3599205" y="1600200"/>
            <a:ext cx="4993589" cy="4525963"/>
          </a:xfrm>
        </p:spPr>
      </p:pic>
    </p:spTree>
    <p:extLst>
      <p:ext uri="{BB962C8B-B14F-4D97-AF65-F5344CB8AC3E}">
        <p14:creationId xmlns:p14="http://schemas.microsoft.com/office/powerpoint/2010/main" val="128168550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434B438-35FB-470C-A1E6-3B5F85C2F88F}"/>
              </a:ext>
            </a:extLst>
          </p:cNvPr>
          <p:cNvSpPr>
            <a:spLocks noGrp="1"/>
          </p:cNvSpPr>
          <p:nvPr>
            <p:ph type="title"/>
          </p:nvPr>
        </p:nvSpPr>
        <p:spPr/>
        <p:txBody>
          <a:bodyPr/>
          <a:lstStyle/>
          <a:p>
            <a:r>
              <a:rPr lang="cs-CZ" dirty="0"/>
              <a:t>Obsah obecných pravidel OPZ</a:t>
            </a:r>
          </a:p>
        </p:txBody>
      </p:sp>
      <p:pic>
        <p:nvPicPr>
          <p:cNvPr id="5" name="Zástupný obsah 4">
            <a:extLst>
              <a:ext uri="{FF2B5EF4-FFF2-40B4-BE49-F238E27FC236}">
                <a16:creationId xmlns:a16="http://schemas.microsoft.com/office/drawing/2014/main" id="{F979C8B6-8F78-4FAA-BE78-AAF490E84CF7}"/>
              </a:ext>
            </a:extLst>
          </p:cNvPr>
          <p:cNvPicPr>
            <a:picLocks noGrp="1" noChangeAspect="1"/>
          </p:cNvPicPr>
          <p:nvPr>
            <p:ph idx="1"/>
          </p:nvPr>
        </p:nvPicPr>
        <p:blipFill>
          <a:blip r:embed="rId2"/>
          <a:stretch>
            <a:fillRect/>
          </a:stretch>
        </p:blipFill>
        <p:spPr>
          <a:xfrm>
            <a:off x="3743858" y="1600200"/>
            <a:ext cx="4704284" cy="4525963"/>
          </a:xfrm>
        </p:spPr>
      </p:pic>
    </p:spTree>
    <p:extLst>
      <p:ext uri="{BB962C8B-B14F-4D97-AF65-F5344CB8AC3E}">
        <p14:creationId xmlns:p14="http://schemas.microsoft.com/office/powerpoint/2010/main" val="222389559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CCFB8AE-0467-4767-91DA-61BCFED49094}"/>
              </a:ext>
            </a:extLst>
          </p:cNvPr>
          <p:cNvSpPr>
            <a:spLocks noGrp="1"/>
          </p:cNvSpPr>
          <p:nvPr>
            <p:ph type="title"/>
          </p:nvPr>
        </p:nvSpPr>
        <p:spPr/>
        <p:txBody>
          <a:bodyPr/>
          <a:lstStyle/>
          <a:p>
            <a:r>
              <a:rPr lang="cs-CZ" dirty="0"/>
              <a:t>Jedna z nejdůležitějších kapitol – sankce za porušení. </a:t>
            </a:r>
          </a:p>
        </p:txBody>
      </p:sp>
      <p:pic>
        <p:nvPicPr>
          <p:cNvPr id="7" name="Zástupný obsah 6">
            <a:extLst>
              <a:ext uri="{FF2B5EF4-FFF2-40B4-BE49-F238E27FC236}">
                <a16:creationId xmlns:a16="http://schemas.microsoft.com/office/drawing/2014/main" id="{3A9A931E-C76A-4AA1-B57A-94B4A12408D1}"/>
              </a:ext>
            </a:extLst>
          </p:cNvPr>
          <p:cNvPicPr>
            <a:picLocks noGrp="1" noChangeAspect="1"/>
          </p:cNvPicPr>
          <p:nvPr>
            <p:ph idx="1"/>
          </p:nvPr>
        </p:nvPicPr>
        <p:blipFill>
          <a:blip r:embed="rId2"/>
          <a:stretch>
            <a:fillRect/>
          </a:stretch>
        </p:blipFill>
        <p:spPr>
          <a:xfrm>
            <a:off x="3717602" y="1600200"/>
            <a:ext cx="4756795" cy="4525963"/>
          </a:xfrm>
        </p:spPr>
      </p:pic>
    </p:spTree>
    <p:extLst>
      <p:ext uri="{BB962C8B-B14F-4D97-AF65-F5344CB8AC3E}">
        <p14:creationId xmlns:p14="http://schemas.microsoft.com/office/powerpoint/2010/main" val="29512113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CCFB8AE-0467-4767-91DA-61BCFED49094}"/>
              </a:ext>
            </a:extLst>
          </p:cNvPr>
          <p:cNvSpPr>
            <a:spLocks noGrp="1"/>
          </p:cNvSpPr>
          <p:nvPr>
            <p:ph type="title"/>
          </p:nvPr>
        </p:nvSpPr>
        <p:spPr/>
        <p:txBody>
          <a:bodyPr/>
          <a:lstStyle/>
          <a:p>
            <a:r>
              <a:rPr lang="cs-CZ" dirty="0"/>
              <a:t>Jedna z nejdůležitějších kapitol – sankce za porušení. </a:t>
            </a:r>
          </a:p>
        </p:txBody>
      </p:sp>
      <p:sp>
        <p:nvSpPr>
          <p:cNvPr id="4" name="Zástupný obsah 3">
            <a:extLst>
              <a:ext uri="{FF2B5EF4-FFF2-40B4-BE49-F238E27FC236}">
                <a16:creationId xmlns:a16="http://schemas.microsoft.com/office/drawing/2014/main" id="{62B8869F-05B0-4F91-97B2-08CDFD8AF1E9}"/>
              </a:ext>
            </a:extLst>
          </p:cNvPr>
          <p:cNvSpPr>
            <a:spLocks noGrp="1"/>
          </p:cNvSpPr>
          <p:nvPr>
            <p:ph idx="1"/>
          </p:nvPr>
        </p:nvSpPr>
        <p:spPr/>
        <p:txBody>
          <a:bodyPr/>
          <a:lstStyle/>
          <a:p>
            <a:r>
              <a:rPr lang="cs-CZ" dirty="0"/>
              <a:t>Vhodné pročíst ve fázi přípravy zakázky</a:t>
            </a:r>
          </a:p>
          <a:p>
            <a:r>
              <a:rPr lang="cs-CZ" dirty="0"/>
              <a:t>Vyvarovat se pochybením – užitečný seznam pro kontrolu</a:t>
            </a:r>
          </a:p>
          <a:p>
            <a:r>
              <a:rPr lang="cs-CZ" dirty="0"/>
              <a:t>Specifikovány nejčastější chyby</a:t>
            </a:r>
          </a:p>
          <a:p>
            <a:r>
              <a:rPr lang="cs-CZ" dirty="0"/>
              <a:t>V případě pochybení odhad sankce</a:t>
            </a:r>
          </a:p>
        </p:txBody>
      </p:sp>
    </p:spTree>
    <p:extLst>
      <p:ext uri="{BB962C8B-B14F-4D97-AF65-F5344CB8AC3E}">
        <p14:creationId xmlns:p14="http://schemas.microsoft.com/office/powerpoint/2010/main" val="165814938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F622CE0-2A67-4946-99E8-3451247B45A4}"/>
              </a:ext>
            </a:extLst>
          </p:cNvPr>
          <p:cNvSpPr>
            <a:spLocks noGrp="1"/>
          </p:cNvSpPr>
          <p:nvPr>
            <p:ph type="title"/>
          </p:nvPr>
        </p:nvSpPr>
        <p:spPr/>
        <p:txBody>
          <a:bodyPr/>
          <a:lstStyle/>
          <a:p>
            <a:r>
              <a:rPr lang="cs-CZ" dirty="0"/>
              <a:t>Další povinnosti zadavatele - kontroly</a:t>
            </a:r>
          </a:p>
        </p:txBody>
      </p:sp>
      <p:pic>
        <p:nvPicPr>
          <p:cNvPr id="5" name="Zástupný obsah 4">
            <a:extLst>
              <a:ext uri="{FF2B5EF4-FFF2-40B4-BE49-F238E27FC236}">
                <a16:creationId xmlns:a16="http://schemas.microsoft.com/office/drawing/2014/main" id="{953272DC-479F-40DC-9DA7-2BBE3D7CD0EA}"/>
              </a:ext>
            </a:extLst>
          </p:cNvPr>
          <p:cNvPicPr>
            <a:picLocks noGrp="1" noChangeAspect="1"/>
          </p:cNvPicPr>
          <p:nvPr>
            <p:ph idx="1"/>
          </p:nvPr>
        </p:nvPicPr>
        <p:blipFill>
          <a:blip r:embed="rId2"/>
          <a:stretch>
            <a:fillRect/>
          </a:stretch>
        </p:blipFill>
        <p:spPr>
          <a:xfrm>
            <a:off x="3829006" y="1600200"/>
            <a:ext cx="4533987" cy="4525963"/>
          </a:xfrm>
        </p:spPr>
      </p:pic>
    </p:spTree>
    <p:extLst>
      <p:ext uri="{BB962C8B-B14F-4D97-AF65-F5344CB8AC3E}">
        <p14:creationId xmlns:p14="http://schemas.microsoft.com/office/powerpoint/2010/main" val="48735565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32E5BF9-4042-40BB-B00F-E591260036EB}"/>
              </a:ext>
            </a:extLst>
          </p:cNvPr>
          <p:cNvSpPr>
            <a:spLocks noGrp="1"/>
          </p:cNvSpPr>
          <p:nvPr>
            <p:ph type="title"/>
          </p:nvPr>
        </p:nvSpPr>
        <p:spPr/>
        <p:txBody>
          <a:bodyPr/>
          <a:lstStyle/>
          <a:p>
            <a:r>
              <a:rPr lang="cs-CZ" dirty="0"/>
              <a:t>Postup a požadavky na výběrové řízení dle příslušného ustanovení a rozsahu</a:t>
            </a:r>
          </a:p>
        </p:txBody>
      </p:sp>
      <p:sp>
        <p:nvSpPr>
          <p:cNvPr id="3" name="Zástupný obsah 2">
            <a:extLst>
              <a:ext uri="{FF2B5EF4-FFF2-40B4-BE49-F238E27FC236}">
                <a16:creationId xmlns:a16="http://schemas.microsoft.com/office/drawing/2014/main" id="{A9ECDA9B-056B-41C8-92AC-32FA7417F222}"/>
              </a:ext>
            </a:extLst>
          </p:cNvPr>
          <p:cNvSpPr>
            <a:spLocks noGrp="1"/>
          </p:cNvSpPr>
          <p:nvPr>
            <p:ph idx="1"/>
          </p:nvPr>
        </p:nvSpPr>
        <p:spPr/>
        <p:txBody>
          <a:bodyPr/>
          <a:lstStyle/>
          <a:p>
            <a:pPr marL="0" indent="0">
              <a:buNone/>
            </a:pPr>
            <a:r>
              <a:rPr lang="cs-CZ" dirty="0"/>
              <a:t>Minimální požadavky na obsah výzvy, délku lhůty pro podání nabídek, specifikaci předmětu plnění, komunikaci s dodavateli, procesní náležitosti, obsah smlouvy, formu smlouvy, možnosti a povinnosti zrušení zadávacího řízení</a:t>
            </a:r>
          </a:p>
        </p:txBody>
      </p:sp>
    </p:spTree>
    <p:extLst>
      <p:ext uri="{BB962C8B-B14F-4D97-AF65-F5344CB8AC3E}">
        <p14:creationId xmlns:p14="http://schemas.microsoft.com/office/powerpoint/2010/main" val="855308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F2FF2FF-67E9-493F-8950-E0C34B146F75}"/>
              </a:ext>
            </a:extLst>
          </p:cNvPr>
          <p:cNvSpPr>
            <a:spLocks noGrp="1"/>
          </p:cNvSpPr>
          <p:nvPr>
            <p:ph type="title"/>
          </p:nvPr>
        </p:nvSpPr>
        <p:spPr/>
        <p:txBody>
          <a:bodyPr>
            <a:normAutofit/>
          </a:bodyPr>
          <a:lstStyle/>
          <a:p>
            <a:r>
              <a:rPr lang="cs-CZ" dirty="0"/>
              <a:t>Terminologie u VZMR</a:t>
            </a:r>
          </a:p>
        </p:txBody>
      </p:sp>
      <p:sp>
        <p:nvSpPr>
          <p:cNvPr id="3" name="Zástupný obsah 2">
            <a:extLst>
              <a:ext uri="{FF2B5EF4-FFF2-40B4-BE49-F238E27FC236}">
                <a16:creationId xmlns:a16="http://schemas.microsoft.com/office/drawing/2014/main" id="{CDFEB03B-DDF6-440E-B281-9905BDB41470}"/>
              </a:ext>
            </a:extLst>
          </p:cNvPr>
          <p:cNvSpPr>
            <a:spLocks noGrp="1"/>
          </p:cNvSpPr>
          <p:nvPr>
            <p:ph idx="1"/>
          </p:nvPr>
        </p:nvSpPr>
        <p:spPr/>
        <p:txBody>
          <a:bodyPr>
            <a:normAutofit/>
          </a:bodyPr>
          <a:lstStyle/>
          <a:p>
            <a:r>
              <a:rPr lang="cs-CZ" dirty="0"/>
              <a:t>V případě nutnosti nový pojem dostatečně definovat</a:t>
            </a:r>
          </a:p>
          <a:p>
            <a:r>
              <a:rPr lang="cs-CZ" dirty="0"/>
              <a:t>Využívat odkazy na definice v zákoně / metodice / pravidlech (veřejnosti - účastníkům dostupné zdroje)</a:t>
            </a:r>
          </a:p>
          <a:p>
            <a:r>
              <a:rPr lang="cs-CZ" dirty="0"/>
              <a:t>V případě odborných/technických výrazů je dobrou praxí odkaz na literaturu/normu/zákon/použitou definici</a:t>
            </a:r>
          </a:p>
        </p:txBody>
      </p:sp>
    </p:spTree>
    <p:extLst>
      <p:ext uri="{BB962C8B-B14F-4D97-AF65-F5344CB8AC3E}">
        <p14:creationId xmlns:p14="http://schemas.microsoft.com/office/powerpoint/2010/main" val="108281199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13F5D6-0BC4-489C-9771-D837F3A15D66}"/>
              </a:ext>
            </a:extLst>
          </p:cNvPr>
          <p:cNvSpPr>
            <a:spLocks noGrp="1"/>
          </p:cNvSpPr>
          <p:nvPr>
            <p:ph type="title"/>
          </p:nvPr>
        </p:nvSpPr>
        <p:spPr/>
        <p:txBody>
          <a:bodyPr/>
          <a:lstStyle/>
          <a:p>
            <a:r>
              <a:rPr lang="cs-CZ" dirty="0">
                <a:effectLst/>
              </a:rPr>
              <a:t>Způsob komunikace při zadávání veřejných zakázek malého rozsahu</a:t>
            </a:r>
            <a:endParaRPr lang="cs-CZ" dirty="0"/>
          </a:p>
        </p:txBody>
      </p:sp>
      <p:sp>
        <p:nvSpPr>
          <p:cNvPr id="3" name="Zástupný obsah 2">
            <a:extLst>
              <a:ext uri="{FF2B5EF4-FFF2-40B4-BE49-F238E27FC236}">
                <a16:creationId xmlns:a16="http://schemas.microsoft.com/office/drawing/2014/main" id="{E308A7A1-8198-40FB-AFBB-9466B07F4F2F}"/>
              </a:ext>
            </a:extLst>
          </p:cNvPr>
          <p:cNvSpPr>
            <a:spLocks noGrp="1"/>
          </p:cNvSpPr>
          <p:nvPr>
            <p:ph idx="1"/>
          </p:nvPr>
        </p:nvSpPr>
        <p:spPr/>
        <p:txBody>
          <a:bodyPr/>
          <a:lstStyle/>
          <a:p>
            <a:r>
              <a:rPr lang="cs-CZ" sz="2400" dirty="0"/>
              <a:t>Nutno zohlednit zásady</a:t>
            </a:r>
          </a:p>
          <a:p>
            <a:r>
              <a:rPr lang="cs-CZ" sz="2400" dirty="0"/>
              <a:t>Vhodné specifikovat ve výzvě</a:t>
            </a:r>
          </a:p>
          <a:p>
            <a:endParaRPr lang="cs-CZ" sz="2400" dirty="0"/>
          </a:p>
          <a:p>
            <a:r>
              <a:rPr lang="cs-CZ" sz="2400" dirty="0"/>
              <a:t>Výzva – odeslání/uveřejnění v plném rozsahu po celou dobu trvání lhůty pro předkládání nabídek</a:t>
            </a:r>
          </a:p>
          <a:p>
            <a:r>
              <a:rPr lang="cs-CZ" sz="2400" dirty="0"/>
              <a:t>Změny/dodatečné informace/vysvětlení – uveřejnění/odeslání stejným způsobem jako u výzvy/zadávací dokumentace</a:t>
            </a:r>
          </a:p>
          <a:p>
            <a:r>
              <a:rPr lang="cs-CZ" sz="2400" dirty="0"/>
              <a:t>Všichni potenciální účastníci musí mít možnost seznámit se s kompletními podklady</a:t>
            </a:r>
          </a:p>
        </p:txBody>
      </p:sp>
    </p:spTree>
    <p:extLst>
      <p:ext uri="{BB962C8B-B14F-4D97-AF65-F5344CB8AC3E}">
        <p14:creationId xmlns:p14="http://schemas.microsoft.com/office/powerpoint/2010/main" val="338103477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13F5D6-0BC4-489C-9771-D837F3A15D66}"/>
              </a:ext>
            </a:extLst>
          </p:cNvPr>
          <p:cNvSpPr>
            <a:spLocks noGrp="1"/>
          </p:cNvSpPr>
          <p:nvPr>
            <p:ph type="title"/>
          </p:nvPr>
        </p:nvSpPr>
        <p:spPr/>
        <p:txBody>
          <a:bodyPr/>
          <a:lstStyle/>
          <a:p>
            <a:r>
              <a:rPr lang="cs-CZ" dirty="0">
                <a:effectLst/>
              </a:rPr>
              <a:t>Způsob komunikace při zadávání veřejných zakázek malého rozsahu</a:t>
            </a:r>
            <a:endParaRPr lang="cs-CZ" dirty="0"/>
          </a:p>
        </p:txBody>
      </p:sp>
      <p:sp>
        <p:nvSpPr>
          <p:cNvPr id="3" name="Zástupný obsah 2">
            <a:extLst>
              <a:ext uri="{FF2B5EF4-FFF2-40B4-BE49-F238E27FC236}">
                <a16:creationId xmlns:a16="http://schemas.microsoft.com/office/drawing/2014/main" id="{E308A7A1-8198-40FB-AFBB-9466B07F4F2F}"/>
              </a:ext>
            </a:extLst>
          </p:cNvPr>
          <p:cNvSpPr>
            <a:spLocks noGrp="1"/>
          </p:cNvSpPr>
          <p:nvPr>
            <p:ph idx="1"/>
          </p:nvPr>
        </p:nvSpPr>
        <p:spPr/>
        <p:txBody>
          <a:bodyPr/>
          <a:lstStyle/>
          <a:p>
            <a:r>
              <a:rPr lang="cs-CZ" sz="2400" dirty="0"/>
              <a:t>Dotazy dodavatelů k zadávacím podmínkám</a:t>
            </a:r>
          </a:p>
          <a:p>
            <a:r>
              <a:rPr lang="cs-CZ" sz="2400" dirty="0"/>
              <a:t>Stanovit ve výzvě lhůtu pro takové dotazy a lhůtu, ve které zadavatel odpoví</a:t>
            </a:r>
          </a:p>
          <a:p>
            <a:r>
              <a:rPr lang="cs-CZ" sz="2400" dirty="0"/>
              <a:t>Doručený dotaz bude zveřejněn v původním znění (</a:t>
            </a:r>
            <a:r>
              <a:rPr lang="cs-CZ" sz="2400" b="1" dirty="0"/>
              <a:t>bez identifikačních údajů dodavatele</a:t>
            </a:r>
            <a:r>
              <a:rPr lang="cs-CZ" sz="2400" dirty="0"/>
              <a:t>) spolu s odpovědí – tak aby se všichni potenciální dodavatelé mohli seznámit s dotazem i s odpovědí (</a:t>
            </a:r>
            <a:r>
              <a:rPr lang="cs-CZ" sz="2400" b="1" dirty="0"/>
              <a:t>ve stejném časovém okamžiku</a:t>
            </a:r>
            <a:r>
              <a:rPr lang="cs-CZ" sz="2400" dirty="0"/>
              <a:t>)</a:t>
            </a:r>
          </a:p>
          <a:p>
            <a:r>
              <a:rPr lang="cs-CZ" sz="2400" dirty="0"/>
              <a:t>Prodlužování lhůty pro podání nabídek. Není nutné v případě kdy nedochází ke změně zadávacích podmínek. Vždy posuzovat i s ohledem na pohled dodavatele (čas na zpracování nabídky, náročnost)</a:t>
            </a:r>
          </a:p>
        </p:txBody>
      </p:sp>
    </p:spTree>
    <p:extLst>
      <p:ext uri="{BB962C8B-B14F-4D97-AF65-F5344CB8AC3E}">
        <p14:creationId xmlns:p14="http://schemas.microsoft.com/office/powerpoint/2010/main" val="55313689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13F5D6-0BC4-489C-9771-D837F3A15D66}"/>
              </a:ext>
            </a:extLst>
          </p:cNvPr>
          <p:cNvSpPr>
            <a:spLocks noGrp="1"/>
          </p:cNvSpPr>
          <p:nvPr>
            <p:ph type="title"/>
          </p:nvPr>
        </p:nvSpPr>
        <p:spPr/>
        <p:txBody>
          <a:bodyPr/>
          <a:lstStyle/>
          <a:p>
            <a:r>
              <a:rPr lang="cs-CZ" dirty="0">
                <a:effectLst/>
              </a:rPr>
              <a:t>Způsob komunikace při zadávání veřejných zakázek malého rozsahu</a:t>
            </a:r>
            <a:endParaRPr lang="cs-CZ" dirty="0"/>
          </a:p>
        </p:txBody>
      </p:sp>
      <p:sp>
        <p:nvSpPr>
          <p:cNvPr id="3" name="Zástupný obsah 2">
            <a:extLst>
              <a:ext uri="{FF2B5EF4-FFF2-40B4-BE49-F238E27FC236}">
                <a16:creationId xmlns:a16="http://schemas.microsoft.com/office/drawing/2014/main" id="{E308A7A1-8198-40FB-AFBB-9466B07F4F2F}"/>
              </a:ext>
            </a:extLst>
          </p:cNvPr>
          <p:cNvSpPr>
            <a:spLocks noGrp="1"/>
          </p:cNvSpPr>
          <p:nvPr>
            <p:ph idx="1"/>
          </p:nvPr>
        </p:nvSpPr>
        <p:spPr/>
        <p:txBody>
          <a:bodyPr/>
          <a:lstStyle/>
          <a:p>
            <a:r>
              <a:rPr lang="cs-CZ" sz="2800" dirty="0"/>
              <a:t>Při využití elektronického nástroje bude vhodné pro komunikaci určit právě tento nástroj.</a:t>
            </a:r>
          </a:p>
          <a:p>
            <a:r>
              <a:rPr lang="cs-CZ" sz="2800" dirty="0"/>
              <a:t>Lze určit např. konkrétní email, případně datovou schránku. S ohledem na snahu o snížení administrativní náročnosti vhodnější email.</a:t>
            </a:r>
          </a:p>
          <a:p>
            <a:r>
              <a:rPr lang="cs-CZ" sz="2800" dirty="0"/>
              <a:t>Silně doporučeno pro komunikaci využít elektronickou formu, z důvodu rychlosti a transparentnosti</a:t>
            </a:r>
          </a:p>
          <a:p>
            <a:r>
              <a:rPr lang="cs-CZ" sz="2800" dirty="0"/>
              <a:t>Stanovit formu komunikace a nástroj komunikace ve výzvě/zadávací dokumentaci. </a:t>
            </a:r>
          </a:p>
        </p:txBody>
      </p:sp>
    </p:spTree>
    <p:extLst>
      <p:ext uri="{BB962C8B-B14F-4D97-AF65-F5344CB8AC3E}">
        <p14:creationId xmlns:p14="http://schemas.microsoft.com/office/powerpoint/2010/main" val="48038483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4A86406-B629-4293-A0E4-134CF9427A23}"/>
              </a:ext>
            </a:extLst>
          </p:cNvPr>
          <p:cNvSpPr>
            <a:spLocks noGrp="1"/>
          </p:cNvSpPr>
          <p:nvPr>
            <p:ph type="title"/>
          </p:nvPr>
        </p:nvSpPr>
        <p:spPr/>
        <p:txBody>
          <a:bodyPr/>
          <a:lstStyle/>
          <a:p>
            <a:r>
              <a:rPr lang="cs-CZ" dirty="0"/>
              <a:t>Riziko</a:t>
            </a:r>
          </a:p>
        </p:txBody>
      </p:sp>
      <p:sp>
        <p:nvSpPr>
          <p:cNvPr id="3" name="Zástupný obsah 2">
            <a:extLst>
              <a:ext uri="{FF2B5EF4-FFF2-40B4-BE49-F238E27FC236}">
                <a16:creationId xmlns:a16="http://schemas.microsoft.com/office/drawing/2014/main" id="{FAD4DA4A-1BF2-45C2-8AAC-76C58EBECDEE}"/>
              </a:ext>
            </a:extLst>
          </p:cNvPr>
          <p:cNvSpPr>
            <a:spLocks noGrp="1"/>
          </p:cNvSpPr>
          <p:nvPr>
            <p:ph idx="1"/>
          </p:nvPr>
        </p:nvSpPr>
        <p:spPr/>
        <p:txBody>
          <a:bodyPr/>
          <a:lstStyle/>
          <a:p>
            <a:r>
              <a:rPr lang="cs-CZ" sz="2800" dirty="0"/>
              <a:t>Porušení zásad</a:t>
            </a:r>
          </a:p>
          <a:p>
            <a:r>
              <a:rPr lang="cs-CZ" sz="2800" dirty="0"/>
              <a:t>Dodavatel získá odpověď na dotaz dřív než jiný dodavatel – nerovné zacházení</a:t>
            </a:r>
          </a:p>
          <a:p>
            <a:r>
              <a:rPr lang="cs-CZ" sz="2800" dirty="0"/>
              <a:t>Zadavatel odpověď na dotaz nezveřejní, pouze odešle subjektům, o kterých ví – diskriminace ostatních potenciálních dodavatelů, nemůžou se seznámit s kompletním obsahem zadávacích podmínek</a:t>
            </a:r>
          </a:p>
          <a:p>
            <a:r>
              <a:rPr lang="cs-CZ" sz="2800" dirty="0"/>
              <a:t>Zveřejnění identifikačních údajů dodavatele, který zaslal dotaz – konkurence zjistí, že o tuto zakázku má zájem, ostatní dodavatelé jsou dál skryti. Nerovné zacházení.</a:t>
            </a:r>
          </a:p>
        </p:txBody>
      </p:sp>
    </p:spTree>
    <p:extLst>
      <p:ext uri="{BB962C8B-B14F-4D97-AF65-F5344CB8AC3E}">
        <p14:creationId xmlns:p14="http://schemas.microsoft.com/office/powerpoint/2010/main" val="365002244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1538BD2-EE51-4878-AFC8-9B9F288F6996}"/>
              </a:ext>
            </a:extLst>
          </p:cNvPr>
          <p:cNvSpPr>
            <a:spLocks noGrp="1"/>
          </p:cNvSpPr>
          <p:nvPr>
            <p:ph type="title"/>
          </p:nvPr>
        </p:nvSpPr>
        <p:spPr/>
        <p:txBody>
          <a:bodyPr/>
          <a:lstStyle/>
          <a:p>
            <a:r>
              <a:rPr lang="cs-CZ" dirty="0"/>
              <a:t>Doplňování, objasňování nabídek</a:t>
            </a:r>
          </a:p>
        </p:txBody>
      </p:sp>
      <p:sp>
        <p:nvSpPr>
          <p:cNvPr id="3" name="Zástupný obsah 2">
            <a:extLst>
              <a:ext uri="{FF2B5EF4-FFF2-40B4-BE49-F238E27FC236}">
                <a16:creationId xmlns:a16="http://schemas.microsoft.com/office/drawing/2014/main" id="{E34FAFF9-4264-4C8E-AEC4-CC803347703B}"/>
              </a:ext>
            </a:extLst>
          </p:cNvPr>
          <p:cNvSpPr>
            <a:spLocks noGrp="1"/>
          </p:cNvSpPr>
          <p:nvPr>
            <p:ph idx="1"/>
          </p:nvPr>
        </p:nvSpPr>
        <p:spPr/>
        <p:txBody>
          <a:bodyPr/>
          <a:lstStyle/>
          <a:p>
            <a:r>
              <a:rPr lang="cs-CZ" sz="2400" dirty="0"/>
              <a:t>Obecné pravidlo: </a:t>
            </a:r>
          </a:p>
          <a:p>
            <a:pPr marL="0" indent="0">
              <a:buNone/>
            </a:pPr>
            <a:r>
              <a:rPr lang="cs-CZ" sz="2400" dirty="0"/>
              <a:t>Nelze doplňovat nebo měnit údaje, které jsou předmětem hodnocení.</a:t>
            </a:r>
          </a:p>
          <a:p>
            <a:endParaRPr lang="cs-CZ" sz="2400" dirty="0"/>
          </a:p>
          <a:p>
            <a:r>
              <a:rPr lang="cs-CZ" sz="2400" dirty="0"/>
              <a:t>U ostatních požadavků lze zadavateli doporučit vyzvat k doplnění, vysvětlení. Vyloučení účastníka pro nedostatek, který lze doplnit a není předmětem hodnocení není vhodné. Může být sankcionováno v závislosti na pravidlech, které se na dané řízení vztahují. </a:t>
            </a:r>
          </a:p>
          <a:p>
            <a:r>
              <a:rPr lang="cs-CZ" sz="2400" dirty="0"/>
              <a:t>Zvlášť závažným porušením je poskytnout jednomu z dodavatelů možnost doplnění a u jiného pro stejný nedostatek přímo vyloučit. </a:t>
            </a:r>
          </a:p>
          <a:p>
            <a:endParaRPr lang="cs-CZ" dirty="0"/>
          </a:p>
        </p:txBody>
      </p:sp>
    </p:spTree>
    <p:extLst>
      <p:ext uri="{BB962C8B-B14F-4D97-AF65-F5344CB8AC3E}">
        <p14:creationId xmlns:p14="http://schemas.microsoft.com/office/powerpoint/2010/main" val="287927939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D41CD7D-FFD4-41D3-A8B7-F0D9AB012000}"/>
              </a:ext>
            </a:extLst>
          </p:cNvPr>
          <p:cNvSpPr>
            <a:spLocks noGrp="1"/>
          </p:cNvSpPr>
          <p:nvPr>
            <p:ph type="title"/>
          </p:nvPr>
        </p:nvSpPr>
        <p:spPr/>
        <p:txBody>
          <a:bodyPr/>
          <a:lstStyle/>
          <a:p>
            <a:r>
              <a:rPr lang="cs-CZ" dirty="0"/>
              <a:t>Lhůta k objasnění/doplnění</a:t>
            </a:r>
          </a:p>
        </p:txBody>
      </p:sp>
      <p:sp>
        <p:nvSpPr>
          <p:cNvPr id="3" name="Zástupný obsah 2">
            <a:extLst>
              <a:ext uri="{FF2B5EF4-FFF2-40B4-BE49-F238E27FC236}">
                <a16:creationId xmlns:a16="http://schemas.microsoft.com/office/drawing/2014/main" id="{310DD16B-8C8B-46F2-9BC1-44BA98641466}"/>
              </a:ext>
            </a:extLst>
          </p:cNvPr>
          <p:cNvSpPr>
            <a:spLocks noGrp="1"/>
          </p:cNvSpPr>
          <p:nvPr>
            <p:ph idx="1"/>
          </p:nvPr>
        </p:nvSpPr>
        <p:spPr/>
        <p:txBody>
          <a:bodyPr/>
          <a:lstStyle/>
          <a:p>
            <a:r>
              <a:rPr lang="cs-CZ" dirty="0"/>
              <a:t>Lhůta by měla být dostatečná. Nutno zohlednit administrativní/odbornou/technickou náročnost procesu zajištění objasnění/doplnění ze strany účastníka.</a:t>
            </a:r>
          </a:p>
          <a:p>
            <a:r>
              <a:rPr lang="cs-CZ" dirty="0"/>
              <a:t>V případě, že účastník ve lhůtě požádá o prodloužení, je vhodné poskytnout dodatečnou lhůtu pro doručení objasnění/doplnění.</a:t>
            </a:r>
          </a:p>
        </p:txBody>
      </p:sp>
    </p:spTree>
    <p:extLst>
      <p:ext uri="{BB962C8B-B14F-4D97-AF65-F5344CB8AC3E}">
        <p14:creationId xmlns:p14="http://schemas.microsoft.com/office/powerpoint/2010/main" val="284185616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D5A2933-5350-44CA-ADC6-D6680D7A1FF4}"/>
              </a:ext>
            </a:extLst>
          </p:cNvPr>
          <p:cNvSpPr>
            <a:spLocks noGrp="1"/>
          </p:cNvSpPr>
          <p:nvPr>
            <p:ph type="title"/>
          </p:nvPr>
        </p:nvSpPr>
        <p:spPr/>
        <p:txBody>
          <a:bodyPr/>
          <a:lstStyle/>
          <a:p>
            <a:r>
              <a:rPr lang="cs-CZ" dirty="0"/>
              <a:t>Doplnění(vysvětlení nabídky podle pravidel OPZ</a:t>
            </a:r>
          </a:p>
        </p:txBody>
      </p:sp>
      <p:sp>
        <p:nvSpPr>
          <p:cNvPr id="3" name="Zástupný obsah 2">
            <a:extLst>
              <a:ext uri="{FF2B5EF4-FFF2-40B4-BE49-F238E27FC236}">
                <a16:creationId xmlns:a16="http://schemas.microsoft.com/office/drawing/2014/main" id="{0C1F0A8D-CA81-4D1F-8470-3185888799FA}"/>
              </a:ext>
            </a:extLst>
          </p:cNvPr>
          <p:cNvSpPr>
            <a:spLocks noGrp="1"/>
          </p:cNvSpPr>
          <p:nvPr>
            <p:ph idx="1"/>
          </p:nvPr>
        </p:nvSpPr>
        <p:spPr/>
        <p:txBody>
          <a:bodyPr>
            <a:normAutofit fontScale="77500" lnSpcReduction="20000"/>
          </a:bodyPr>
          <a:lstStyle/>
          <a:p>
            <a:pPr algn="just"/>
            <a:r>
              <a:rPr lang="cs-CZ" b="1" dirty="0"/>
              <a:t>Neúplnou nabídkou není nedodržení čistě formálních požadavků </a:t>
            </a:r>
            <a:r>
              <a:rPr lang="cs-CZ" dirty="0"/>
              <a:t>zadavatele, které nemají vliv na transparentnost výběrového řízení. Takovými požadavky jsou např. požadavek na počet kopií nabídky, požadavek na pořadí jednotlivých částí nabídky, požadavek na podpis statutárního orgánu (postačuje podpis osoby oprávněné jednat za dodavatele). </a:t>
            </a:r>
          </a:p>
          <a:p>
            <a:pPr algn="just"/>
            <a:r>
              <a:rPr lang="cs-CZ" dirty="0"/>
              <a:t>Je-li nabídka neúplná nebo nejasná, může zadavatel za předpokladu dodržení zásad rovného přístupu, transparentnosti a nediskriminace </a:t>
            </a:r>
            <a:r>
              <a:rPr lang="cs-CZ" b="1" dirty="0"/>
              <a:t>požádat dodavatele o její doplnění nebo objasnění </a:t>
            </a:r>
            <a:r>
              <a:rPr lang="cs-CZ" dirty="0"/>
              <a:t>v dodatečné minimálně 48hodinové lhůtě.</a:t>
            </a:r>
          </a:p>
          <a:p>
            <a:pPr algn="just"/>
            <a:r>
              <a:rPr lang="cs-CZ" dirty="0"/>
              <a:t>Takto však nelze doplňovat či měnit nabízené plnění, nabídkovou cenu nebo jiné skutečnosti rozhodné pro hodnocení. </a:t>
            </a:r>
          </a:p>
        </p:txBody>
      </p:sp>
    </p:spTree>
    <p:extLst>
      <p:ext uri="{BB962C8B-B14F-4D97-AF65-F5344CB8AC3E}">
        <p14:creationId xmlns:p14="http://schemas.microsoft.com/office/powerpoint/2010/main" val="67665223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852D09-5680-467F-8082-0A481004BF9F}"/>
              </a:ext>
            </a:extLst>
          </p:cNvPr>
          <p:cNvSpPr>
            <a:spLocks noGrp="1"/>
          </p:cNvSpPr>
          <p:nvPr>
            <p:ph type="title"/>
          </p:nvPr>
        </p:nvSpPr>
        <p:spPr/>
        <p:txBody>
          <a:bodyPr/>
          <a:lstStyle/>
          <a:p>
            <a:r>
              <a:rPr lang="cs-CZ" dirty="0"/>
              <a:t>Smlouvy na VZMR	</a:t>
            </a:r>
          </a:p>
        </p:txBody>
      </p:sp>
      <p:sp>
        <p:nvSpPr>
          <p:cNvPr id="3" name="Zástupný obsah 2">
            <a:extLst>
              <a:ext uri="{FF2B5EF4-FFF2-40B4-BE49-F238E27FC236}">
                <a16:creationId xmlns:a16="http://schemas.microsoft.com/office/drawing/2014/main" id="{AD5E9358-9619-43E0-88FA-6F6479CF92E9}"/>
              </a:ext>
            </a:extLst>
          </p:cNvPr>
          <p:cNvSpPr>
            <a:spLocks noGrp="1"/>
          </p:cNvSpPr>
          <p:nvPr>
            <p:ph idx="1"/>
          </p:nvPr>
        </p:nvSpPr>
        <p:spPr/>
        <p:txBody>
          <a:bodyPr/>
          <a:lstStyle/>
          <a:p>
            <a:r>
              <a:rPr lang="cs-CZ" dirty="0"/>
              <a:t>Smlouva – forma, obsah, způsob uzavření</a:t>
            </a:r>
          </a:p>
          <a:p>
            <a:r>
              <a:rPr lang="cs-CZ" dirty="0"/>
              <a:t>Finální výstup z výběrového řízení</a:t>
            </a:r>
          </a:p>
          <a:p>
            <a:r>
              <a:rPr lang="cs-CZ" dirty="0"/>
              <a:t>Ukončení výběrového řízení</a:t>
            </a:r>
          </a:p>
          <a:p>
            <a:r>
              <a:rPr lang="cs-CZ" dirty="0"/>
              <a:t>Na uzavření smlouvy se můžou vázat další povinnosti zadavatel</a:t>
            </a:r>
          </a:p>
        </p:txBody>
      </p:sp>
    </p:spTree>
    <p:extLst>
      <p:ext uri="{BB962C8B-B14F-4D97-AF65-F5344CB8AC3E}">
        <p14:creationId xmlns:p14="http://schemas.microsoft.com/office/powerpoint/2010/main" val="245414288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3B9A2C2-C73E-43DA-9DAE-3EB4D800F2EF}"/>
              </a:ext>
            </a:extLst>
          </p:cNvPr>
          <p:cNvSpPr>
            <a:spLocks noGrp="1"/>
          </p:cNvSpPr>
          <p:nvPr>
            <p:ph type="title"/>
          </p:nvPr>
        </p:nvSpPr>
        <p:spPr/>
        <p:txBody>
          <a:bodyPr/>
          <a:lstStyle/>
          <a:p>
            <a:r>
              <a:rPr lang="cs-CZ" dirty="0"/>
              <a:t>Obsah smlouvy</a:t>
            </a:r>
          </a:p>
        </p:txBody>
      </p:sp>
      <p:sp>
        <p:nvSpPr>
          <p:cNvPr id="3" name="Zástupný obsah 2">
            <a:extLst>
              <a:ext uri="{FF2B5EF4-FFF2-40B4-BE49-F238E27FC236}">
                <a16:creationId xmlns:a16="http://schemas.microsoft.com/office/drawing/2014/main" id="{9EC68AA5-1D0D-4181-A503-5F5711E80382}"/>
              </a:ext>
            </a:extLst>
          </p:cNvPr>
          <p:cNvSpPr>
            <a:spLocks noGrp="1"/>
          </p:cNvSpPr>
          <p:nvPr>
            <p:ph idx="1"/>
          </p:nvPr>
        </p:nvSpPr>
        <p:spPr/>
        <p:txBody>
          <a:bodyPr/>
          <a:lstStyle/>
          <a:p>
            <a:pPr marL="0" indent="0">
              <a:buNone/>
            </a:pPr>
            <a:r>
              <a:rPr lang="cs-CZ" sz="2800" dirty="0"/>
              <a:t>Určený zadavatelem</a:t>
            </a:r>
          </a:p>
          <a:p>
            <a:endParaRPr lang="cs-CZ" sz="2800" dirty="0"/>
          </a:p>
          <a:p>
            <a:pPr algn="just"/>
            <a:r>
              <a:rPr lang="cs-CZ" sz="2800" dirty="0"/>
              <a:t>V plném rozsahu – obchodní podmínky ve formě návrhu smlouvy jako součást zadávací dokumentace</a:t>
            </a:r>
          </a:p>
          <a:p>
            <a:pPr marL="0" indent="0" algn="just">
              <a:buNone/>
            </a:pPr>
            <a:endParaRPr lang="cs-CZ" sz="2800" dirty="0"/>
          </a:p>
          <a:p>
            <a:pPr algn="just"/>
            <a:r>
              <a:rPr lang="cs-CZ" sz="2800" dirty="0"/>
              <a:t>V částečném rozsahu – stanovení práv a povinností nebo celých ustanovení, které dodavatel zapracuje do návrhu smlouvy. Další ustanovení dopracuje dodavatel.</a:t>
            </a:r>
          </a:p>
        </p:txBody>
      </p:sp>
    </p:spTree>
    <p:extLst>
      <p:ext uri="{BB962C8B-B14F-4D97-AF65-F5344CB8AC3E}">
        <p14:creationId xmlns:p14="http://schemas.microsoft.com/office/powerpoint/2010/main" val="93287870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3C9665C-8C5D-405C-8CAF-97DFD7104FD7}"/>
              </a:ext>
            </a:extLst>
          </p:cNvPr>
          <p:cNvSpPr>
            <a:spLocks noGrp="1"/>
          </p:cNvSpPr>
          <p:nvPr>
            <p:ph type="title"/>
          </p:nvPr>
        </p:nvSpPr>
        <p:spPr/>
        <p:txBody>
          <a:bodyPr/>
          <a:lstStyle/>
          <a:p>
            <a:r>
              <a:rPr lang="cs-CZ" dirty="0"/>
              <a:t>Doporučení</a:t>
            </a:r>
          </a:p>
        </p:txBody>
      </p:sp>
      <p:sp>
        <p:nvSpPr>
          <p:cNvPr id="3" name="Zástupný obsah 2">
            <a:extLst>
              <a:ext uri="{FF2B5EF4-FFF2-40B4-BE49-F238E27FC236}">
                <a16:creationId xmlns:a16="http://schemas.microsoft.com/office/drawing/2014/main" id="{27AF3D93-D32C-4256-93EE-82EE0C7B0088}"/>
              </a:ext>
            </a:extLst>
          </p:cNvPr>
          <p:cNvSpPr>
            <a:spLocks noGrp="1"/>
          </p:cNvSpPr>
          <p:nvPr>
            <p:ph idx="1"/>
          </p:nvPr>
        </p:nvSpPr>
        <p:spPr/>
        <p:txBody>
          <a:bodyPr/>
          <a:lstStyle/>
          <a:p>
            <a:r>
              <a:rPr lang="cs-CZ" sz="2800" dirty="0"/>
              <a:t>Stanovit ze strany zadavatele obchodní podmínky v plném rozsahu ve formě návrhu smlouvy. </a:t>
            </a:r>
          </a:p>
          <a:p>
            <a:r>
              <a:rPr lang="cs-CZ" sz="2800" dirty="0"/>
              <a:t>Riziko nevýhodnosti dodavatelem vytvořených obchodních podmínek. </a:t>
            </a:r>
          </a:p>
          <a:p>
            <a:r>
              <a:rPr lang="cs-CZ" sz="2800" dirty="0"/>
              <a:t>Riziko rozdílných nabídek – můžou se lišit právě některými (podstatnými) ustanoveními smlouvy.</a:t>
            </a:r>
          </a:p>
          <a:p>
            <a:r>
              <a:rPr lang="cs-CZ" sz="2800" dirty="0"/>
              <a:t>Administrativní náročnost přenesena na dodavatele – nejen příprava nabídky, ale i spolupráce s právníkem na přípravě návrhu smlouvy. Ekonomická náročnost přípravy nabídky stoupá. </a:t>
            </a:r>
          </a:p>
          <a:p>
            <a:pPr marL="0" indent="0">
              <a:buNone/>
            </a:pPr>
            <a:endParaRPr lang="cs-CZ" sz="2800" dirty="0"/>
          </a:p>
        </p:txBody>
      </p:sp>
    </p:spTree>
    <p:extLst>
      <p:ext uri="{BB962C8B-B14F-4D97-AF65-F5344CB8AC3E}">
        <p14:creationId xmlns:p14="http://schemas.microsoft.com/office/powerpoint/2010/main" val="3823517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F2FF2FF-67E9-493F-8950-E0C34B146F75}"/>
              </a:ext>
            </a:extLst>
          </p:cNvPr>
          <p:cNvSpPr>
            <a:spLocks noGrp="1"/>
          </p:cNvSpPr>
          <p:nvPr>
            <p:ph type="title"/>
          </p:nvPr>
        </p:nvSpPr>
        <p:spPr/>
        <p:txBody>
          <a:bodyPr>
            <a:normAutofit/>
          </a:bodyPr>
          <a:lstStyle/>
          <a:p>
            <a:r>
              <a:rPr lang="cs-CZ" dirty="0"/>
              <a:t>Terminologie u VZMR</a:t>
            </a:r>
          </a:p>
        </p:txBody>
      </p:sp>
      <p:sp>
        <p:nvSpPr>
          <p:cNvPr id="3" name="Zástupný obsah 2">
            <a:extLst>
              <a:ext uri="{FF2B5EF4-FFF2-40B4-BE49-F238E27FC236}">
                <a16:creationId xmlns:a16="http://schemas.microsoft.com/office/drawing/2014/main" id="{CDFEB03B-DDF6-440E-B281-9905BDB41470}"/>
              </a:ext>
            </a:extLst>
          </p:cNvPr>
          <p:cNvSpPr>
            <a:spLocks noGrp="1"/>
          </p:cNvSpPr>
          <p:nvPr>
            <p:ph idx="1"/>
          </p:nvPr>
        </p:nvSpPr>
        <p:spPr/>
        <p:txBody>
          <a:bodyPr>
            <a:normAutofit fontScale="92500" lnSpcReduction="20000"/>
          </a:bodyPr>
          <a:lstStyle/>
          <a:p>
            <a:r>
              <a:rPr lang="cs-CZ" b="1" dirty="0"/>
              <a:t>Přímé zadání</a:t>
            </a:r>
          </a:p>
          <a:p>
            <a:r>
              <a:rPr lang="cs-CZ" b="1" dirty="0"/>
              <a:t>Uzavřená výzva</a:t>
            </a:r>
          </a:p>
          <a:p>
            <a:r>
              <a:rPr lang="cs-CZ" b="1" dirty="0"/>
              <a:t>Otevřená výzva</a:t>
            </a:r>
          </a:p>
          <a:p>
            <a:pPr algn="just"/>
            <a:r>
              <a:rPr lang="cs-CZ" b="1" dirty="0"/>
              <a:t>Zadávací řízení </a:t>
            </a:r>
            <a:r>
              <a:rPr lang="cs-CZ" dirty="0"/>
              <a:t>– Postup zadavatele podle zákona o zadávání veřejných zakázek, jehož účelem je zadání veřejné zakázky, a to až do uzavření smlouvy nebo do zrušení zadávacího řízení. </a:t>
            </a:r>
          </a:p>
          <a:p>
            <a:pPr algn="just"/>
            <a:r>
              <a:rPr lang="cs-CZ" b="1" dirty="0"/>
              <a:t>Výběrové řízení </a:t>
            </a:r>
            <a:r>
              <a:rPr lang="cs-CZ" dirty="0"/>
              <a:t>– Postup zadavatele stanovený v tomto pokynu, jehož účelem je zadání zakázky, a to až do uzavření smlouvy nebo do zrušení výběrového řízení. </a:t>
            </a:r>
          </a:p>
          <a:p>
            <a:pPr lvl="1"/>
            <a:endParaRPr lang="cs-CZ" dirty="0"/>
          </a:p>
        </p:txBody>
      </p:sp>
    </p:spTree>
    <p:extLst>
      <p:ext uri="{BB962C8B-B14F-4D97-AF65-F5344CB8AC3E}">
        <p14:creationId xmlns:p14="http://schemas.microsoft.com/office/powerpoint/2010/main" val="312667180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040BA93-42A1-4F57-BE54-C2B3E4666979}"/>
              </a:ext>
            </a:extLst>
          </p:cNvPr>
          <p:cNvSpPr>
            <a:spLocks noGrp="1"/>
          </p:cNvSpPr>
          <p:nvPr>
            <p:ph type="title"/>
          </p:nvPr>
        </p:nvSpPr>
        <p:spPr/>
        <p:txBody>
          <a:bodyPr/>
          <a:lstStyle/>
          <a:p>
            <a:r>
              <a:rPr lang="cs-CZ" dirty="0"/>
              <a:t>Forma smlouvy	</a:t>
            </a:r>
          </a:p>
        </p:txBody>
      </p:sp>
      <p:sp>
        <p:nvSpPr>
          <p:cNvPr id="3" name="Zástupný obsah 2">
            <a:extLst>
              <a:ext uri="{FF2B5EF4-FFF2-40B4-BE49-F238E27FC236}">
                <a16:creationId xmlns:a16="http://schemas.microsoft.com/office/drawing/2014/main" id="{70068A23-E9C4-49D3-B0A4-78CB4636E592}"/>
              </a:ext>
            </a:extLst>
          </p:cNvPr>
          <p:cNvSpPr>
            <a:spLocks noGrp="1"/>
          </p:cNvSpPr>
          <p:nvPr>
            <p:ph idx="1"/>
          </p:nvPr>
        </p:nvSpPr>
        <p:spPr/>
        <p:txBody>
          <a:bodyPr/>
          <a:lstStyle/>
          <a:p>
            <a:r>
              <a:rPr lang="cs-CZ" dirty="0"/>
              <a:t>Písemná, ústní, konkludentní uzavření</a:t>
            </a:r>
          </a:p>
          <a:p>
            <a:r>
              <a:rPr lang="cs-CZ" dirty="0"/>
              <a:t>U výběrových řízení využívat </a:t>
            </a:r>
            <a:r>
              <a:rPr lang="cs-CZ" b="1" dirty="0"/>
              <a:t>jedině písemnou formu</a:t>
            </a:r>
          </a:p>
          <a:p>
            <a:r>
              <a:rPr lang="cs-CZ" dirty="0"/>
              <a:t>Za písemnou formu je považována rovněž elektronická podoba</a:t>
            </a:r>
          </a:p>
          <a:p>
            <a:pPr marL="0" indent="0">
              <a:buNone/>
            </a:pPr>
            <a:endParaRPr lang="cs-CZ" dirty="0"/>
          </a:p>
        </p:txBody>
      </p:sp>
    </p:spTree>
    <p:extLst>
      <p:ext uri="{BB962C8B-B14F-4D97-AF65-F5344CB8AC3E}">
        <p14:creationId xmlns:p14="http://schemas.microsoft.com/office/powerpoint/2010/main" val="242987318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F034C8F-584E-48D1-9A7E-8C1AF0068480}"/>
              </a:ext>
            </a:extLst>
          </p:cNvPr>
          <p:cNvSpPr>
            <a:spLocks noGrp="1"/>
          </p:cNvSpPr>
          <p:nvPr>
            <p:ph type="title"/>
          </p:nvPr>
        </p:nvSpPr>
        <p:spPr/>
        <p:txBody>
          <a:bodyPr/>
          <a:lstStyle/>
          <a:p>
            <a:r>
              <a:rPr lang="cs-CZ" dirty="0"/>
              <a:t>Tvorba obchodních podmínek</a:t>
            </a:r>
          </a:p>
        </p:txBody>
      </p:sp>
      <p:sp>
        <p:nvSpPr>
          <p:cNvPr id="3" name="Zástupný obsah 2">
            <a:extLst>
              <a:ext uri="{FF2B5EF4-FFF2-40B4-BE49-F238E27FC236}">
                <a16:creationId xmlns:a16="http://schemas.microsoft.com/office/drawing/2014/main" id="{FFA1D51A-6E98-40C7-AE17-6A5FA5615FB7}"/>
              </a:ext>
            </a:extLst>
          </p:cNvPr>
          <p:cNvSpPr>
            <a:spLocks noGrp="1"/>
          </p:cNvSpPr>
          <p:nvPr>
            <p:ph idx="1"/>
          </p:nvPr>
        </p:nvSpPr>
        <p:spPr/>
        <p:txBody>
          <a:bodyPr/>
          <a:lstStyle/>
          <a:p>
            <a:r>
              <a:rPr lang="cs-CZ" sz="2400" dirty="0"/>
              <a:t>Dle konkrétního smluvního typu</a:t>
            </a:r>
          </a:p>
          <a:p>
            <a:r>
              <a:rPr lang="cs-CZ" sz="2400" dirty="0"/>
              <a:t>Zapracování povinností, kterými zadavatel musí zavázat dodavatele</a:t>
            </a:r>
          </a:p>
          <a:p>
            <a:r>
              <a:rPr lang="cs-CZ" sz="2400" dirty="0"/>
              <a:t>Možnost užití vzorových podmínek (FIDIC)</a:t>
            </a:r>
          </a:p>
          <a:p>
            <a:r>
              <a:rPr lang="cs-CZ" sz="2400" dirty="0"/>
              <a:t>Nutno zapracovat podmínky specifické pro danou zakázku</a:t>
            </a:r>
          </a:p>
          <a:p>
            <a:r>
              <a:rPr lang="cs-CZ" sz="2400" dirty="0"/>
              <a:t>Vhodné specifikovat předmět plnění v rámci přílohy</a:t>
            </a:r>
          </a:p>
          <a:p>
            <a:r>
              <a:rPr lang="cs-CZ" sz="2400" dirty="0"/>
              <a:t>V případě hodnocení kvalitativní části – např. návrh plnění lze připojit rovněž jako přílohu</a:t>
            </a:r>
          </a:p>
          <a:p>
            <a:r>
              <a:rPr lang="cs-CZ" sz="2400" b="1" dirty="0"/>
              <a:t>Riziko: </a:t>
            </a:r>
            <a:r>
              <a:rPr lang="cs-CZ" sz="2400" dirty="0"/>
              <a:t>obchodní tajemství, citlivé informace v návrhu/popisu plnění</a:t>
            </a:r>
          </a:p>
          <a:p>
            <a:endParaRPr lang="cs-CZ" sz="2400" dirty="0"/>
          </a:p>
        </p:txBody>
      </p:sp>
    </p:spTree>
    <p:extLst>
      <p:ext uri="{BB962C8B-B14F-4D97-AF65-F5344CB8AC3E}">
        <p14:creationId xmlns:p14="http://schemas.microsoft.com/office/powerpoint/2010/main" val="376593388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F2F99EF-1FF3-4D2F-A24F-9E8F2219F010}"/>
              </a:ext>
            </a:extLst>
          </p:cNvPr>
          <p:cNvSpPr>
            <a:spLocks noGrp="1"/>
          </p:cNvSpPr>
          <p:nvPr>
            <p:ph type="title"/>
          </p:nvPr>
        </p:nvSpPr>
        <p:spPr/>
        <p:txBody>
          <a:bodyPr/>
          <a:lstStyle/>
          <a:p>
            <a:r>
              <a:rPr lang="cs-CZ" dirty="0"/>
              <a:t>Zajištění splnění povinností dodavatele</a:t>
            </a:r>
          </a:p>
        </p:txBody>
      </p:sp>
      <p:sp>
        <p:nvSpPr>
          <p:cNvPr id="3" name="Zástupný obsah 2">
            <a:extLst>
              <a:ext uri="{FF2B5EF4-FFF2-40B4-BE49-F238E27FC236}">
                <a16:creationId xmlns:a16="http://schemas.microsoft.com/office/drawing/2014/main" id="{D1E3145A-00C8-4ACF-906C-9F731EF877EA}"/>
              </a:ext>
            </a:extLst>
          </p:cNvPr>
          <p:cNvSpPr>
            <a:spLocks noGrp="1"/>
          </p:cNvSpPr>
          <p:nvPr>
            <p:ph idx="1"/>
          </p:nvPr>
        </p:nvSpPr>
        <p:spPr/>
        <p:txBody>
          <a:bodyPr>
            <a:normAutofit fontScale="92500" lnSpcReduction="20000"/>
          </a:bodyPr>
          <a:lstStyle/>
          <a:p>
            <a:r>
              <a:rPr lang="cs-CZ" dirty="0"/>
              <a:t>Smluvní sankce – pokuty, úroky z prodlení, fixní smlouva</a:t>
            </a:r>
          </a:p>
          <a:p>
            <a:r>
              <a:rPr lang="cs-CZ" dirty="0"/>
              <a:t>Náhrada škody</a:t>
            </a:r>
          </a:p>
          <a:p>
            <a:r>
              <a:rPr lang="cs-CZ" dirty="0"/>
              <a:t>Zádržné</a:t>
            </a:r>
          </a:p>
          <a:p>
            <a:r>
              <a:rPr lang="cs-CZ" dirty="0"/>
              <a:t>Záruka za realizaci</a:t>
            </a:r>
          </a:p>
          <a:p>
            <a:r>
              <a:rPr lang="cs-CZ" dirty="0"/>
              <a:t>Odpovědnost za vady</a:t>
            </a:r>
          </a:p>
          <a:p>
            <a:r>
              <a:rPr lang="cs-CZ" dirty="0"/>
              <a:t>Podstatné poručení smlouvy</a:t>
            </a:r>
          </a:p>
          <a:p>
            <a:r>
              <a:rPr lang="cs-CZ" dirty="0"/>
              <a:t>Přechod nebezpečí</a:t>
            </a:r>
          </a:p>
          <a:p>
            <a:r>
              <a:rPr lang="cs-CZ" dirty="0"/>
              <a:t>Exit </a:t>
            </a:r>
            <a:r>
              <a:rPr lang="cs-CZ" dirty="0" err="1"/>
              <a:t>plan</a:t>
            </a:r>
            <a:endParaRPr lang="cs-CZ" dirty="0"/>
          </a:p>
          <a:p>
            <a:r>
              <a:rPr lang="cs-CZ" dirty="0"/>
              <a:t>Podpora, servis</a:t>
            </a:r>
          </a:p>
        </p:txBody>
      </p:sp>
    </p:spTree>
    <p:extLst>
      <p:ext uri="{BB962C8B-B14F-4D97-AF65-F5344CB8AC3E}">
        <p14:creationId xmlns:p14="http://schemas.microsoft.com/office/powerpoint/2010/main" val="218105798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BEBC857-E1D4-4F2D-AA07-47AB323BB384}"/>
              </a:ext>
            </a:extLst>
          </p:cNvPr>
          <p:cNvSpPr>
            <a:spLocks noGrp="1"/>
          </p:cNvSpPr>
          <p:nvPr>
            <p:ph type="title"/>
          </p:nvPr>
        </p:nvSpPr>
        <p:spPr/>
        <p:txBody>
          <a:bodyPr/>
          <a:lstStyle/>
          <a:p>
            <a:r>
              <a:rPr lang="cs-CZ" dirty="0"/>
              <a:t>Změny závazků ze smlouvy</a:t>
            </a:r>
          </a:p>
        </p:txBody>
      </p:sp>
      <p:sp>
        <p:nvSpPr>
          <p:cNvPr id="3" name="Zástupný obsah 2">
            <a:extLst>
              <a:ext uri="{FF2B5EF4-FFF2-40B4-BE49-F238E27FC236}">
                <a16:creationId xmlns:a16="http://schemas.microsoft.com/office/drawing/2014/main" id="{2FB49E64-DF9F-4BA0-86F3-C63CE9CBB499}"/>
              </a:ext>
            </a:extLst>
          </p:cNvPr>
          <p:cNvSpPr>
            <a:spLocks noGrp="1"/>
          </p:cNvSpPr>
          <p:nvPr>
            <p:ph idx="1"/>
          </p:nvPr>
        </p:nvSpPr>
        <p:spPr/>
        <p:txBody>
          <a:bodyPr>
            <a:normAutofit/>
          </a:bodyPr>
          <a:lstStyle/>
          <a:p>
            <a:pPr algn="just">
              <a:lnSpc>
                <a:spcPct val="115000"/>
              </a:lnSpc>
              <a:spcAft>
                <a:spcPts val="1000"/>
              </a:spcAft>
            </a:pPr>
            <a:r>
              <a:rPr lang="cs-CZ" sz="1600" dirty="0">
                <a:effectLst/>
                <a:ea typeface="Calibri" panose="020F0502020204030204" pitchFamily="34" charset="0"/>
                <a:cs typeface="Arial" panose="020B0604020202020204" pitchFamily="34" charset="0"/>
              </a:rPr>
              <a:t>Zadavatel by neměl umožnit podstatnou změnu závazku ze smlouvy, kterou uzavřel na plnění zakázky. </a:t>
            </a:r>
            <a:r>
              <a:rPr lang="cs-CZ" sz="1600" b="1" dirty="0">
                <a:effectLst/>
                <a:ea typeface="Calibri" panose="020F0502020204030204" pitchFamily="34" charset="0"/>
                <a:cs typeface="Arial" panose="020B0604020202020204" pitchFamily="34" charset="0"/>
              </a:rPr>
              <a:t>Za podstatnou se považuje taková změna</a:t>
            </a:r>
            <a:r>
              <a:rPr lang="cs-CZ" sz="1600" dirty="0">
                <a:effectLst/>
                <a:ea typeface="Calibri" panose="020F0502020204030204" pitchFamily="34" charset="0"/>
                <a:cs typeface="Arial" panose="020B0604020202020204" pitchFamily="34" charset="0"/>
              </a:rPr>
              <a:t>, která by </a:t>
            </a:r>
            <a:endParaRPr lang="cs-CZ" sz="1600" dirty="0">
              <a:effectLst/>
              <a:ea typeface="Calibri" panose="020F0502020204030204" pitchFamily="34" charset="0"/>
              <a:cs typeface="Times New Roman" panose="02020603050405020304" pitchFamily="18" charset="0"/>
            </a:endParaRPr>
          </a:p>
          <a:p>
            <a:pPr marL="742950" lvl="1" indent="-285750">
              <a:lnSpc>
                <a:spcPct val="115000"/>
              </a:lnSpc>
              <a:buFont typeface="+mj-lt"/>
              <a:buAutoNum type="alphaLcParenR"/>
            </a:pPr>
            <a:r>
              <a:rPr lang="cs-CZ" sz="1600" b="1" dirty="0">
                <a:effectLst/>
                <a:ea typeface="Times New Roman" panose="02020603050405020304" pitchFamily="18" charset="0"/>
                <a:cs typeface="Arial" panose="020B0604020202020204" pitchFamily="34" charset="0"/>
              </a:rPr>
              <a:t>významně rozšířila předmět veřejné zakázky za použití v původním výběrovém řízení umožnila účast jiných dodavatelů</a:t>
            </a:r>
            <a:r>
              <a:rPr lang="cs-CZ" sz="1600" dirty="0">
                <a:effectLst/>
                <a:ea typeface="Times New Roman" panose="02020603050405020304" pitchFamily="18" charset="0"/>
                <a:cs typeface="Arial" panose="020B0604020202020204" pitchFamily="34" charset="0"/>
              </a:rPr>
              <a:t>;</a:t>
            </a:r>
            <a:endParaRPr lang="cs-CZ" sz="1600" dirty="0">
              <a:effectLst/>
              <a:ea typeface="Times New Roman" panose="02020603050405020304" pitchFamily="18" charset="0"/>
              <a:cs typeface="Times New Roman" panose="02020603050405020304" pitchFamily="18" charset="0"/>
            </a:endParaRPr>
          </a:p>
          <a:p>
            <a:pPr marL="742950" lvl="1" indent="-285750">
              <a:lnSpc>
                <a:spcPct val="115000"/>
              </a:lnSpc>
              <a:buFont typeface="+mj-lt"/>
              <a:buAutoNum type="alphaLcParenR"/>
            </a:pPr>
            <a:r>
              <a:rPr lang="cs-CZ" sz="1600" b="1" dirty="0">
                <a:effectLst/>
                <a:ea typeface="Times New Roman" panose="02020603050405020304" pitchFamily="18" charset="0"/>
                <a:cs typeface="Arial" panose="020B0604020202020204" pitchFamily="34" charset="0"/>
              </a:rPr>
              <a:t>za použití v původním výběrovém řízení mohla ovlivnit výběr nejvhodnější </a:t>
            </a:r>
            <a:r>
              <a:rPr lang="cs-CZ" sz="1600" dirty="0">
                <a:effectLst/>
                <a:ea typeface="Times New Roman" panose="02020603050405020304" pitchFamily="18" charset="0"/>
                <a:cs typeface="Arial" panose="020B0604020202020204" pitchFamily="34" charset="0"/>
              </a:rPr>
              <a:t>nabídky nebo</a:t>
            </a:r>
            <a:endParaRPr lang="cs-CZ" sz="1600" dirty="0">
              <a:effectLst/>
              <a:ea typeface="Times New Roman" panose="02020603050405020304" pitchFamily="18" charset="0"/>
              <a:cs typeface="Times New Roman" panose="02020603050405020304" pitchFamily="18" charset="0"/>
            </a:endParaRPr>
          </a:p>
          <a:p>
            <a:pPr marL="742950" lvl="1" indent="-285750">
              <a:lnSpc>
                <a:spcPct val="115000"/>
              </a:lnSpc>
              <a:buFont typeface="+mj-lt"/>
              <a:buAutoNum type="alphaLcParenR"/>
            </a:pPr>
            <a:r>
              <a:rPr lang="cs-CZ" sz="1600" b="1" dirty="0">
                <a:effectLst/>
                <a:ea typeface="Times New Roman" panose="02020603050405020304" pitchFamily="18" charset="0"/>
                <a:cs typeface="Arial" panose="020B0604020202020204" pitchFamily="34" charset="0"/>
              </a:rPr>
              <a:t>měnila ekonomickou rovnováhu smlouvy ve prospěch dodavatele</a:t>
            </a:r>
            <a:r>
              <a:rPr lang="cs-CZ" sz="1600" dirty="0">
                <a:effectLst/>
                <a:ea typeface="Times New Roman" panose="02020603050405020304" pitchFamily="18" charset="0"/>
                <a:cs typeface="Arial" panose="020B0604020202020204" pitchFamily="34" charset="0"/>
              </a:rPr>
              <a:t>.</a:t>
            </a:r>
          </a:p>
          <a:p>
            <a:pPr marL="457200" lvl="1" indent="0">
              <a:lnSpc>
                <a:spcPct val="115000"/>
              </a:lnSpc>
              <a:buNone/>
            </a:pPr>
            <a:endParaRPr lang="cs-CZ" sz="1600" dirty="0">
              <a:effectLst/>
              <a:ea typeface="Times New Roman" panose="02020603050405020304" pitchFamily="18" charset="0"/>
              <a:cs typeface="Times New Roman" panose="02020603050405020304" pitchFamily="18" charset="0"/>
            </a:endParaRPr>
          </a:p>
          <a:p>
            <a:pPr algn="just">
              <a:lnSpc>
                <a:spcPct val="115000"/>
              </a:lnSpc>
              <a:spcAft>
                <a:spcPts val="1000"/>
              </a:spcAft>
            </a:pPr>
            <a:r>
              <a:rPr lang="cs-CZ" sz="1600" dirty="0">
                <a:effectLst/>
                <a:ea typeface="Calibri" panose="020F0502020204030204" pitchFamily="34" charset="0"/>
                <a:cs typeface="Arial" panose="020B0604020202020204" pitchFamily="34" charset="0"/>
              </a:rPr>
              <a:t> </a:t>
            </a:r>
            <a:r>
              <a:rPr lang="cs-CZ" sz="1600" dirty="0">
                <a:effectLst/>
                <a:ea typeface="Times New Roman" panose="02020603050405020304" pitchFamily="18" charset="0"/>
                <a:cs typeface="Arial" panose="020B0604020202020204" pitchFamily="34" charset="0"/>
              </a:rPr>
              <a:t>Za podstatnou změnu závazku ze smlouvy na zakázku </a:t>
            </a:r>
            <a:r>
              <a:rPr lang="cs-CZ" sz="1600" b="1" dirty="0">
                <a:effectLst/>
                <a:ea typeface="Times New Roman" panose="02020603050405020304" pitchFamily="18" charset="0"/>
                <a:cs typeface="Arial" panose="020B0604020202020204" pitchFamily="34" charset="0"/>
              </a:rPr>
              <a:t>se nepovažuje změna</a:t>
            </a:r>
            <a:r>
              <a:rPr lang="cs-CZ" sz="1600" dirty="0">
                <a:effectLst/>
                <a:ea typeface="Times New Roman" panose="02020603050405020304" pitchFamily="18" charset="0"/>
                <a:cs typeface="Arial" panose="020B0604020202020204" pitchFamily="34" charset="0"/>
              </a:rPr>
              <a:t>, která nemění celkovou povahu veřejné zakázky a jejíž hodnota je nižší než</a:t>
            </a:r>
            <a:endParaRPr lang="cs-CZ" sz="1600" dirty="0">
              <a:effectLst/>
              <a:ea typeface="Times New Roman" panose="02020603050405020304" pitchFamily="18" charset="0"/>
              <a:cs typeface="Times New Roman" panose="02020603050405020304" pitchFamily="18" charset="0"/>
            </a:endParaRPr>
          </a:p>
          <a:p>
            <a:pPr marL="719138" lvl="0" indent="-342900">
              <a:lnSpc>
                <a:spcPct val="115000"/>
              </a:lnSpc>
              <a:spcAft>
                <a:spcPts val="1000"/>
              </a:spcAft>
              <a:buFont typeface="+mj-lt"/>
              <a:buAutoNum type="alphaLcParenR"/>
              <a:tabLst>
                <a:tab pos="810260" algn="l"/>
              </a:tabLst>
            </a:pPr>
            <a:r>
              <a:rPr lang="cs-CZ" sz="1600" b="1" dirty="0">
                <a:effectLst/>
                <a:ea typeface="Times New Roman" panose="02020603050405020304" pitchFamily="18" charset="0"/>
                <a:cs typeface="Arial" panose="020B0604020202020204" pitchFamily="34" charset="0"/>
              </a:rPr>
              <a:t>10 % původní hodnoty závazku, nebo </a:t>
            </a:r>
            <a:endParaRPr lang="cs-CZ" sz="1600" b="1" dirty="0">
              <a:effectLst/>
              <a:ea typeface="Calibri" panose="020F0502020204030204" pitchFamily="34" charset="0"/>
              <a:cs typeface="Times New Roman" panose="02020603050405020304" pitchFamily="18" charset="0"/>
            </a:endParaRPr>
          </a:p>
          <a:p>
            <a:pPr marL="719138" lvl="0" indent="-342900">
              <a:lnSpc>
                <a:spcPct val="115000"/>
              </a:lnSpc>
              <a:spcAft>
                <a:spcPts val="1000"/>
              </a:spcAft>
              <a:buFont typeface="+mj-lt"/>
              <a:buAutoNum type="alphaLcParenR"/>
              <a:tabLst>
                <a:tab pos="810260" algn="l"/>
              </a:tabLst>
            </a:pPr>
            <a:r>
              <a:rPr lang="cs-CZ" sz="1600" b="1" dirty="0">
                <a:effectLst/>
                <a:ea typeface="Times New Roman" panose="02020603050405020304" pitchFamily="18" charset="0"/>
                <a:cs typeface="Arial" panose="020B0604020202020204" pitchFamily="34" charset="0"/>
              </a:rPr>
              <a:t>15 % původní hodnoty závazku ze smlouvy na </a:t>
            </a:r>
            <a:r>
              <a:rPr lang="cs-CZ" sz="1600" b="1" dirty="0">
                <a:effectLst/>
                <a:ea typeface="Calibri" panose="020F0502020204030204" pitchFamily="34" charset="0"/>
                <a:cs typeface="Arial" panose="020B0604020202020204" pitchFamily="34" charset="0"/>
              </a:rPr>
              <a:t>zakázku na stavební práce</a:t>
            </a:r>
            <a:r>
              <a:rPr lang="cs-CZ" sz="1600" b="1" dirty="0">
                <a:effectLst/>
                <a:ea typeface="Times New Roman" panose="02020603050405020304" pitchFamily="18" charset="0"/>
                <a:cs typeface="Arial" panose="020B0604020202020204" pitchFamily="34" charset="0"/>
              </a:rPr>
              <a:t>. </a:t>
            </a:r>
            <a:endParaRPr lang="cs-CZ" sz="1600" b="1" dirty="0">
              <a:effectLst/>
              <a:ea typeface="Times New Roman" panose="02020603050405020304" pitchFamily="18" charset="0"/>
            </a:endParaRPr>
          </a:p>
          <a:p>
            <a:pPr indent="0" algn="just">
              <a:spcAft>
                <a:spcPts val="1200"/>
              </a:spcAft>
              <a:buNone/>
            </a:pPr>
            <a:r>
              <a:rPr lang="cs-CZ" sz="1600" dirty="0">
                <a:effectLst/>
                <a:ea typeface="Times New Roman" panose="02020603050405020304" pitchFamily="18" charset="0"/>
                <a:cs typeface="Arial" panose="020B0604020202020204" pitchFamily="34" charset="0"/>
              </a:rPr>
              <a:t>Pokud bude provedeno více změn, je rozhodný </a:t>
            </a:r>
            <a:r>
              <a:rPr lang="cs-CZ" sz="1600" b="1" dirty="0">
                <a:effectLst/>
                <a:ea typeface="Times New Roman" panose="02020603050405020304" pitchFamily="18" charset="0"/>
                <a:cs typeface="Arial" panose="020B0604020202020204" pitchFamily="34" charset="0"/>
              </a:rPr>
              <a:t>součet hodnot všech těchto změn</a:t>
            </a:r>
            <a:r>
              <a:rPr lang="cs-CZ" sz="1600" dirty="0">
                <a:effectLst/>
                <a:ea typeface="Times New Roman" panose="02020603050405020304" pitchFamily="18" charset="0"/>
                <a:cs typeface="Arial" panose="020B0604020202020204" pitchFamily="34" charset="0"/>
              </a:rPr>
              <a:t>.</a:t>
            </a:r>
            <a:endParaRPr lang="cs-CZ" sz="1600" dirty="0">
              <a:effectLst/>
              <a:ea typeface="Times New Roman" panose="02020603050405020304" pitchFamily="18" charset="0"/>
            </a:endParaRPr>
          </a:p>
          <a:p>
            <a:endParaRPr lang="cs-CZ" dirty="0"/>
          </a:p>
        </p:txBody>
      </p:sp>
    </p:spTree>
    <p:extLst>
      <p:ext uri="{BB962C8B-B14F-4D97-AF65-F5344CB8AC3E}">
        <p14:creationId xmlns:p14="http://schemas.microsoft.com/office/powerpoint/2010/main" val="43239992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BEBC857-E1D4-4F2D-AA07-47AB323BB384}"/>
              </a:ext>
            </a:extLst>
          </p:cNvPr>
          <p:cNvSpPr>
            <a:spLocks noGrp="1"/>
          </p:cNvSpPr>
          <p:nvPr>
            <p:ph type="title"/>
          </p:nvPr>
        </p:nvSpPr>
        <p:spPr/>
        <p:txBody>
          <a:bodyPr/>
          <a:lstStyle/>
          <a:p>
            <a:r>
              <a:rPr lang="cs-CZ" dirty="0"/>
              <a:t>Změny závazků ze smlouvy</a:t>
            </a:r>
          </a:p>
        </p:txBody>
      </p:sp>
      <p:sp>
        <p:nvSpPr>
          <p:cNvPr id="3" name="Zástupný obsah 2">
            <a:extLst>
              <a:ext uri="{FF2B5EF4-FFF2-40B4-BE49-F238E27FC236}">
                <a16:creationId xmlns:a16="http://schemas.microsoft.com/office/drawing/2014/main" id="{2FB49E64-DF9F-4BA0-86F3-C63CE9CBB499}"/>
              </a:ext>
            </a:extLst>
          </p:cNvPr>
          <p:cNvSpPr>
            <a:spLocks noGrp="1"/>
          </p:cNvSpPr>
          <p:nvPr>
            <p:ph idx="1"/>
          </p:nvPr>
        </p:nvSpPr>
        <p:spPr/>
        <p:txBody>
          <a:bodyPr>
            <a:normAutofit fontScale="92500" lnSpcReduction="20000"/>
          </a:bodyPr>
          <a:lstStyle/>
          <a:p>
            <a:pPr marL="0" lvl="2" indent="0" algn="just">
              <a:spcAft>
                <a:spcPts val="1200"/>
              </a:spcAft>
              <a:buNone/>
            </a:pPr>
            <a:r>
              <a:rPr lang="cs-CZ" sz="1800" dirty="0">
                <a:effectLst/>
                <a:ea typeface="Times New Roman" panose="02020603050405020304" pitchFamily="18" charset="0"/>
                <a:cs typeface="Arial" panose="020B0604020202020204" pitchFamily="34" charset="0"/>
              </a:rPr>
              <a:t>Za podstatnou změnu závazku ze smlouvy na zakázku </a:t>
            </a:r>
            <a:r>
              <a:rPr lang="cs-CZ" sz="1800" b="1" dirty="0">
                <a:effectLst/>
                <a:ea typeface="Times New Roman" panose="02020603050405020304" pitchFamily="18" charset="0"/>
                <a:cs typeface="Arial" panose="020B0604020202020204" pitchFamily="34" charset="0"/>
              </a:rPr>
              <a:t>se nepovažují dodatečné stavební práce, služby nebo dodávky </a:t>
            </a:r>
            <a:r>
              <a:rPr lang="cs-CZ" sz="1800" dirty="0">
                <a:effectLst/>
                <a:ea typeface="Times New Roman" panose="02020603050405020304" pitchFamily="18" charset="0"/>
                <a:cs typeface="Arial" panose="020B0604020202020204" pitchFamily="34" charset="0"/>
              </a:rPr>
              <a:t>od dodavatele původní zakázky, které nebyly zahrnuty v původním závazku ze smlouvy na zakázku, pokud jsou nezbytné a změna v osobě dodavatele </a:t>
            </a:r>
            <a:endParaRPr lang="cs-CZ" sz="1800" dirty="0">
              <a:effectLst/>
              <a:ea typeface="Times New Roman" panose="02020603050405020304" pitchFamily="18" charset="0"/>
            </a:endParaRPr>
          </a:p>
          <a:p>
            <a:pPr marL="1528763" lvl="0" indent="-342900">
              <a:lnSpc>
                <a:spcPct val="115000"/>
              </a:lnSpc>
              <a:spcAft>
                <a:spcPts val="1000"/>
              </a:spcAft>
              <a:buFont typeface="+mj-lt"/>
              <a:buAutoNum type="alphaLcParenR"/>
              <a:tabLst>
                <a:tab pos="810260" algn="l"/>
              </a:tabLst>
            </a:pPr>
            <a:r>
              <a:rPr lang="cs-CZ" sz="1800" dirty="0">
                <a:effectLst/>
                <a:ea typeface="Calibri" panose="020F0502020204030204" pitchFamily="34" charset="0"/>
                <a:cs typeface="Arial" panose="020B0604020202020204" pitchFamily="34" charset="0"/>
              </a:rPr>
              <a:t>není možná z ekonomických anebo technických důvodů spočívajících zejména v požadavcích na slučitelnost nebo interoperabilitu se stávajícím zařízením, službami nebo instalacemi pořízenými zadavatelem v původním zadávacím řízení, </a:t>
            </a:r>
            <a:endParaRPr lang="cs-CZ" sz="1800" dirty="0">
              <a:effectLst/>
              <a:ea typeface="Calibri" panose="020F0502020204030204" pitchFamily="34" charset="0"/>
              <a:cs typeface="Times New Roman" panose="02020603050405020304" pitchFamily="18" charset="0"/>
            </a:endParaRPr>
          </a:p>
          <a:p>
            <a:pPr marL="1528763" lvl="0" indent="-342900">
              <a:lnSpc>
                <a:spcPct val="115000"/>
              </a:lnSpc>
              <a:spcAft>
                <a:spcPts val="1000"/>
              </a:spcAft>
              <a:buFont typeface="+mj-lt"/>
              <a:buAutoNum type="alphaLcParenR"/>
              <a:tabLst>
                <a:tab pos="810260" algn="l"/>
              </a:tabLst>
            </a:pPr>
            <a:r>
              <a:rPr lang="cs-CZ" sz="1800" dirty="0">
                <a:effectLst/>
                <a:ea typeface="Calibri" panose="020F0502020204030204" pitchFamily="34" charset="0"/>
                <a:cs typeface="Arial" panose="020B0604020202020204" pitchFamily="34" charset="0"/>
              </a:rPr>
              <a:t>by způsobila zadavateli značné obtíže nebo výrazné zvýšení nákladů a </a:t>
            </a:r>
            <a:endParaRPr lang="cs-CZ" sz="1800" dirty="0">
              <a:effectLst/>
              <a:ea typeface="Calibri" panose="020F0502020204030204" pitchFamily="34" charset="0"/>
              <a:cs typeface="Times New Roman" panose="02020603050405020304" pitchFamily="18" charset="0"/>
            </a:endParaRPr>
          </a:p>
          <a:p>
            <a:pPr marL="1528763" lvl="0" indent="-342900">
              <a:lnSpc>
                <a:spcPct val="115000"/>
              </a:lnSpc>
              <a:spcAft>
                <a:spcPts val="1000"/>
              </a:spcAft>
              <a:buFont typeface="+mj-lt"/>
              <a:buAutoNum type="alphaLcParenR"/>
              <a:tabLst>
                <a:tab pos="810260" algn="l"/>
              </a:tabLst>
            </a:pPr>
            <a:r>
              <a:rPr lang="cs-CZ" sz="1800" dirty="0">
                <a:effectLst/>
                <a:ea typeface="Calibri" panose="020F0502020204030204" pitchFamily="34" charset="0"/>
                <a:cs typeface="Arial" panose="020B0604020202020204" pitchFamily="34" charset="0"/>
              </a:rPr>
              <a:t>hodnota dodatečných stavebních prací, služeb nebo dodávek nepřekročí 50 % původní hodnoty závazku; pokud bude provedeno více změn, je rozhodný součet hodnoty všech změn podle tohoto odstavce. </a:t>
            </a:r>
            <a:endParaRPr lang="cs-CZ" sz="1800" dirty="0">
              <a:effectLst/>
              <a:ea typeface="Calibri" panose="020F0502020204030204" pitchFamily="34" charset="0"/>
              <a:cs typeface="Times New Roman" panose="02020603050405020304" pitchFamily="18" charset="0"/>
            </a:endParaRPr>
          </a:p>
          <a:p>
            <a:pPr marL="0" indent="0">
              <a:buNone/>
            </a:pPr>
            <a:r>
              <a:rPr lang="cs-CZ" dirty="0"/>
              <a:t>Podstatné je zdůvodnění. Lze doporučit v písemné podobě a podloženo vyjádřením odborně způsobilé osoby.</a:t>
            </a:r>
          </a:p>
        </p:txBody>
      </p:sp>
    </p:spTree>
    <p:extLst>
      <p:ext uri="{BB962C8B-B14F-4D97-AF65-F5344CB8AC3E}">
        <p14:creationId xmlns:p14="http://schemas.microsoft.com/office/powerpoint/2010/main" val="181959273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BEBC857-E1D4-4F2D-AA07-47AB323BB384}"/>
              </a:ext>
            </a:extLst>
          </p:cNvPr>
          <p:cNvSpPr>
            <a:spLocks noGrp="1"/>
          </p:cNvSpPr>
          <p:nvPr>
            <p:ph type="title"/>
          </p:nvPr>
        </p:nvSpPr>
        <p:spPr/>
        <p:txBody>
          <a:bodyPr/>
          <a:lstStyle/>
          <a:p>
            <a:r>
              <a:rPr lang="cs-CZ" dirty="0"/>
              <a:t>Změny závazků ze smlouvy</a:t>
            </a:r>
          </a:p>
        </p:txBody>
      </p:sp>
      <p:sp>
        <p:nvSpPr>
          <p:cNvPr id="3" name="Zástupný obsah 2">
            <a:extLst>
              <a:ext uri="{FF2B5EF4-FFF2-40B4-BE49-F238E27FC236}">
                <a16:creationId xmlns:a16="http://schemas.microsoft.com/office/drawing/2014/main" id="{2FB49E64-DF9F-4BA0-86F3-C63CE9CBB499}"/>
              </a:ext>
            </a:extLst>
          </p:cNvPr>
          <p:cNvSpPr>
            <a:spLocks noGrp="1"/>
          </p:cNvSpPr>
          <p:nvPr>
            <p:ph idx="1"/>
          </p:nvPr>
        </p:nvSpPr>
        <p:spPr/>
        <p:txBody>
          <a:bodyPr>
            <a:normAutofit/>
          </a:bodyPr>
          <a:lstStyle/>
          <a:p>
            <a:pPr marL="0" lvl="2" indent="0" algn="just">
              <a:spcAft>
                <a:spcPts val="1200"/>
              </a:spcAft>
              <a:buNone/>
            </a:pPr>
            <a:r>
              <a:rPr lang="cs-CZ" sz="1800" dirty="0">
                <a:effectLst/>
                <a:ea typeface="Times New Roman" panose="02020603050405020304" pitchFamily="18" charset="0"/>
                <a:cs typeface="Arial" panose="020B0604020202020204" pitchFamily="34" charset="0"/>
              </a:rPr>
              <a:t>Za podstatnou změnu závazku ze smlouvy na zakázku se nepovažuje změna, </a:t>
            </a:r>
            <a:endParaRPr lang="cs-CZ" sz="1800" dirty="0">
              <a:effectLst/>
              <a:ea typeface="Times New Roman" panose="02020603050405020304" pitchFamily="18" charset="0"/>
            </a:endParaRPr>
          </a:p>
          <a:p>
            <a:pPr marL="1798638" lvl="0" indent="-342900">
              <a:lnSpc>
                <a:spcPct val="115000"/>
              </a:lnSpc>
              <a:spcAft>
                <a:spcPts val="1000"/>
              </a:spcAft>
              <a:buFont typeface="+mj-lt"/>
              <a:buAutoNum type="alphaLcParenR"/>
              <a:tabLst>
                <a:tab pos="810260" algn="l"/>
              </a:tabLst>
            </a:pPr>
            <a:r>
              <a:rPr lang="cs-CZ" sz="1800" dirty="0">
                <a:effectLst/>
                <a:ea typeface="Calibri" panose="020F0502020204030204" pitchFamily="34" charset="0"/>
                <a:cs typeface="Arial" panose="020B0604020202020204" pitchFamily="34" charset="0"/>
              </a:rPr>
              <a:t>jejíž potřeba vznikla v důsledku okolností, které zadavatel </a:t>
            </a:r>
            <a:r>
              <a:rPr lang="cs-CZ" sz="1800" b="1" dirty="0">
                <a:effectLst/>
                <a:ea typeface="Calibri" panose="020F0502020204030204" pitchFamily="34" charset="0"/>
                <a:cs typeface="Arial" panose="020B0604020202020204" pitchFamily="34" charset="0"/>
              </a:rPr>
              <a:t>jednající s náležitou péčí nemohl předvídat, </a:t>
            </a:r>
            <a:endParaRPr lang="cs-CZ" sz="1800" b="1" dirty="0">
              <a:effectLst/>
              <a:ea typeface="Calibri" panose="020F0502020204030204" pitchFamily="34" charset="0"/>
              <a:cs typeface="Times New Roman" panose="02020603050405020304" pitchFamily="18" charset="0"/>
            </a:endParaRPr>
          </a:p>
          <a:p>
            <a:pPr marL="1798638" lvl="0" indent="-342900">
              <a:lnSpc>
                <a:spcPct val="115000"/>
              </a:lnSpc>
              <a:spcAft>
                <a:spcPts val="1000"/>
              </a:spcAft>
              <a:buFont typeface="+mj-lt"/>
              <a:buAutoNum type="alphaLcParenR"/>
              <a:tabLst>
                <a:tab pos="810260" algn="l"/>
              </a:tabLst>
            </a:pPr>
            <a:r>
              <a:rPr lang="cs-CZ" sz="1800" dirty="0">
                <a:effectLst/>
                <a:ea typeface="Calibri" panose="020F0502020204030204" pitchFamily="34" charset="0"/>
                <a:cs typeface="Arial" panose="020B0604020202020204" pitchFamily="34" charset="0"/>
              </a:rPr>
              <a:t>nemění celkovou povahu zakázky a </a:t>
            </a:r>
            <a:endParaRPr lang="cs-CZ" sz="1800" dirty="0">
              <a:effectLst/>
              <a:ea typeface="Calibri" panose="020F0502020204030204" pitchFamily="34" charset="0"/>
              <a:cs typeface="Times New Roman" panose="02020603050405020304" pitchFamily="18" charset="0"/>
            </a:endParaRPr>
          </a:p>
          <a:p>
            <a:pPr marL="1798638" lvl="0" indent="-342900">
              <a:lnSpc>
                <a:spcPct val="115000"/>
              </a:lnSpc>
              <a:spcAft>
                <a:spcPts val="1000"/>
              </a:spcAft>
              <a:buFont typeface="+mj-lt"/>
              <a:buAutoNum type="alphaLcParenR"/>
              <a:tabLst>
                <a:tab pos="810260" algn="l"/>
              </a:tabLst>
            </a:pPr>
            <a:r>
              <a:rPr lang="cs-CZ" sz="1800" dirty="0">
                <a:effectLst/>
                <a:ea typeface="Calibri" panose="020F0502020204030204" pitchFamily="34" charset="0"/>
                <a:cs typeface="Arial" panose="020B0604020202020204" pitchFamily="34" charset="0"/>
              </a:rPr>
              <a:t>hodnota změny nepřekročí 50 % původní hodnoty závazku; pokud bude provedeno více změn, je rozhodný součet hodnoty všech změn podle tohoto odstavce. </a:t>
            </a:r>
            <a:endParaRPr lang="cs-CZ" sz="1800" dirty="0">
              <a:effectLst/>
              <a:ea typeface="Calibri" panose="020F0502020204030204" pitchFamily="34" charset="0"/>
              <a:cs typeface="Times New Roman" panose="02020603050405020304" pitchFamily="18" charset="0"/>
            </a:endParaRPr>
          </a:p>
          <a:p>
            <a:pPr marL="0" lvl="2" indent="0" algn="just">
              <a:spcAft>
                <a:spcPts val="1200"/>
              </a:spcAft>
              <a:buNone/>
            </a:pPr>
            <a:endParaRPr lang="cs-CZ" sz="1800" dirty="0"/>
          </a:p>
          <a:p>
            <a:pPr marL="0" lvl="2" indent="0" algn="just">
              <a:spcAft>
                <a:spcPts val="1200"/>
              </a:spcAft>
              <a:buNone/>
            </a:pPr>
            <a:r>
              <a:rPr lang="cs-CZ" sz="1800" dirty="0"/>
              <a:t>Podmínky musí být splněny </a:t>
            </a:r>
            <a:r>
              <a:rPr lang="cs-CZ" sz="1800" b="1" dirty="0"/>
              <a:t>kumulativně.</a:t>
            </a:r>
          </a:p>
        </p:txBody>
      </p:sp>
    </p:spTree>
    <p:extLst>
      <p:ext uri="{BB962C8B-B14F-4D97-AF65-F5344CB8AC3E}">
        <p14:creationId xmlns:p14="http://schemas.microsoft.com/office/powerpoint/2010/main" val="27939054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BEBC857-E1D4-4F2D-AA07-47AB323BB384}"/>
              </a:ext>
            </a:extLst>
          </p:cNvPr>
          <p:cNvSpPr>
            <a:spLocks noGrp="1"/>
          </p:cNvSpPr>
          <p:nvPr>
            <p:ph type="title"/>
          </p:nvPr>
        </p:nvSpPr>
        <p:spPr/>
        <p:txBody>
          <a:bodyPr/>
          <a:lstStyle/>
          <a:p>
            <a:r>
              <a:rPr lang="cs-CZ" dirty="0"/>
              <a:t>Změny závazků ze smlouvy</a:t>
            </a:r>
          </a:p>
        </p:txBody>
      </p:sp>
      <p:sp>
        <p:nvSpPr>
          <p:cNvPr id="3" name="Zástupný obsah 2">
            <a:extLst>
              <a:ext uri="{FF2B5EF4-FFF2-40B4-BE49-F238E27FC236}">
                <a16:creationId xmlns:a16="http://schemas.microsoft.com/office/drawing/2014/main" id="{2FB49E64-DF9F-4BA0-86F3-C63CE9CBB499}"/>
              </a:ext>
            </a:extLst>
          </p:cNvPr>
          <p:cNvSpPr>
            <a:spLocks noGrp="1"/>
          </p:cNvSpPr>
          <p:nvPr>
            <p:ph idx="1"/>
          </p:nvPr>
        </p:nvSpPr>
        <p:spPr/>
        <p:txBody>
          <a:bodyPr>
            <a:normAutofit fontScale="92500" lnSpcReduction="10000"/>
          </a:bodyPr>
          <a:lstStyle/>
          <a:p>
            <a:pPr marL="0" lvl="2" indent="0" algn="just">
              <a:spcAft>
                <a:spcPts val="1200"/>
              </a:spcAft>
              <a:buNone/>
            </a:pPr>
            <a:r>
              <a:rPr lang="cs-CZ" sz="1800" dirty="0">
                <a:effectLst/>
                <a:ea typeface="Times New Roman" panose="02020603050405020304" pitchFamily="18" charset="0"/>
                <a:cs typeface="Arial" panose="020B0604020202020204" pitchFamily="34" charset="0"/>
              </a:rPr>
              <a:t>Za podstatnou změnu závazku ze smlouvy na zakázku, jejímž předmětem je provedení stavebních prací, se nepovažuje záměna jedné nebo více položek soupisu stavebních prací jednou nebo více položkami, za předpokladu že </a:t>
            </a:r>
            <a:endParaRPr lang="cs-CZ" sz="1800" dirty="0">
              <a:effectLst/>
              <a:ea typeface="Times New Roman" panose="02020603050405020304" pitchFamily="18" charset="0"/>
            </a:endParaRPr>
          </a:p>
          <a:p>
            <a:pPr marL="342900" lvl="0" indent="-342900">
              <a:lnSpc>
                <a:spcPct val="115000"/>
              </a:lnSpc>
              <a:spcAft>
                <a:spcPts val="1000"/>
              </a:spcAft>
              <a:buFont typeface="+mj-lt"/>
              <a:buAutoNum type="alphaLcParenR"/>
              <a:tabLst>
                <a:tab pos="810260" algn="l"/>
              </a:tabLst>
            </a:pPr>
            <a:r>
              <a:rPr lang="cs-CZ" sz="1800" dirty="0">
                <a:effectLst/>
                <a:ea typeface="Calibri" panose="020F0502020204030204" pitchFamily="34" charset="0"/>
                <a:cs typeface="Arial" panose="020B0604020202020204" pitchFamily="34" charset="0"/>
              </a:rPr>
              <a:t>nové položky soupisu stavebních prací představují srovnatelný druh materiálu nebo prací ve vztahu k nahrazovaným položkám, </a:t>
            </a:r>
            <a:endParaRPr lang="cs-CZ" sz="1800" dirty="0">
              <a:effectLst/>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mj-lt"/>
              <a:buAutoNum type="alphaLcParenR"/>
              <a:tabLst>
                <a:tab pos="810260" algn="l"/>
              </a:tabLst>
            </a:pPr>
            <a:r>
              <a:rPr lang="cs-CZ" sz="1800" dirty="0">
                <a:effectLst/>
                <a:ea typeface="Calibri" panose="020F0502020204030204" pitchFamily="34" charset="0"/>
                <a:cs typeface="Arial" panose="020B0604020202020204" pitchFamily="34" charset="0"/>
              </a:rPr>
              <a:t>cena materiálu nebo prací podle nových položek soupisu stavebních prací je ve vztahu k nahrazovaným položkám stejná nebo nižší, </a:t>
            </a:r>
            <a:endParaRPr lang="cs-CZ" sz="1800" dirty="0">
              <a:effectLst/>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mj-lt"/>
              <a:buAutoNum type="alphaLcParenR"/>
              <a:tabLst>
                <a:tab pos="810260" algn="l"/>
              </a:tabLst>
            </a:pPr>
            <a:r>
              <a:rPr lang="cs-CZ" sz="1800" dirty="0">
                <a:effectLst/>
                <a:ea typeface="Calibri" panose="020F0502020204030204" pitchFamily="34" charset="0"/>
                <a:cs typeface="Arial" panose="020B0604020202020204" pitchFamily="34" charset="0"/>
              </a:rPr>
              <a:t>materiál nebo práce podle nových položek soupisu stavebních prací jsou ve vztahu k nahrazovaným položkám kvalitativně stejné nebo vyšší a </a:t>
            </a:r>
            <a:endParaRPr lang="cs-CZ" sz="1800" dirty="0">
              <a:effectLst/>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mj-lt"/>
              <a:buAutoNum type="alphaLcParenR"/>
              <a:tabLst>
                <a:tab pos="810260" algn="l"/>
              </a:tabLst>
            </a:pPr>
            <a:r>
              <a:rPr lang="cs-CZ" sz="1800" dirty="0">
                <a:effectLst/>
                <a:ea typeface="Calibri" panose="020F0502020204030204" pitchFamily="34" charset="0"/>
                <a:cs typeface="Arial" panose="020B0604020202020204" pitchFamily="34" charset="0"/>
              </a:rPr>
              <a:t>zadavatel vyhotoví o každé jednotlivé záměně přehled obsahující nové položky soupisu stavebních prací s vymezením položek v původním soupisu stavebních prací, které jsou takto nahrazovány, spolu s podrobným a srozumitelným odůvodněním srovnatelnosti materiálu nebo prací podle písmene a) a stejné nebo vyšší kvality podle písmene c). </a:t>
            </a:r>
            <a:endParaRPr lang="cs-CZ" sz="1800" dirty="0">
              <a:effectLst/>
              <a:ea typeface="Calibri" panose="020F0502020204030204" pitchFamily="34" charset="0"/>
              <a:cs typeface="Times New Roman" panose="02020603050405020304" pitchFamily="18" charset="0"/>
            </a:endParaRPr>
          </a:p>
          <a:p>
            <a:pPr marL="0" lvl="2" indent="0" algn="just">
              <a:spcAft>
                <a:spcPts val="1200"/>
              </a:spcAft>
              <a:buNone/>
            </a:pPr>
            <a:endParaRPr lang="cs-CZ" b="1" dirty="0"/>
          </a:p>
        </p:txBody>
      </p:sp>
    </p:spTree>
    <p:extLst>
      <p:ext uri="{BB962C8B-B14F-4D97-AF65-F5344CB8AC3E}">
        <p14:creationId xmlns:p14="http://schemas.microsoft.com/office/powerpoint/2010/main" val="138692178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BEBC857-E1D4-4F2D-AA07-47AB323BB384}"/>
              </a:ext>
            </a:extLst>
          </p:cNvPr>
          <p:cNvSpPr>
            <a:spLocks noGrp="1"/>
          </p:cNvSpPr>
          <p:nvPr>
            <p:ph type="title"/>
          </p:nvPr>
        </p:nvSpPr>
        <p:spPr/>
        <p:txBody>
          <a:bodyPr/>
          <a:lstStyle/>
          <a:p>
            <a:r>
              <a:rPr lang="cs-CZ" dirty="0"/>
              <a:t>Změny závazků ze smlouvy</a:t>
            </a:r>
          </a:p>
        </p:txBody>
      </p:sp>
      <p:sp>
        <p:nvSpPr>
          <p:cNvPr id="3" name="Zástupný obsah 2">
            <a:extLst>
              <a:ext uri="{FF2B5EF4-FFF2-40B4-BE49-F238E27FC236}">
                <a16:creationId xmlns:a16="http://schemas.microsoft.com/office/drawing/2014/main" id="{2FB49E64-DF9F-4BA0-86F3-C63CE9CBB499}"/>
              </a:ext>
            </a:extLst>
          </p:cNvPr>
          <p:cNvSpPr>
            <a:spLocks noGrp="1"/>
          </p:cNvSpPr>
          <p:nvPr>
            <p:ph idx="1"/>
          </p:nvPr>
        </p:nvSpPr>
        <p:spPr/>
        <p:txBody>
          <a:bodyPr>
            <a:normAutofit/>
          </a:bodyPr>
          <a:lstStyle/>
          <a:p>
            <a:pPr marL="0" lvl="2" indent="0" algn="just">
              <a:spcAft>
                <a:spcPts val="1200"/>
              </a:spcAft>
              <a:buNone/>
            </a:pPr>
            <a:r>
              <a:rPr lang="cs-CZ" sz="1800" dirty="0">
                <a:effectLst/>
                <a:latin typeface="Calibri" panose="020F0502020204030204" pitchFamily="34" charset="0"/>
                <a:ea typeface="Times New Roman" panose="02020603050405020304" pitchFamily="18" charset="0"/>
                <a:cs typeface="Arial" panose="020B0604020202020204" pitchFamily="34" charset="0"/>
              </a:rPr>
              <a:t>Pro účely výpočtu hodnoty změny nebo cenového nárůstu se původní hodnotou závazku rozumí cena sjednaná ve smlouvě na zakázku upravená v souladu s ustanoveními o změně ceny, obsahuje-li smlouva na zakázku taková ustanovení. </a:t>
            </a:r>
          </a:p>
          <a:p>
            <a:pPr marL="0" lvl="2" indent="0" algn="just">
              <a:spcAft>
                <a:spcPts val="1200"/>
              </a:spcAft>
              <a:buNone/>
            </a:pPr>
            <a:r>
              <a:rPr lang="cs-CZ" sz="1800" dirty="0">
                <a:effectLst/>
                <a:latin typeface="Calibri" panose="020F0502020204030204" pitchFamily="34" charset="0"/>
                <a:ea typeface="Times New Roman" panose="02020603050405020304" pitchFamily="18" charset="0"/>
                <a:cs typeface="Arial" panose="020B0604020202020204" pitchFamily="34" charset="0"/>
              </a:rPr>
              <a:t>Celkový cenový nárůst související se změnami podle odstavců při odečtení stavebních prací, služeb nebo dodávek, které nebyly s ohledem na tyto změny realizovány, nepřesáhne 30 % původní hodnoty závazku.</a:t>
            </a:r>
            <a:endParaRPr lang="cs-CZ" sz="2800" b="1" dirty="0"/>
          </a:p>
        </p:txBody>
      </p:sp>
    </p:spTree>
    <p:extLst>
      <p:ext uri="{BB962C8B-B14F-4D97-AF65-F5344CB8AC3E}">
        <p14:creationId xmlns:p14="http://schemas.microsoft.com/office/powerpoint/2010/main" val="214253053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88DB06A-8F4A-4403-BD46-C376D1543AE0}"/>
              </a:ext>
            </a:extLst>
          </p:cNvPr>
          <p:cNvSpPr>
            <a:spLocks noGrp="1"/>
          </p:cNvSpPr>
          <p:nvPr>
            <p:ph type="title"/>
          </p:nvPr>
        </p:nvSpPr>
        <p:spPr/>
        <p:txBody>
          <a:bodyPr/>
          <a:lstStyle/>
          <a:p>
            <a:r>
              <a:rPr lang="cs-CZ" dirty="0"/>
              <a:t>Kolize pravidel</a:t>
            </a:r>
          </a:p>
        </p:txBody>
      </p:sp>
      <p:sp>
        <p:nvSpPr>
          <p:cNvPr id="3" name="Zástupný obsah 2">
            <a:extLst>
              <a:ext uri="{FF2B5EF4-FFF2-40B4-BE49-F238E27FC236}">
                <a16:creationId xmlns:a16="http://schemas.microsoft.com/office/drawing/2014/main" id="{B7D0CFBA-4A29-4E5F-8774-05B9E7826C03}"/>
              </a:ext>
            </a:extLst>
          </p:cNvPr>
          <p:cNvSpPr>
            <a:spLocks noGrp="1"/>
          </p:cNvSpPr>
          <p:nvPr>
            <p:ph idx="1"/>
          </p:nvPr>
        </p:nvSpPr>
        <p:spPr/>
        <p:txBody>
          <a:bodyPr>
            <a:normAutofit/>
          </a:bodyPr>
          <a:lstStyle/>
          <a:p>
            <a:pPr marL="0" indent="0">
              <a:buNone/>
            </a:pPr>
            <a:r>
              <a:rPr lang="cs-CZ" dirty="0"/>
              <a:t>Postupy pro řešení kolize pravidel</a:t>
            </a:r>
          </a:p>
          <a:p>
            <a:endParaRPr lang="cs-CZ" dirty="0"/>
          </a:p>
          <a:p>
            <a:r>
              <a:rPr lang="cs-CZ" dirty="0"/>
              <a:t>Dodržení přísnějšího pravidla</a:t>
            </a:r>
          </a:p>
          <a:p>
            <a:r>
              <a:rPr lang="cs-CZ" dirty="0"/>
              <a:t>Kombinace dvou/více pravidel, resp. dodržení všech</a:t>
            </a:r>
          </a:p>
          <a:p>
            <a:r>
              <a:rPr lang="cs-CZ" dirty="0"/>
              <a:t>Přechod do jiného režimu</a:t>
            </a:r>
          </a:p>
          <a:p>
            <a:endParaRPr lang="cs-CZ" dirty="0"/>
          </a:p>
          <a:p>
            <a:endParaRPr lang="cs-CZ" dirty="0"/>
          </a:p>
        </p:txBody>
      </p:sp>
    </p:spTree>
    <p:extLst>
      <p:ext uri="{BB962C8B-B14F-4D97-AF65-F5344CB8AC3E}">
        <p14:creationId xmlns:p14="http://schemas.microsoft.com/office/powerpoint/2010/main" val="205770954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1DD360-6EFE-4AC2-A124-BF35D71361E3}"/>
              </a:ext>
            </a:extLst>
          </p:cNvPr>
          <p:cNvSpPr>
            <a:spLocks noGrp="1"/>
          </p:cNvSpPr>
          <p:nvPr>
            <p:ph type="title"/>
          </p:nvPr>
        </p:nvSpPr>
        <p:spPr/>
        <p:txBody>
          <a:bodyPr/>
          <a:lstStyle/>
          <a:p>
            <a:r>
              <a:rPr lang="cs-CZ" dirty="0"/>
              <a:t>Dodržení přísnějšího z pravidel</a:t>
            </a:r>
          </a:p>
        </p:txBody>
      </p:sp>
      <p:sp>
        <p:nvSpPr>
          <p:cNvPr id="3" name="Zástupný obsah 2">
            <a:extLst>
              <a:ext uri="{FF2B5EF4-FFF2-40B4-BE49-F238E27FC236}">
                <a16:creationId xmlns:a16="http://schemas.microsoft.com/office/drawing/2014/main" id="{C30C33E9-D461-4DA9-B94D-3129A1AF86A5}"/>
              </a:ext>
            </a:extLst>
          </p:cNvPr>
          <p:cNvSpPr>
            <a:spLocks noGrp="1"/>
          </p:cNvSpPr>
          <p:nvPr>
            <p:ph idx="1"/>
          </p:nvPr>
        </p:nvSpPr>
        <p:spPr/>
        <p:txBody>
          <a:bodyPr/>
          <a:lstStyle/>
          <a:p>
            <a:r>
              <a:rPr lang="cs-CZ" dirty="0"/>
              <a:t>V praxi bude většinou, při aplikaci více souborů pravidel, probíhat posuzování přísnosti.</a:t>
            </a:r>
          </a:p>
          <a:p>
            <a:r>
              <a:rPr lang="cs-CZ" dirty="0"/>
              <a:t>Pokud dvě sady pravidel stanovují odlišně přísné požadavky, bude se výběrové řízení řídit nejpřísnějším pravidlem. </a:t>
            </a:r>
          </a:p>
          <a:p>
            <a:endParaRPr lang="cs-CZ" dirty="0"/>
          </a:p>
        </p:txBody>
      </p:sp>
    </p:spTree>
    <p:extLst>
      <p:ext uri="{BB962C8B-B14F-4D97-AF65-F5344CB8AC3E}">
        <p14:creationId xmlns:p14="http://schemas.microsoft.com/office/powerpoint/2010/main" val="1423628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F2FF2FF-67E9-493F-8950-E0C34B146F75}"/>
              </a:ext>
            </a:extLst>
          </p:cNvPr>
          <p:cNvSpPr>
            <a:spLocks noGrp="1"/>
          </p:cNvSpPr>
          <p:nvPr>
            <p:ph type="title"/>
          </p:nvPr>
        </p:nvSpPr>
        <p:spPr/>
        <p:txBody>
          <a:bodyPr>
            <a:normAutofit/>
          </a:bodyPr>
          <a:lstStyle/>
          <a:p>
            <a:r>
              <a:rPr lang="cs-CZ" dirty="0"/>
              <a:t>Terminologie u VZMR</a:t>
            </a:r>
          </a:p>
        </p:txBody>
      </p:sp>
      <p:sp>
        <p:nvSpPr>
          <p:cNvPr id="3" name="Zástupný obsah 2">
            <a:extLst>
              <a:ext uri="{FF2B5EF4-FFF2-40B4-BE49-F238E27FC236}">
                <a16:creationId xmlns:a16="http://schemas.microsoft.com/office/drawing/2014/main" id="{CDFEB03B-DDF6-440E-B281-9905BDB41470}"/>
              </a:ext>
            </a:extLst>
          </p:cNvPr>
          <p:cNvSpPr>
            <a:spLocks noGrp="1"/>
          </p:cNvSpPr>
          <p:nvPr>
            <p:ph idx="1"/>
          </p:nvPr>
        </p:nvSpPr>
        <p:spPr/>
        <p:txBody>
          <a:bodyPr>
            <a:normAutofit fontScale="70000" lnSpcReduction="20000"/>
          </a:bodyPr>
          <a:lstStyle/>
          <a:p>
            <a:r>
              <a:rPr lang="cs-CZ" b="1" dirty="0"/>
              <a:t>Zadavatel</a:t>
            </a:r>
            <a:r>
              <a:rPr lang="cs-CZ" dirty="0"/>
              <a:t> – osoba, která provádí výběrové nebo zadávací řízení. </a:t>
            </a:r>
          </a:p>
          <a:p>
            <a:r>
              <a:rPr lang="cs-CZ" b="1" dirty="0"/>
              <a:t>Dodavatel </a:t>
            </a:r>
            <a:r>
              <a:rPr lang="cs-CZ" dirty="0"/>
              <a:t>– Fyzická nebo právnická osoba, která dodává zboží, poskytuje služby nebo provádí stavební práce. </a:t>
            </a:r>
          </a:p>
          <a:p>
            <a:r>
              <a:rPr lang="cs-CZ" b="1" dirty="0"/>
              <a:t>Účastník </a:t>
            </a:r>
            <a:r>
              <a:rPr lang="cs-CZ" dirty="0"/>
              <a:t>– Dodavatel, který podal nabídku ve výběrovém řízení nebo Dodavatel, který byl ve výběrovém řízení vyzván zadavatelem k podání nabídky. </a:t>
            </a:r>
            <a:endParaRPr lang="cs-CZ" b="1" dirty="0"/>
          </a:p>
          <a:p>
            <a:r>
              <a:rPr lang="cs-CZ" b="1" dirty="0"/>
              <a:t>Vybraný dodavatel </a:t>
            </a:r>
            <a:r>
              <a:rPr lang="cs-CZ" dirty="0"/>
              <a:t>– dodavatel, jehož nabídka byla vybrána k podpisu smlouvy</a:t>
            </a:r>
          </a:p>
          <a:p>
            <a:r>
              <a:rPr lang="cs-CZ" b="1" dirty="0"/>
              <a:t>Věstník veřejných zakázek </a:t>
            </a:r>
            <a:r>
              <a:rPr lang="cs-CZ" dirty="0"/>
              <a:t>- Část Informačního systému o veřejných zakázkách, která zabezpečuje uveřejňování informací o veřejných zakázkách. </a:t>
            </a:r>
          </a:p>
          <a:p>
            <a:r>
              <a:rPr lang="cs-CZ" b="1" dirty="0"/>
              <a:t>Profil zadavatele </a:t>
            </a:r>
            <a:r>
              <a:rPr lang="cs-CZ" dirty="0"/>
              <a:t>– Elektronický nástroj definovaný dle § 17 písm. w) ZVZ. </a:t>
            </a:r>
          </a:p>
          <a:p>
            <a:pPr lvl="1"/>
            <a:endParaRPr lang="cs-CZ" dirty="0"/>
          </a:p>
        </p:txBody>
      </p:sp>
    </p:spTree>
    <p:extLst>
      <p:ext uri="{BB962C8B-B14F-4D97-AF65-F5344CB8AC3E}">
        <p14:creationId xmlns:p14="http://schemas.microsoft.com/office/powerpoint/2010/main" val="133441662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88DB06A-8F4A-4403-BD46-C376D1543AE0}"/>
              </a:ext>
            </a:extLst>
          </p:cNvPr>
          <p:cNvSpPr>
            <a:spLocks noGrp="1"/>
          </p:cNvSpPr>
          <p:nvPr>
            <p:ph type="title"/>
          </p:nvPr>
        </p:nvSpPr>
        <p:spPr/>
        <p:txBody>
          <a:bodyPr/>
          <a:lstStyle/>
          <a:p>
            <a:r>
              <a:rPr lang="cs-CZ" dirty="0"/>
              <a:t>Kolize pravidel – dodržení všech pravidel</a:t>
            </a:r>
          </a:p>
        </p:txBody>
      </p:sp>
      <p:sp>
        <p:nvSpPr>
          <p:cNvPr id="3" name="Zástupný obsah 2">
            <a:extLst>
              <a:ext uri="{FF2B5EF4-FFF2-40B4-BE49-F238E27FC236}">
                <a16:creationId xmlns:a16="http://schemas.microsoft.com/office/drawing/2014/main" id="{B7D0CFBA-4A29-4E5F-8774-05B9E7826C03}"/>
              </a:ext>
            </a:extLst>
          </p:cNvPr>
          <p:cNvSpPr>
            <a:spLocks noGrp="1"/>
          </p:cNvSpPr>
          <p:nvPr>
            <p:ph idx="1"/>
          </p:nvPr>
        </p:nvSpPr>
        <p:spPr/>
        <p:txBody>
          <a:bodyPr/>
          <a:lstStyle/>
          <a:p>
            <a:r>
              <a:rPr lang="cs-CZ" sz="2400" dirty="0"/>
              <a:t>Pokud dvě sady pravidel stanovují zveřejnění výzvy na rozličných místech – zadavatel provede zveřejnění na všech místech. Zároveň zajistí aby zveřejnění na všech místech bylo po celou dobu lhůty pro podání nabídek. Následně změny zadávacích podmínek budou zveřejněny rovněž na všech místech, kde byla zveřejněna zadávací dokumentace. </a:t>
            </a:r>
          </a:p>
          <a:p>
            <a:r>
              <a:rPr lang="cs-CZ" sz="2400" b="1" dirty="0"/>
              <a:t>Riziko: </a:t>
            </a:r>
            <a:r>
              <a:rPr lang="cs-CZ" sz="2400" dirty="0"/>
              <a:t>u některých míst ke zveřejnění provádí vyvěšení dokumentů orgán odlišný od zadavatele. Je nezbytné počítat se lhůtou, kterou má daný orgán k dispozici pro zveřejnění, tak aby na všech místech bylo zveřejněno ve stejný den.</a:t>
            </a:r>
          </a:p>
        </p:txBody>
      </p:sp>
    </p:spTree>
    <p:extLst>
      <p:ext uri="{BB962C8B-B14F-4D97-AF65-F5344CB8AC3E}">
        <p14:creationId xmlns:p14="http://schemas.microsoft.com/office/powerpoint/2010/main" val="224767946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88DB06A-8F4A-4403-BD46-C376D1543AE0}"/>
              </a:ext>
            </a:extLst>
          </p:cNvPr>
          <p:cNvSpPr>
            <a:spLocks noGrp="1"/>
          </p:cNvSpPr>
          <p:nvPr>
            <p:ph type="title"/>
          </p:nvPr>
        </p:nvSpPr>
        <p:spPr/>
        <p:txBody>
          <a:bodyPr/>
          <a:lstStyle/>
          <a:p>
            <a:r>
              <a:rPr lang="cs-CZ" dirty="0"/>
              <a:t>Přechod do jiného režimu</a:t>
            </a:r>
          </a:p>
        </p:txBody>
      </p:sp>
      <p:sp>
        <p:nvSpPr>
          <p:cNvPr id="3" name="Zástupný obsah 2">
            <a:extLst>
              <a:ext uri="{FF2B5EF4-FFF2-40B4-BE49-F238E27FC236}">
                <a16:creationId xmlns:a16="http://schemas.microsoft.com/office/drawing/2014/main" id="{B7D0CFBA-4A29-4E5F-8774-05B9E7826C03}"/>
              </a:ext>
            </a:extLst>
          </p:cNvPr>
          <p:cNvSpPr>
            <a:spLocks noGrp="1"/>
          </p:cNvSpPr>
          <p:nvPr>
            <p:ph idx="1"/>
          </p:nvPr>
        </p:nvSpPr>
        <p:spPr/>
        <p:txBody>
          <a:bodyPr/>
          <a:lstStyle/>
          <a:p>
            <a:r>
              <a:rPr lang="cs-CZ" sz="2400" dirty="0"/>
              <a:t>V případě jasného rozporu mezi dvěma soubory pravidel posoudit situaci s právním oddělením, s odpovědnými osobami</a:t>
            </a:r>
          </a:p>
          <a:p>
            <a:r>
              <a:rPr lang="cs-CZ" sz="2400" dirty="0"/>
              <a:t>Nelze stanovit paušálně, které pravidlo se uplatní, které neuplatní.</a:t>
            </a:r>
          </a:p>
          <a:p>
            <a:r>
              <a:rPr lang="cs-CZ" sz="2400" dirty="0"/>
              <a:t>Lze vyvodit závěr s přihlédnutím na znění zákona (analogicky), na judikaturu, na zásady, na doporučené metodiky.</a:t>
            </a:r>
          </a:p>
          <a:p>
            <a:r>
              <a:rPr lang="cs-CZ" sz="2400" dirty="0"/>
              <a:t>Lze přihlédnout k výši sankce/škody potenciálně způsobené nedodržením jednoho z pravidel. </a:t>
            </a:r>
          </a:p>
          <a:p>
            <a:r>
              <a:rPr lang="cs-CZ" sz="2400" b="1" dirty="0"/>
              <a:t>Jako bezpečné řešení se jeví zadání VZMR v přísnějším režimu - tedy podle zákona. </a:t>
            </a:r>
          </a:p>
        </p:txBody>
      </p:sp>
    </p:spTree>
    <p:extLst>
      <p:ext uri="{BB962C8B-B14F-4D97-AF65-F5344CB8AC3E}">
        <p14:creationId xmlns:p14="http://schemas.microsoft.com/office/powerpoint/2010/main" val="1442715137"/>
      </p:ext>
    </p:extLst>
  </p:cSld>
  <p:clrMapOvr>
    <a:masterClrMapping/>
  </p:clrMapOvr>
</p:sld>
</file>

<file path=ppt/theme/theme1.xml><?xml version="1.0" encoding="utf-8"?>
<a:theme xmlns:a="http://schemas.openxmlformats.org/drawingml/2006/main" name="Motiv1">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otiv1" id="{DFC1CDD8-44D1-4139-99F0-040A8B05DBA4}" vid="{2802D5F3-F09D-477B-86B0-24F7E2739207}"/>
    </a:ext>
  </a:extLst>
</a:theme>
</file>

<file path=ppt/theme/theme2.xml><?xml version="1.0" encoding="utf-8"?>
<a:theme xmlns:a="http://schemas.openxmlformats.org/drawingml/2006/main" name="sablona_prezentace">
  <a:themeElements>
    <a:clrScheme name="sablona_prezentace 1">
      <a:dk1>
        <a:srgbClr val="003D61"/>
      </a:dk1>
      <a:lt1>
        <a:srgbClr val="FFFFFF"/>
      </a:lt1>
      <a:dk2>
        <a:srgbClr val="FFFFFF"/>
      </a:dk2>
      <a:lt2>
        <a:srgbClr val="858585"/>
      </a:lt2>
      <a:accent1>
        <a:srgbClr val="FDBB30"/>
      </a:accent1>
      <a:accent2>
        <a:srgbClr val="C2CD23"/>
      </a:accent2>
      <a:accent3>
        <a:srgbClr val="FFFFFF"/>
      </a:accent3>
      <a:accent4>
        <a:srgbClr val="003352"/>
      </a:accent4>
      <a:accent5>
        <a:srgbClr val="FEDAAD"/>
      </a:accent5>
      <a:accent6>
        <a:srgbClr val="B0BA1F"/>
      </a:accent6>
      <a:hlink>
        <a:srgbClr val="003D61"/>
      </a:hlink>
      <a:folHlink>
        <a:srgbClr val="858585"/>
      </a:folHlink>
    </a:clrScheme>
    <a:fontScheme name="sablona_prezentace">
      <a:majorFont>
        <a:latin typeface="GillSans"/>
        <a:ea typeface=""/>
        <a:cs typeface=""/>
      </a:majorFont>
      <a:minorFont>
        <a:latin typeface="GillSans"/>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blona_prezentace 1">
        <a:dk1>
          <a:srgbClr val="003D61"/>
        </a:dk1>
        <a:lt1>
          <a:srgbClr val="FFFFFF"/>
        </a:lt1>
        <a:dk2>
          <a:srgbClr val="FFFFFF"/>
        </a:dk2>
        <a:lt2>
          <a:srgbClr val="858585"/>
        </a:lt2>
        <a:accent1>
          <a:srgbClr val="FDBB30"/>
        </a:accent1>
        <a:accent2>
          <a:srgbClr val="C2CD23"/>
        </a:accent2>
        <a:accent3>
          <a:srgbClr val="FFFFFF"/>
        </a:accent3>
        <a:accent4>
          <a:srgbClr val="003352"/>
        </a:accent4>
        <a:accent5>
          <a:srgbClr val="FEDAAD"/>
        </a:accent5>
        <a:accent6>
          <a:srgbClr val="B0BA1F"/>
        </a:accent6>
        <a:hlink>
          <a:srgbClr val="003D61"/>
        </a:hlink>
        <a:folHlink>
          <a:srgbClr val="85858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866</TotalTime>
  <Words>5702</Words>
  <Application>Microsoft Office PowerPoint</Application>
  <PresentationFormat>Širokoúhlá obrazovka</PresentationFormat>
  <Paragraphs>525</Paragraphs>
  <Slides>91</Slides>
  <Notes>1</Notes>
  <HiddenSlides>0</HiddenSlides>
  <MMClips>0</MMClips>
  <ScaleCrop>false</ScaleCrop>
  <HeadingPairs>
    <vt:vector size="6" baseType="variant">
      <vt:variant>
        <vt:lpstr>Použitá písma</vt:lpstr>
      </vt:variant>
      <vt:variant>
        <vt:i4>9</vt:i4>
      </vt:variant>
      <vt:variant>
        <vt:lpstr>Motiv</vt:lpstr>
      </vt:variant>
      <vt:variant>
        <vt:i4>2</vt:i4>
      </vt:variant>
      <vt:variant>
        <vt:lpstr>Nadpisy snímků</vt:lpstr>
      </vt:variant>
      <vt:variant>
        <vt:i4>91</vt:i4>
      </vt:variant>
    </vt:vector>
  </HeadingPairs>
  <TitlesOfParts>
    <vt:vector size="102" baseType="lpstr">
      <vt:lpstr>Arial</vt:lpstr>
      <vt:lpstr>Calibri</vt:lpstr>
      <vt:lpstr>Courier New</vt:lpstr>
      <vt:lpstr>Garamond</vt:lpstr>
      <vt:lpstr>GillSans</vt:lpstr>
      <vt:lpstr>Symbol</vt:lpstr>
      <vt:lpstr>Times New Roman</vt:lpstr>
      <vt:lpstr>Verdana</vt:lpstr>
      <vt:lpstr>Wingdings</vt:lpstr>
      <vt:lpstr>Motiv1</vt:lpstr>
      <vt:lpstr>sablona_prezentace</vt:lpstr>
      <vt:lpstr>Prezentace aplikace PowerPoint</vt:lpstr>
      <vt:lpstr>VZMR</vt:lpstr>
      <vt:lpstr>VZMR</vt:lpstr>
      <vt:lpstr>Pojmy</vt:lpstr>
      <vt:lpstr>Terminologie u VZMR</vt:lpstr>
      <vt:lpstr>Terminologie u VZMR</vt:lpstr>
      <vt:lpstr>Terminologie u VZMR</vt:lpstr>
      <vt:lpstr>Terminologie u VZMR</vt:lpstr>
      <vt:lpstr>Terminologie u VZMR</vt:lpstr>
      <vt:lpstr>Terminologie u VZMR</vt:lpstr>
      <vt:lpstr>Odkazy, zdroje</vt:lpstr>
      <vt:lpstr>Rozhodnutí o poskytnutí dotace</vt:lpstr>
      <vt:lpstr>Pravidla pro zadávání zakázek z OPZ</vt:lpstr>
      <vt:lpstr>Možnost přímého zadání podle pravidel OPZ</vt:lpstr>
      <vt:lpstr>Povinné výběrové řízení podle pravidel OPZ</vt:lpstr>
      <vt:lpstr>Odkazy, zdroje</vt:lpstr>
      <vt:lpstr>Metodický pokyn MMR</vt:lpstr>
      <vt:lpstr>Pravidla operačních programů</vt:lpstr>
      <vt:lpstr>Metodika </vt:lpstr>
      <vt:lpstr>Metodika – implementace formou interní směrnice – příklad rozšíření</vt:lpstr>
      <vt:lpstr>Metodika – implementace formou interní směrnice – příklad rozšíření</vt:lpstr>
      <vt:lpstr>Předpříprava</vt:lpstr>
      <vt:lpstr>Přímé zadání</vt:lpstr>
      <vt:lpstr>Přímé zadání</vt:lpstr>
      <vt:lpstr>Uzavřená výzva </vt:lpstr>
      <vt:lpstr>Uzavřená výzva</vt:lpstr>
      <vt:lpstr>Uzavřená výzva</vt:lpstr>
      <vt:lpstr>Uzavřená výzva</vt:lpstr>
      <vt:lpstr>Uzavřená výzva</vt:lpstr>
      <vt:lpstr>Uzavřená výzva</vt:lpstr>
      <vt:lpstr>Otevřená výzva</vt:lpstr>
      <vt:lpstr>Otevřená výzva</vt:lpstr>
      <vt:lpstr>Otevřená výzva</vt:lpstr>
      <vt:lpstr>Otevřená výzva</vt:lpstr>
      <vt:lpstr>Otevřená výzva</vt:lpstr>
      <vt:lpstr>Otevřená výzva</vt:lpstr>
      <vt:lpstr>Otevřená výzva</vt:lpstr>
      <vt:lpstr>Otevřená výzva</vt:lpstr>
      <vt:lpstr>Zásady </vt:lpstr>
      <vt:lpstr>Transparentnost</vt:lpstr>
      <vt:lpstr>Transparentnost</vt:lpstr>
      <vt:lpstr>Přiměřenost</vt:lpstr>
      <vt:lpstr>Rovné zacházení</vt:lpstr>
      <vt:lpstr>Nediskriminace</vt:lpstr>
      <vt:lpstr>Stanovení předpokládané hodnoty</vt:lpstr>
      <vt:lpstr>Jakým způsobem určit předpokládanou hodnotu</vt:lpstr>
      <vt:lpstr>Odkud čerpat informace?</vt:lpstr>
      <vt:lpstr>Nástroje</vt:lpstr>
      <vt:lpstr>Příklad komerčního systému pro zadavatele</vt:lpstr>
      <vt:lpstr>Přínosy využití dalších zdrojů informací </vt:lpstr>
      <vt:lpstr>Jak s informacemi zacházet?  Hledání rozdílů a společných znaků.</vt:lpstr>
      <vt:lpstr>Jak řešit hraniční hodnoty?</vt:lpstr>
      <vt:lpstr>Jak postupovat při nesprávném stanovení předpokládané hodnoty?</vt:lpstr>
      <vt:lpstr>Rizika a sankce</vt:lpstr>
      <vt:lpstr>Rizika a sankce</vt:lpstr>
      <vt:lpstr>Jediná veřejná zakázka nebo několik dílčích?</vt:lpstr>
      <vt:lpstr>Jediná veřejná zakázka nebo několik dílčích?</vt:lpstr>
      <vt:lpstr>Jediná veřejná zakázka nebo několik dílčích?</vt:lpstr>
      <vt:lpstr>Více samostatných výběrových řízení </vt:lpstr>
      <vt:lpstr>Dělení zakázek</vt:lpstr>
      <vt:lpstr>Dělení zakázek</vt:lpstr>
      <vt:lpstr>Sloučení zakázek/předmětů plnění </vt:lpstr>
      <vt:lpstr>Pravidla pro zadávání – příklad OPZ</vt:lpstr>
      <vt:lpstr>Obsah obecných pravidel OPZ</vt:lpstr>
      <vt:lpstr>Obsah obecných pravidel OPZ</vt:lpstr>
      <vt:lpstr>Jedna z nejdůležitějších kapitol – sankce za porušení. </vt:lpstr>
      <vt:lpstr>Jedna z nejdůležitějších kapitol – sankce za porušení. </vt:lpstr>
      <vt:lpstr>Další povinnosti zadavatele - kontroly</vt:lpstr>
      <vt:lpstr>Postup a požadavky na výběrové řízení dle příslušného ustanovení a rozsahu</vt:lpstr>
      <vt:lpstr>Způsob komunikace při zadávání veřejných zakázek malého rozsahu</vt:lpstr>
      <vt:lpstr>Způsob komunikace při zadávání veřejných zakázek malého rozsahu</vt:lpstr>
      <vt:lpstr>Způsob komunikace při zadávání veřejných zakázek malého rozsahu</vt:lpstr>
      <vt:lpstr>Riziko</vt:lpstr>
      <vt:lpstr>Doplňování, objasňování nabídek</vt:lpstr>
      <vt:lpstr>Lhůta k objasnění/doplnění</vt:lpstr>
      <vt:lpstr>Doplnění(vysvětlení nabídky podle pravidel OPZ</vt:lpstr>
      <vt:lpstr>Smlouvy na VZMR </vt:lpstr>
      <vt:lpstr>Obsah smlouvy</vt:lpstr>
      <vt:lpstr>Doporučení</vt:lpstr>
      <vt:lpstr>Forma smlouvy </vt:lpstr>
      <vt:lpstr>Tvorba obchodních podmínek</vt:lpstr>
      <vt:lpstr>Zajištění splnění povinností dodavatele</vt:lpstr>
      <vt:lpstr>Změny závazků ze smlouvy</vt:lpstr>
      <vt:lpstr>Změny závazků ze smlouvy</vt:lpstr>
      <vt:lpstr>Změny závazků ze smlouvy</vt:lpstr>
      <vt:lpstr>Změny závazků ze smlouvy</vt:lpstr>
      <vt:lpstr>Změny závazků ze smlouvy</vt:lpstr>
      <vt:lpstr>Kolize pravidel</vt:lpstr>
      <vt:lpstr>Dodržení přísnějšího z pravidel</vt:lpstr>
      <vt:lpstr>Kolize pravidel – dodržení všech pravidel</vt:lpstr>
      <vt:lpstr>Přechod do jiného režimu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Veřejné zakázky malého rozsahu financované z fondů EU</dc:title>
  <dc:creator>Samuel Kohoutek</dc:creator>
  <cp:lastModifiedBy>Samuel Kohoutek</cp:lastModifiedBy>
  <cp:revision>59</cp:revision>
  <dcterms:created xsi:type="dcterms:W3CDTF">2021-05-31T07:33:42Z</dcterms:created>
  <dcterms:modified xsi:type="dcterms:W3CDTF">2021-06-02T12:15:30Z</dcterms:modified>
</cp:coreProperties>
</file>