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26"/>
  </p:notesMasterIdLst>
  <p:handoutMasterIdLst>
    <p:handoutMasterId r:id="rId27"/>
  </p:handoutMasterIdLst>
  <p:sldIdLst>
    <p:sldId id="323" r:id="rId2"/>
    <p:sldId id="558" r:id="rId3"/>
    <p:sldId id="559" r:id="rId4"/>
    <p:sldId id="585" r:id="rId5"/>
    <p:sldId id="588" r:id="rId6"/>
    <p:sldId id="623" r:id="rId7"/>
    <p:sldId id="625" r:id="rId8"/>
    <p:sldId id="591" r:id="rId9"/>
    <p:sldId id="617" r:id="rId10"/>
    <p:sldId id="595" r:id="rId11"/>
    <p:sldId id="592" r:id="rId12"/>
    <p:sldId id="593" r:id="rId13"/>
    <p:sldId id="594" r:id="rId14"/>
    <p:sldId id="596" r:id="rId15"/>
    <p:sldId id="597" r:id="rId16"/>
    <p:sldId id="602" r:id="rId17"/>
    <p:sldId id="603" r:id="rId18"/>
    <p:sldId id="604" r:id="rId19"/>
    <p:sldId id="606" r:id="rId20"/>
    <p:sldId id="607" r:id="rId21"/>
    <p:sldId id="608" r:id="rId22"/>
    <p:sldId id="609" r:id="rId23"/>
    <p:sldId id="517" r:id="rId24"/>
    <p:sldId id="410" r:id="rId25"/>
  </p:sldIdLst>
  <p:sldSz cx="9144000" cy="6858000" type="screen4x3"/>
  <p:notesSz cx="6781800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stislav Mazal" initials="RM" lastIdx="1" clrIdx="0"/>
  <p:cmAuthor id="1" name="Martina Fišerová" initials="M.F.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1B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75" autoAdjust="0"/>
    <p:restoredTop sz="88688" autoAdjust="0"/>
  </p:normalViewPr>
  <p:slideViewPr>
    <p:cSldViewPr>
      <p:cViewPr varScale="1">
        <p:scale>
          <a:sx n="93" d="100"/>
          <a:sy n="93" d="100"/>
        </p:scale>
        <p:origin x="51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9519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0698" y="0"/>
            <a:ext cx="2939519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94BFC9-6853-4F11-B099-B6E7A7DE25AF}" type="datetimeFigureOut">
              <a:rPr lang="cs-CZ" smtClean="0"/>
              <a:pPr/>
              <a:t>25.11.2019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39519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0698" y="9428164"/>
            <a:ext cx="2939519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13802C-BCE2-40B3-B11D-79108D7A894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2810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1451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105DDF-5111-4143-A825-FFA1D2B19362}" type="datetimeFigureOut">
              <a:rPr lang="cs-CZ" smtClean="0"/>
              <a:pPr/>
              <a:t>25.11.2019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8180" y="4715154"/>
            <a:ext cx="54254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1451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725A5-20D6-492F-AB0E-E6402F0F8C8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2684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512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F30510-CC21-424F-9764-7B67CF86340A}" type="slidenum">
              <a:rPr lang="cs-CZ" altLang="cs-C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cs-CZ" altLang="cs-CZ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512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F30510-CC21-424F-9764-7B67CF86340A}" type="slidenum">
              <a:rPr lang="cs-CZ" altLang="cs-C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cs-CZ" altLang="cs-CZ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512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F30510-CC21-424F-9764-7B67CF86340A}" type="slidenum">
              <a:rPr lang="cs-CZ" altLang="cs-C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cs-CZ" altLang="cs-CZ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512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F30510-CC21-424F-9764-7B67CF86340A}" type="slidenum">
              <a:rPr lang="cs-CZ" altLang="cs-C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cs-CZ" altLang="cs-CZ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512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F30510-CC21-424F-9764-7B67CF86340A}" type="slidenum">
              <a:rPr lang="cs-CZ" altLang="cs-C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cs-CZ" altLang="cs-CZ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512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F30510-CC21-424F-9764-7B67CF86340A}" type="slidenum">
              <a:rPr lang="cs-CZ" altLang="cs-C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cs-CZ" altLang="cs-CZ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512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F30510-CC21-424F-9764-7B67CF86340A}" type="slidenum">
              <a:rPr lang="cs-CZ" altLang="cs-C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cs-CZ" altLang="cs-CZ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512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F30510-CC21-424F-9764-7B67CF86340A}" type="slidenum">
              <a:rPr lang="cs-CZ" altLang="cs-C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cs-CZ" altLang="cs-CZ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512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F30510-CC21-424F-9764-7B67CF86340A}" type="slidenum">
              <a:rPr lang="cs-CZ" altLang="cs-C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cs-CZ" altLang="cs-CZ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512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F30510-CC21-424F-9764-7B67CF86340A}" type="slidenum">
              <a:rPr lang="cs-CZ" altLang="cs-C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cs-CZ" altLang="cs-CZ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3596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512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F30510-CC21-424F-9764-7B67CF86340A}" type="slidenum">
              <a:rPr lang="cs-CZ" altLang="cs-C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cs-CZ" altLang="cs-CZ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512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F30510-CC21-424F-9764-7B67CF86340A}" type="slidenum">
              <a:rPr lang="cs-CZ" altLang="cs-C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cs-CZ" altLang="cs-CZ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1542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512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F30510-CC21-424F-9764-7B67CF86340A}" type="slidenum">
              <a:rPr lang="cs-CZ" altLang="cs-C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cs-CZ" altLang="cs-CZ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512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F30510-CC21-424F-9764-7B67CF86340A}" type="slidenum">
              <a:rPr lang="cs-CZ" altLang="cs-C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cs-CZ" altLang="cs-CZ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512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F30510-CC21-424F-9764-7B67CF86340A}" type="slidenum">
              <a:rPr lang="cs-CZ" altLang="cs-C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cs-CZ" altLang="cs-CZ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512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F30510-CC21-424F-9764-7B67CF86340A}" type="slidenum">
              <a:rPr lang="cs-CZ" altLang="cs-C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cs-CZ" altLang="cs-CZ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512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F30510-CC21-424F-9764-7B67CF86340A}" type="slidenum">
              <a:rPr lang="cs-CZ" altLang="cs-C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cs-CZ" altLang="cs-CZ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BE9683-DCA1-4D29-A1E5-EBDFC7E928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2A6E95-259B-4713-AF1E-8B4EEEFE878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228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EE65AD-F62A-4B4A-A85B-83F31EFFECE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05F715-6D26-4684-93C5-E00CE833049A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207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20F964-EA3D-41D0-97A3-658755B0D27C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4DAA27-8ED0-4865-8A2F-7C1EB51A855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211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8F71AC-FDB0-4430-B852-EAD316855ED9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E9B23-02B4-4957-8BE2-0931FEC70F97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272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17C547-04B9-493A-B743-84B3CB6E1FA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89B38-8D97-45FA-A46C-589A0C1551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33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64497A-0ADB-437E-B237-1D59F4E92B42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88282A-5FA8-4A7E-A999-D1CDD5684BD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168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6E777A-EBE4-43EE-B16C-1D14EB13142B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65A841-A1B5-4CDD-964C-13A8A1F499C3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879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ABE49B-9DD5-4652-9180-96D6A108E91C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E15F04-57A1-4D14-828C-D5AC9F011B9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455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18EB08-8B8E-40F1-BC4B-813AA6EBF55A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C19F20-AEAE-46FE-AA26-FD2AB3D37020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914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D52F52-9068-44ED-8E35-96BB550F443B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6D827B-4EEC-4510-A50B-38305E8E620F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50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F2E694-7E52-4737-9917-0B0EDB8FE6F5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E39782-32F4-42C5-9D55-E21C09DF5663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070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>
            <a:alphaModFix amt="25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yriad Pro"/>
              </a:defRPr>
            </a:lvl1pPr>
          </a:lstStyle>
          <a:p>
            <a:fld id="{B6B818D7-4D69-C74B-856A-11258C666662}" type="datetimeFigureOut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>
                <a:latin typeface="Myriad Pro"/>
              </a:rPr>
              <a:t>Název</a:t>
            </a:r>
            <a:r>
              <a:rPr lang="en-US" dirty="0">
                <a:latin typeface="Myriad Pro"/>
              </a:rPr>
              <a:t> </a:t>
            </a:r>
            <a:r>
              <a:rPr lang="en-US" dirty="0" err="1">
                <a:latin typeface="Myriad Pro"/>
              </a:rPr>
              <a:t>prezentace</a:t>
            </a:r>
            <a:endParaRPr lang="en-US" dirty="0">
              <a:latin typeface="Myriad Pro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Myriad Pro"/>
              </a:defRPr>
            </a:lvl1pPr>
          </a:lstStyle>
          <a:p>
            <a:fld id="{CA6B5227-2C6F-B94D-9D8F-826F917070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141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3500" b="1" i="0" kern="1200" cap="all">
          <a:solidFill>
            <a:schemeClr val="tx1"/>
          </a:solidFill>
          <a:latin typeface="Myriad Pro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Myriad Pro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Myriad Pro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Myriad Pro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Myriad Pro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Myriad Pro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efi@mzcr.cz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mailto:Petra.Zivcova@mmr.cz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r.cz/cs/kontakty/kontakty-irop" TargetMode="External"/><Relationship Id="rId2" Type="http://schemas.openxmlformats.org/officeDocument/2006/relationships/hyperlink" Target="https://www.irop.mmr.cz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rop.mmr.cz/cs/Vyzvy/Seznam/Vyzva-c-75-Deinstitucionalizace-psychiatricke-pece" TargetMode="External"/><Relationship Id="rId2" Type="http://schemas.openxmlformats.org/officeDocument/2006/relationships/hyperlink" Target="https://www.irop.mmr.cz/cs/Zadatele-a-prijemci/Dokumenty/Dokumenty/Obecna-Pravidla-pro-zadatele-a-prijemc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rop.mmr.cz/cs/Vyzvy/Seznam/Vyzva-c-75-Deinstitucionalizace-psychiatricke-pec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363538" y="4946650"/>
            <a:ext cx="6400800" cy="696913"/>
          </a:xfrm>
        </p:spPr>
        <p:txBody>
          <a:bodyPr>
            <a:normAutofit/>
          </a:bodyPr>
          <a:lstStyle/>
          <a:p>
            <a:pPr algn="l" eaLnBrk="1" hangingPunct="1"/>
            <a:r>
              <a:rPr lang="cs-CZ" altLang="cs-CZ" sz="2500" dirty="0">
                <a:solidFill>
                  <a:srgbClr val="000000"/>
                </a:solidFill>
                <a:ea typeface="Myriad Pro"/>
                <a:cs typeface="Myriad Pro"/>
              </a:rPr>
              <a:t>19. 1. 2016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30393" y="548680"/>
            <a:ext cx="7133895" cy="350579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500" b="1" i="0" kern="1200" cap="all">
                <a:solidFill>
                  <a:schemeClr val="tx1"/>
                </a:solidFill>
                <a:latin typeface="Myriad Pro"/>
                <a:ea typeface="+mj-ea"/>
                <a:cs typeface="+mj-cs"/>
              </a:defRPr>
            </a:lvl1pPr>
          </a:lstStyle>
          <a:p>
            <a:pPr>
              <a:lnSpc>
                <a:spcPct val="107000"/>
              </a:lnSpc>
            </a:pPr>
            <a:br>
              <a:rPr lang="cs-CZ" altLang="cs-CZ" sz="3600" cap="none" dirty="0">
                <a:solidFill>
                  <a:srgbClr val="000000"/>
                </a:solidFill>
                <a:latin typeface="Myriad Pro Black"/>
                <a:ea typeface="Myriad Pro Black"/>
                <a:cs typeface="Myriad Pro Black"/>
              </a:rPr>
            </a:br>
            <a:br>
              <a:rPr lang="cs-CZ" altLang="cs-CZ" sz="3600" cap="none" dirty="0">
                <a:solidFill>
                  <a:srgbClr val="000000"/>
                </a:solidFill>
                <a:latin typeface="Myriad Pro Black"/>
                <a:ea typeface="Myriad Pro Black"/>
                <a:cs typeface="Myriad Pro Black"/>
              </a:rPr>
            </a:br>
            <a:r>
              <a:rPr lang="cs-CZ" altLang="cs-CZ" sz="3600" cap="none" dirty="0">
                <a:solidFill>
                  <a:srgbClr val="0070C0"/>
                </a:solidFill>
                <a:latin typeface="Myriad Pro Black"/>
                <a:ea typeface="Myriad Pro Black"/>
                <a:cs typeface="Myriad Pro Black"/>
              </a:rPr>
              <a:t>PREZENTACE </a:t>
            </a:r>
          </a:p>
          <a:p>
            <a:pPr>
              <a:lnSpc>
                <a:spcPct val="107000"/>
              </a:lnSpc>
            </a:pPr>
            <a:r>
              <a:rPr lang="cs-CZ" altLang="cs-CZ" sz="3600" cap="none" dirty="0">
                <a:solidFill>
                  <a:srgbClr val="0070C0"/>
                </a:solidFill>
                <a:latin typeface="Myriad Pro Black"/>
                <a:ea typeface="Myriad Pro Black"/>
                <a:cs typeface="Myriad Pro Black"/>
              </a:rPr>
              <a:t>75. výzva IROP</a:t>
            </a:r>
            <a:br>
              <a:rPr lang="cs-CZ" altLang="cs-CZ" sz="3600" cap="none" dirty="0">
                <a:solidFill>
                  <a:srgbClr val="000000"/>
                </a:solidFill>
                <a:latin typeface="Myriad Pro Black"/>
                <a:ea typeface="Myriad Pro Black"/>
                <a:cs typeface="Myriad Pro Black"/>
              </a:rPr>
            </a:br>
            <a:r>
              <a:rPr lang="cs-CZ" altLang="cs-CZ" sz="3200" cap="none" dirty="0">
                <a:solidFill>
                  <a:srgbClr val="0070C0"/>
                </a:solidFill>
                <a:latin typeface="Myriad Pro Black"/>
                <a:ea typeface="Myriad Pro Black"/>
                <a:cs typeface="Myriad Pro Black"/>
              </a:rPr>
              <a:t>„Deinstitucionalizace psychiatrické péče II.“</a:t>
            </a:r>
            <a:br>
              <a:rPr lang="cs-CZ" altLang="cs-CZ" sz="3200" cap="none" dirty="0">
                <a:solidFill>
                  <a:srgbClr val="000000"/>
                </a:solidFill>
                <a:latin typeface="Myriad Pro Black"/>
                <a:ea typeface="Myriad Pro Black"/>
                <a:cs typeface="Myriad Pro Black"/>
              </a:rPr>
            </a:br>
            <a:endParaRPr lang="cs-CZ" altLang="cs-CZ" sz="3600" i="1" cap="none" dirty="0">
              <a:solidFill>
                <a:srgbClr val="000000"/>
              </a:solidFill>
              <a:latin typeface="Myriad Pro Black"/>
              <a:ea typeface="Myriad Pro Black"/>
              <a:cs typeface="Myriad Pro Black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451620" y="4947265"/>
            <a:ext cx="246419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2000" dirty="0"/>
              <a:t>2. 12. 2019 Praha</a:t>
            </a:r>
          </a:p>
        </p:txBody>
      </p:sp>
      <p:pic>
        <p:nvPicPr>
          <p:cNvPr id="8" name="Picture 2" descr="\\nt1\O\Loga 2014_2020\IROP\Logolinky\RGB\JPG\IROP_CZ_RO_B_C RGB_mal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" y="6172856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0785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dirty="0">
                <a:solidFill>
                  <a:srgbClr val="0070C0"/>
                </a:solidFill>
              </a:rPr>
              <a:t>75. VÝZVA IROP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endParaRPr lang="cs-CZ" sz="2200" b="1" dirty="0"/>
          </a:p>
          <a:p>
            <a:pPr algn="just">
              <a:lnSpc>
                <a:spcPct val="150000"/>
              </a:lnSpc>
            </a:pPr>
            <a:r>
              <a:rPr lang="cs-CZ" sz="2200" b="1" dirty="0"/>
              <a:t>Cíl: </a:t>
            </a:r>
            <a:r>
              <a:rPr lang="cs-CZ" sz="2000" dirty="0"/>
              <a:t>Cílem podpory je zvýšení dostupnosti a kvality psychiatrické péče  změnou organizace jejího poskytování a zvýšení úspěšnosti začleňování duševně nemocných do společnosti.</a:t>
            </a:r>
            <a:endParaRPr lang="cs-CZ" sz="18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E9B23-02B4-4957-8BE2-0931FEC70F97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2" descr="\\nt1\O\Loga 2014_2020\IROP\Logolinky\RGB\JPG\IROP_CZ_RO_B_C RGB_mal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" y="6172856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010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1340767"/>
            <a:ext cx="8767068" cy="4861595"/>
          </a:xfrm>
        </p:spPr>
        <p:txBody>
          <a:bodyPr rtlCol="0">
            <a:noAutofit/>
          </a:bodyPr>
          <a:lstStyle/>
          <a:p>
            <a:pPr marL="400050" lvl="1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cs-CZ" altLang="cs-CZ" sz="2200" b="1" dirty="0">
                <a:solidFill>
                  <a:srgbClr val="0070C0"/>
                </a:solidFill>
              </a:rPr>
              <a:t>Oprávnění žadatelé: </a:t>
            </a:r>
          </a:p>
          <a:p>
            <a:pPr lvl="0">
              <a:buFont typeface="Arial" pitchFamily="34" charset="0"/>
              <a:buChar char="•"/>
            </a:pPr>
            <a:r>
              <a:rPr lang="cs-CZ" sz="2200" dirty="0"/>
              <a:t>příspěvkové organizace zřizované MZ,</a:t>
            </a:r>
          </a:p>
          <a:p>
            <a:pPr lvl="0">
              <a:buFont typeface="Arial" pitchFamily="34" charset="0"/>
              <a:buChar char="•"/>
            </a:pPr>
            <a:r>
              <a:rPr lang="cs-CZ" sz="2200" dirty="0"/>
              <a:t>kraje/obce/DSO,</a:t>
            </a:r>
          </a:p>
          <a:p>
            <a:pPr lvl="0">
              <a:buFont typeface="Arial" pitchFamily="34" charset="0"/>
              <a:buChar char="•"/>
            </a:pPr>
            <a:r>
              <a:rPr lang="cs-CZ" sz="2200" dirty="0"/>
              <a:t>organizace zřizované a zakládané kraji/obcemi/DSO,</a:t>
            </a:r>
          </a:p>
          <a:p>
            <a:pPr lvl="0">
              <a:buFont typeface="Arial" pitchFamily="34" charset="0"/>
              <a:buChar char="•"/>
            </a:pPr>
            <a:r>
              <a:rPr lang="cs-CZ" sz="2200" dirty="0"/>
              <a:t>nestátní neziskové organizace, </a:t>
            </a:r>
          </a:p>
          <a:p>
            <a:pPr lvl="0">
              <a:buFont typeface="Arial" pitchFamily="34" charset="0"/>
              <a:buChar char="•"/>
            </a:pPr>
            <a:r>
              <a:rPr lang="cs-CZ" sz="2200" dirty="0"/>
              <a:t>církve, církevní organizace </a:t>
            </a:r>
          </a:p>
          <a:p>
            <a:pPr lvl="0">
              <a:buFont typeface="Arial" pitchFamily="34" charset="0"/>
              <a:buChar char="•"/>
            </a:pPr>
            <a:r>
              <a:rPr lang="cs-CZ" sz="2200" dirty="0"/>
              <a:t>další subjekty poskytující veřejnou službu v oblasti zdravotní péče podle zákona č. 372/2011 Sb., o zdravotních službách a podmínkách jejich poskytování.  </a:t>
            </a:r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63538" y="239713"/>
            <a:ext cx="8229600" cy="81302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500" kern="1200" cap="all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3200" b="1" dirty="0">
                <a:solidFill>
                  <a:srgbClr val="0070C0"/>
                </a:solidFill>
                <a:latin typeface="Myriad Pro"/>
              </a:rPr>
              <a:t>75. Výzva IROP</a:t>
            </a:r>
          </a:p>
        </p:txBody>
      </p:sp>
      <p:pic>
        <p:nvPicPr>
          <p:cNvPr id="7" name="Picture 2" descr="\\nt1\O\Loga 2014_2020\IROP\Logolinky\RGB\JPG\IROP_CZ_RO_B_C RGB_mal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" y="6172856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3507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924300" y="406400"/>
            <a:ext cx="4968875" cy="808038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18864" y="1382713"/>
            <a:ext cx="8229600" cy="4926607"/>
          </a:xfrm>
        </p:spPr>
        <p:txBody>
          <a:bodyPr rtlCol="0">
            <a:noAutofit/>
          </a:bodyPr>
          <a:lstStyle/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cs-CZ" sz="1800" b="1" dirty="0">
                <a:solidFill>
                  <a:srgbClr val="0070C0"/>
                </a:solidFill>
              </a:rPr>
              <a:t>Míra podpory: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cs-CZ" sz="1800" b="1" dirty="0"/>
              <a:t>1) Příspěvkové organizace zřizované Ministerstvem zdravotnictví ČR </a:t>
            </a:r>
            <a:endParaRPr lang="cs-CZ" sz="1800" dirty="0"/>
          </a:p>
          <a:p>
            <a:pPr marL="457200"/>
            <a:r>
              <a:rPr lang="it-IT" sz="1800" dirty="0"/>
              <a:t>Evropský fond pro regionální rozvoj 85 %, </a:t>
            </a:r>
          </a:p>
          <a:p>
            <a:pPr marL="457200"/>
            <a:r>
              <a:rPr lang="cs-CZ" sz="1800" dirty="0"/>
              <a:t>státní rozpočet 15 %, </a:t>
            </a:r>
          </a:p>
          <a:p>
            <a:pPr marL="457200"/>
            <a:r>
              <a:rPr lang="cs-CZ" sz="1800" dirty="0"/>
              <a:t>příjemce 0 %.</a:t>
            </a:r>
          </a:p>
          <a:p>
            <a:pPr marL="457200"/>
            <a:endParaRPr lang="cs-CZ" sz="1800" dirty="0"/>
          </a:p>
          <a:p>
            <a:pPr marL="0" indent="0">
              <a:buNone/>
            </a:pPr>
            <a:r>
              <a:rPr lang="cs-CZ" sz="1800" b="1" dirty="0"/>
              <a:t>2)  Kraje/obce/dobrovolné svazky obcí</a:t>
            </a:r>
            <a:endParaRPr lang="cs-CZ" sz="1800" dirty="0"/>
          </a:p>
          <a:p>
            <a:pPr marL="457200"/>
            <a:r>
              <a:rPr lang="it-IT" sz="1800" dirty="0"/>
              <a:t>Evropský fond pro regionální rozvoj 85 %, </a:t>
            </a:r>
          </a:p>
          <a:p>
            <a:pPr marL="457200"/>
            <a:r>
              <a:rPr lang="cs-CZ" sz="1800" dirty="0"/>
              <a:t>státní rozpočet 5 %, </a:t>
            </a:r>
          </a:p>
          <a:p>
            <a:pPr marL="457200"/>
            <a:r>
              <a:rPr lang="cs-CZ" sz="1800" dirty="0"/>
              <a:t>příjemce 10 %.  </a:t>
            </a:r>
          </a:p>
          <a:p>
            <a:pPr marL="1371600" lvl="3" indent="0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cs-CZ" sz="1500" dirty="0"/>
          </a:p>
          <a:p>
            <a:pPr marL="0" lvl="0" indent="0">
              <a:buNone/>
            </a:pPr>
            <a:r>
              <a:rPr lang="cs-CZ" sz="1800" b="1" dirty="0">
                <a:solidFill>
                  <a:prstClr val="black"/>
                </a:solidFill>
              </a:rPr>
              <a:t>3)  Organizace zřizované kraji/obcemi/dobrovolnými svazky obcí</a:t>
            </a:r>
            <a:endParaRPr lang="cs-CZ" sz="1800" dirty="0">
              <a:solidFill>
                <a:prstClr val="black"/>
              </a:solidFill>
            </a:endParaRPr>
          </a:p>
          <a:p>
            <a:pPr marL="457200"/>
            <a:r>
              <a:rPr lang="it-IT" sz="1800" dirty="0"/>
              <a:t>Evropský fond pro regionální rozvoj 85 %, </a:t>
            </a:r>
          </a:p>
          <a:p>
            <a:pPr marL="457200"/>
            <a:r>
              <a:rPr lang="cs-CZ" sz="1800" dirty="0"/>
              <a:t>státní rozpočet 5 %, </a:t>
            </a:r>
          </a:p>
          <a:p>
            <a:pPr marL="457200"/>
            <a:r>
              <a:rPr lang="cs-CZ" sz="1800" dirty="0"/>
              <a:t>příjemce 10 %.  </a:t>
            </a:r>
          </a:p>
          <a:p>
            <a:pPr marL="1371600" lvl="3" indent="0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cs-CZ" sz="1600" dirty="0"/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cs-CZ" sz="2400" dirty="0"/>
          </a:p>
          <a:p>
            <a:pPr marL="355600" indent="-355600" eaLnBrk="1" fontAlgn="auto" hangingPunct="1">
              <a:spcAft>
                <a:spcPts val="600"/>
              </a:spcAft>
              <a:buClr>
                <a:schemeClr val="tx2"/>
              </a:buClr>
              <a:buFont typeface="Arial" charset="0"/>
              <a:buNone/>
              <a:defRPr/>
            </a:pPr>
            <a:endParaRPr lang="cs-CZ" dirty="0">
              <a:latin typeface="Arial" charset="0"/>
              <a:cs typeface="Arial" charset="0"/>
            </a:endParaRPr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457200" y="332656"/>
            <a:ext cx="8229600" cy="108012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500" b="1" i="0" kern="1200" cap="all">
                <a:solidFill>
                  <a:schemeClr val="tx1"/>
                </a:solidFill>
                <a:latin typeface="Myriad Pro"/>
                <a:ea typeface="+mj-ea"/>
                <a:cs typeface="+mj-cs"/>
              </a:defRPr>
            </a:lvl1pPr>
          </a:lstStyle>
          <a:p>
            <a:r>
              <a:rPr lang="cs-CZ" sz="3200" dirty="0">
                <a:solidFill>
                  <a:srgbClr val="0070C0"/>
                </a:solidFill>
              </a:rPr>
              <a:t>75. Výzva IROP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1318454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nt1\O\Loga 2014_2020\IROP\Logolinky\RGB\JPG\IROP_CZ_RO_B_C RGB_mal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" y="6172856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924300" y="406400"/>
            <a:ext cx="4968875" cy="808038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18864" y="1382713"/>
            <a:ext cx="8229600" cy="4926607"/>
          </a:xfrm>
        </p:spPr>
        <p:txBody>
          <a:bodyPr rtlCol="0">
            <a:noAutofit/>
          </a:bodyPr>
          <a:lstStyle/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cs-CZ" sz="1800" b="1" dirty="0">
                <a:solidFill>
                  <a:srgbClr val="0070C0"/>
                </a:solidFill>
              </a:rPr>
              <a:t>Míra podpory: </a:t>
            </a:r>
          </a:p>
          <a:p>
            <a:pPr marL="0" indent="0">
              <a:buNone/>
            </a:pPr>
            <a:r>
              <a:rPr lang="cs-CZ" sz="1800" b="1" dirty="0"/>
              <a:t>4) Organizace zakládané kraji, organizace zakládané obcemi, organizace zakládané dobrovolnými svazky obcí, nestátní neziskové organizace, církevní organizace a obchodní společnosti poskytující veřejnou službu v oblasti zdravotní péče podle zákona č. 372/2011 Sb., o zdravotních službách a podmínkách jejich poskytování </a:t>
            </a:r>
            <a:endParaRPr lang="cs-CZ" sz="1800" dirty="0"/>
          </a:p>
          <a:p>
            <a:pPr marL="457200"/>
            <a:r>
              <a:rPr lang="it-IT" sz="1800" dirty="0"/>
              <a:t>Evropský fond pro regionální rozvoj 85 %, </a:t>
            </a:r>
          </a:p>
          <a:p>
            <a:pPr marL="457200"/>
            <a:r>
              <a:rPr lang="cs-CZ" sz="1800" dirty="0"/>
              <a:t>státní rozpočet 0 %, </a:t>
            </a:r>
          </a:p>
          <a:p>
            <a:pPr marL="457200"/>
            <a:r>
              <a:rPr lang="cs-CZ" sz="1800" dirty="0"/>
              <a:t>příjemce 15 %. </a:t>
            </a:r>
          </a:p>
          <a:p>
            <a:pPr marL="0" indent="0">
              <a:buNone/>
            </a:pPr>
            <a:r>
              <a:rPr lang="cs-CZ" sz="1800" b="1" dirty="0"/>
              <a:t>5) Další subjekty poskytující veřejnou službu v oblasti zdravotní péče podle zákona č. 372/2011 Sb., o zdravotních službách a podmínkách jejich poskytování</a:t>
            </a:r>
          </a:p>
          <a:p>
            <a:pPr marL="457200"/>
            <a:r>
              <a:rPr lang="it-IT" sz="1800" dirty="0"/>
              <a:t>Evropský fond pro regionální rozvoj 85 %, </a:t>
            </a:r>
          </a:p>
          <a:p>
            <a:pPr marL="457200"/>
            <a:r>
              <a:rPr lang="cs-CZ" sz="1800" dirty="0"/>
              <a:t>státní rozpočet 0 %, </a:t>
            </a:r>
          </a:p>
          <a:p>
            <a:pPr marL="457200"/>
            <a:r>
              <a:rPr lang="cs-CZ" sz="1800" dirty="0"/>
              <a:t>příjemce 15 %. </a:t>
            </a:r>
          </a:p>
          <a:p>
            <a:pPr marL="1371600" lvl="3" indent="0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cs-CZ" sz="1600" dirty="0"/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cs-CZ" sz="2400" dirty="0"/>
          </a:p>
          <a:p>
            <a:pPr marL="355600" indent="-355600" eaLnBrk="1" fontAlgn="auto" hangingPunct="1">
              <a:spcAft>
                <a:spcPts val="600"/>
              </a:spcAft>
              <a:buClr>
                <a:schemeClr val="tx2"/>
              </a:buClr>
              <a:buFont typeface="Arial" charset="0"/>
              <a:buNone/>
              <a:defRPr/>
            </a:pPr>
            <a:endParaRPr lang="cs-CZ" dirty="0">
              <a:latin typeface="Arial" charset="0"/>
              <a:cs typeface="Arial" charset="0"/>
            </a:endParaRPr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457200" y="332656"/>
            <a:ext cx="8229600" cy="108012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500" b="1" i="0" kern="1200" cap="all">
                <a:solidFill>
                  <a:schemeClr val="tx1"/>
                </a:solidFill>
                <a:latin typeface="Myriad Pro"/>
                <a:ea typeface="+mj-ea"/>
                <a:cs typeface="+mj-cs"/>
              </a:defRPr>
            </a:lvl1pPr>
          </a:lstStyle>
          <a:p>
            <a:r>
              <a:rPr lang="cs-CZ" sz="3200" dirty="0">
                <a:solidFill>
                  <a:srgbClr val="0070C0"/>
                </a:solidFill>
              </a:rPr>
              <a:t>75. Výzva IROP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7717867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07504" y="1124745"/>
            <a:ext cx="8712968" cy="5184576"/>
          </a:xfrm>
        </p:spPr>
        <p:txBody>
          <a:bodyPr rtlCol="0">
            <a:noAutofit/>
          </a:bodyPr>
          <a:lstStyle/>
          <a:p>
            <a:pPr marL="400050" lvl="1" indent="0">
              <a:spcBef>
                <a:spcPts val="1800"/>
              </a:spcBef>
              <a:spcAft>
                <a:spcPts val="600"/>
              </a:spcAft>
              <a:buNone/>
              <a:defRPr/>
            </a:pPr>
            <a:endParaRPr lang="cs-CZ" altLang="cs-CZ" sz="1600" b="1" dirty="0"/>
          </a:p>
          <a:p>
            <a:pPr marL="400050" lvl="1" indent="0">
              <a:spcBef>
                <a:spcPts val="1800"/>
              </a:spcBef>
              <a:spcAft>
                <a:spcPts val="600"/>
              </a:spcAft>
              <a:buNone/>
              <a:defRPr/>
            </a:pPr>
            <a:r>
              <a:rPr lang="cs-CZ" altLang="cs-CZ" sz="2100" b="1" dirty="0">
                <a:solidFill>
                  <a:srgbClr val="0070C0"/>
                </a:solidFill>
              </a:rPr>
              <a:t>Výše celkových způsobilých výdajů:</a:t>
            </a:r>
          </a:p>
          <a:p>
            <a:pPr lvl="1" indent="-342900">
              <a:spcBef>
                <a:spcPts val="18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altLang="cs-CZ" sz="2100" dirty="0"/>
              <a:t>Minimální výše </a:t>
            </a:r>
            <a:r>
              <a:rPr lang="cs-CZ" altLang="cs-CZ" sz="2100" u="sng" dirty="0"/>
              <a:t>celkových způsobilých výdajů</a:t>
            </a:r>
            <a:r>
              <a:rPr lang="cs-CZ" altLang="cs-CZ" sz="2100" dirty="0"/>
              <a:t>:  </a:t>
            </a:r>
            <a:r>
              <a:rPr lang="cs-CZ" altLang="cs-CZ" sz="2100" b="1" dirty="0"/>
              <a:t>1 mil. Kč </a:t>
            </a:r>
          </a:p>
          <a:p>
            <a:pPr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altLang="cs-CZ" sz="2100" dirty="0"/>
              <a:t>Maximální výše </a:t>
            </a:r>
            <a:r>
              <a:rPr lang="cs-CZ" altLang="cs-CZ" sz="2100" u="sng" dirty="0"/>
              <a:t>celkových způsobilých výdajů</a:t>
            </a:r>
            <a:r>
              <a:rPr lang="cs-CZ" altLang="cs-CZ" sz="2100" dirty="0"/>
              <a:t>:  </a:t>
            </a:r>
            <a:r>
              <a:rPr lang="cs-CZ" altLang="cs-CZ" sz="2100" b="1" dirty="0"/>
              <a:t>není po revizi výzvy stanovena</a:t>
            </a:r>
            <a:endParaRPr lang="en-US" altLang="cs-CZ" sz="2100" b="1" dirty="0"/>
          </a:p>
          <a:p>
            <a:pPr marL="399600" indent="0" algn="just" eaLnBrk="0" fontAlgn="base" hangingPunct="0">
              <a:spcAft>
                <a:spcPct val="0"/>
              </a:spcAft>
              <a:buNone/>
            </a:pPr>
            <a:endParaRPr lang="cs-CZ" sz="2100" dirty="0"/>
          </a:p>
          <a:p>
            <a:pPr marL="399600" indent="0" algn="just" eaLnBrk="0" fontAlgn="base" hangingPunct="0">
              <a:spcAft>
                <a:spcPct val="0"/>
              </a:spcAft>
              <a:buNone/>
            </a:pPr>
            <a:endParaRPr lang="cs-CZ" sz="2100" dirty="0"/>
          </a:p>
          <a:p>
            <a:pPr marL="399600" indent="0" algn="just" eaLnBrk="0" fontAlgn="base" hangingPunct="0">
              <a:spcAft>
                <a:spcPct val="0"/>
              </a:spcAft>
              <a:buNone/>
            </a:pPr>
            <a:r>
              <a:rPr lang="cs-CZ" sz="2100" dirty="0"/>
              <a:t>Jsou však stanoveny </a:t>
            </a:r>
            <a:r>
              <a:rPr lang="cs-CZ" sz="2100" b="1" dirty="0"/>
              <a:t>vnitřní</a:t>
            </a:r>
            <a:r>
              <a:rPr lang="cs-CZ" sz="2100" dirty="0"/>
              <a:t> </a:t>
            </a:r>
            <a:r>
              <a:rPr lang="cs-CZ" sz="2100" b="1" dirty="0"/>
              <a:t>limity pro jednotlivé aktivity.</a:t>
            </a:r>
          </a:p>
          <a:p>
            <a:pPr marL="400050" lvl="1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cs-CZ" sz="2000" dirty="0"/>
          </a:p>
          <a:p>
            <a:pPr marL="400050" lvl="1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cs-CZ" sz="2000" dirty="0"/>
          </a:p>
          <a:p>
            <a:pPr marL="400050" lvl="1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cs-CZ" altLang="cs-CZ" sz="2000" dirty="0"/>
          </a:p>
          <a:p>
            <a:pPr lvl="2" indent="-342900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endParaRPr lang="cs-CZ" altLang="cs-CZ" sz="2000" dirty="0"/>
          </a:p>
          <a:p>
            <a:pPr marL="400050" lvl="1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en-US" sz="2000" dirty="0"/>
          </a:p>
          <a:p>
            <a:pPr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cs-CZ" altLang="cs-CZ" sz="2000" b="1" dirty="0"/>
          </a:p>
          <a:p>
            <a:pPr marL="400050" lvl="1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cs-CZ" altLang="cs-CZ" sz="2400" dirty="0"/>
          </a:p>
          <a:p>
            <a:pPr lvl="1" indent="-342900">
              <a:spcBef>
                <a:spcPts val="18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cs-CZ" altLang="cs-CZ" sz="2400" dirty="0"/>
          </a:p>
          <a:p>
            <a:pPr marL="355600" indent="-355600" eaLnBrk="1" fontAlgn="auto" hangingPunct="1">
              <a:spcAft>
                <a:spcPts val="600"/>
              </a:spcAft>
              <a:buClr>
                <a:schemeClr val="tx2"/>
              </a:buClr>
              <a:buFont typeface="Arial" charset="0"/>
              <a:buNone/>
              <a:defRPr/>
            </a:pPr>
            <a:endParaRPr lang="cs-CZ" dirty="0">
              <a:latin typeface="Arial" charset="0"/>
              <a:cs typeface="Arial" charset="0"/>
            </a:endParaRPr>
          </a:p>
        </p:txBody>
      </p:sp>
      <p:pic>
        <p:nvPicPr>
          <p:cNvPr id="7" name="Picture 2" descr="\\nt1\O\Loga 2014_2020\IROP\Logolinky\RGB\JPG\IROP_CZ_RO_B_C RGB_mal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" y="6172856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Nadpis 1"/>
          <p:cNvSpPr txBox="1">
            <a:spLocks/>
          </p:cNvSpPr>
          <p:nvPr/>
        </p:nvSpPr>
        <p:spPr>
          <a:xfrm>
            <a:off x="457200" y="332656"/>
            <a:ext cx="8229600" cy="108012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500" b="1" i="0" kern="1200" cap="all">
                <a:solidFill>
                  <a:schemeClr val="tx1"/>
                </a:solidFill>
                <a:latin typeface="Myriad Pro"/>
                <a:ea typeface="+mj-ea"/>
                <a:cs typeface="+mj-cs"/>
              </a:defRPr>
            </a:lvl1pPr>
          </a:lstStyle>
          <a:p>
            <a:r>
              <a:rPr lang="cs-CZ" sz="3200" dirty="0">
                <a:solidFill>
                  <a:srgbClr val="0070C0"/>
                </a:solidFill>
              </a:rPr>
              <a:t>75. Výzva IROP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33843363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07504" y="1124745"/>
            <a:ext cx="8712968" cy="5184576"/>
          </a:xfrm>
        </p:spPr>
        <p:txBody>
          <a:bodyPr rtlCol="0">
            <a:noAutofit/>
          </a:bodyPr>
          <a:lstStyle/>
          <a:p>
            <a:pPr marL="399600" indent="0" eaLnBrk="0" fontAlgn="base" hangingPunct="0">
              <a:spcAft>
                <a:spcPct val="0"/>
              </a:spcAft>
              <a:buNone/>
            </a:pPr>
            <a:r>
              <a:rPr lang="cs-CZ" sz="1800" b="1" u="sng" dirty="0">
                <a:solidFill>
                  <a:srgbClr val="0070C0"/>
                </a:solidFill>
              </a:rPr>
              <a:t>Podporované aktivity</a:t>
            </a:r>
          </a:p>
          <a:p>
            <a:pPr marL="399600" indent="0" algn="just" eaLnBrk="0" fontAlgn="base" hangingPunct="0">
              <a:spcAft>
                <a:spcPct val="0"/>
              </a:spcAft>
              <a:buNone/>
            </a:pPr>
            <a:endParaRPr lang="cs-CZ" sz="1600" b="1" dirty="0"/>
          </a:p>
          <a:p>
            <a:pPr marL="399600" indent="0" eaLnBrk="0" fontAlgn="base" hangingPunct="0">
              <a:spcAft>
                <a:spcPct val="0"/>
              </a:spcAft>
              <a:buNone/>
            </a:pPr>
            <a:r>
              <a:rPr lang="cs-CZ" sz="1600" b="1" dirty="0"/>
              <a:t>A) Zřizování nových či rekonstrukce stávajících zařízení pro poskytování komunitní péče:</a:t>
            </a:r>
          </a:p>
          <a:p>
            <a:pPr marL="685350" indent="-285750" algn="just" eaLnBrk="0" fontAlgn="base" hangingPunct="0">
              <a:spcAft>
                <a:spcPct val="0"/>
              </a:spcAft>
            </a:pPr>
            <a:r>
              <a:rPr lang="cs-CZ" sz="1600" dirty="0"/>
              <a:t> centra duševního zdraví (</a:t>
            </a:r>
            <a:r>
              <a:rPr lang="cs-CZ" sz="1600" b="1" dirty="0"/>
              <a:t>limit – 30 mil. </a:t>
            </a:r>
            <a:r>
              <a:rPr lang="cs-CZ" sz="1600" dirty="0"/>
              <a:t>Kč),</a:t>
            </a:r>
          </a:p>
          <a:p>
            <a:pPr marL="685350" indent="-285750" algn="just" eaLnBrk="0" fontAlgn="base" hangingPunct="0">
              <a:spcAft>
                <a:spcPct val="0"/>
              </a:spcAft>
            </a:pPr>
            <a:r>
              <a:rPr lang="cs-CZ" sz="1600" dirty="0"/>
              <a:t> stacionáře  se zaměřením na psychoterapeutické služby (</a:t>
            </a:r>
            <a:r>
              <a:rPr lang="cs-CZ" sz="1600" b="1" dirty="0"/>
              <a:t>limit – 5 mil. Kč</a:t>
            </a:r>
            <a:r>
              <a:rPr lang="cs-CZ" sz="1600" dirty="0"/>
              <a:t>), </a:t>
            </a:r>
          </a:p>
          <a:p>
            <a:pPr marL="399600" indent="0" algn="just" eaLnBrk="0" fontAlgn="base" hangingPunct="0">
              <a:spcAft>
                <a:spcPct val="0"/>
              </a:spcAft>
              <a:buNone/>
            </a:pPr>
            <a:r>
              <a:rPr lang="cs-CZ" sz="1600" dirty="0"/>
              <a:t>•     psychiatrické ambulance s rozšířenou péčí (</a:t>
            </a:r>
            <a:r>
              <a:rPr lang="cs-CZ" sz="1600" b="1" dirty="0"/>
              <a:t>limit – 5 mil. Kč</a:t>
            </a:r>
            <a:r>
              <a:rPr lang="cs-CZ" sz="1600" dirty="0"/>
              <a:t>). </a:t>
            </a:r>
          </a:p>
          <a:p>
            <a:pPr marL="399600" indent="0" algn="just" eaLnBrk="0" fontAlgn="base" hangingPunct="0">
              <a:spcAft>
                <a:spcPct val="0"/>
              </a:spcAft>
              <a:buNone/>
            </a:pPr>
            <a:endParaRPr lang="cs-CZ" sz="1600" b="1" dirty="0"/>
          </a:p>
          <a:p>
            <a:pPr marL="0" indent="0">
              <a:buNone/>
            </a:pPr>
            <a:r>
              <a:rPr lang="cs-CZ" sz="1600" b="1" dirty="0"/>
              <a:t>     B) zřizování nových či rekonstrukce stávajících psychiatrických oddělení   	všeobecných nemocnic</a:t>
            </a:r>
          </a:p>
          <a:p>
            <a:pPr algn="just" eaLnBrk="0" fontAlgn="base" hangingPunct="0">
              <a:spcAft>
                <a:spcPct val="0"/>
              </a:spcAft>
            </a:pPr>
            <a:r>
              <a:rPr lang="cs-CZ" sz="1600" dirty="0"/>
              <a:t>	výstavba nových, rekonstrukce a modernizace stávajících psychiatrických oddělení všeobecných nemocnic.</a:t>
            </a:r>
          </a:p>
          <a:p>
            <a:pPr algn="just" eaLnBrk="0" fontAlgn="base" hangingPunct="0">
              <a:spcAft>
                <a:spcPct val="0"/>
              </a:spcAft>
            </a:pPr>
            <a:r>
              <a:rPr lang="cs-CZ" sz="1600" dirty="0"/>
              <a:t>pořízení a modernizace přímo souvisejícího přístrojového vybavení, věcného vybavení, nábytku, zdravotnických prostředků, technologií včetně informačních technologií.</a:t>
            </a:r>
          </a:p>
          <a:p>
            <a:pPr marL="399600" indent="0" algn="just" eaLnBrk="0" fontAlgn="base" hangingPunct="0">
              <a:spcAft>
                <a:spcPct val="0"/>
              </a:spcAft>
              <a:buNone/>
            </a:pPr>
            <a:endParaRPr lang="cs-CZ" sz="1600" b="1" dirty="0"/>
          </a:p>
          <a:p>
            <a:pPr marL="399600" indent="0" algn="just" eaLnBrk="0" fontAlgn="base" hangingPunct="0">
              <a:spcAft>
                <a:spcPct val="0"/>
              </a:spcAft>
              <a:buNone/>
            </a:pPr>
            <a:r>
              <a:rPr lang="cs-CZ" sz="1600" dirty="0"/>
              <a:t> </a:t>
            </a:r>
            <a:r>
              <a:rPr lang="cs-CZ" sz="1600" b="1" dirty="0"/>
              <a:t>C) Vybavení mobilních komunitních týmů:</a:t>
            </a:r>
          </a:p>
          <a:p>
            <a:pPr marL="685350" indent="-285750" algn="just" eaLnBrk="0" fontAlgn="base" hangingPunct="0">
              <a:spcAft>
                <a:spcPct val="0"/>
              </a:spcAft>
            </a:pPr>
            <a:r>
              <a:rPr lang="cs-CZ" sz="1600" dirty="0"/>
              <a:t>podpora zařízení a vybavení mobilních komunitních týmů (</a:t>
            </a:r>
            <a:r>
              <a:rPr lang="cs-CZ" sz="1600" b="1" dirty="0"/>
              <a:t>finanční limit – 5 mil. Kč).</a:t>
            </a:r>
          </a:p>
          <a:p>
            <a:pPr marL="399600" indent="0" algn="just" eaLnBrk="0" fontAlgn="base" hangingPunct="0">
              <a:spcAft>
                <a:spcPct val="0"/>
              </a:spcAft>
              <a:buNone/>
            </a:pPr>
            <a:endParaRPr lang="cs-CZ" sz="1600" dirty="0"/>
          </a:p>
          <a:p>
            <a:pPr marL="0" indent="0">
              <a:buNone/>
            </a:pPr>
            <a:r>
              <a:rPr lang="cs-CZ" sz="1600" b="1" dirty="0"/>
              <a:t>V případě, že se žadatel rozhodne podat projekt na více podporovaných aktivit tj. A,B, C, předkládá jednu žádost (jedná se o jeden projekt).</a:t>
            </a:r>
          </a:p>
          <a:p>
            <a:pPr marL="399600" indent="0" algn="just" eaLnBrk="0" fontAlgn="base" hangingPunct="0">
              <a:spcAft>
                <a:spcPct val="0"/>
              </a:spcAft>
              <a:buNone/>
            </a:pPr>
            <a:endParaRPr lang="cs-CZ" sz="1400" dirty="0"/>
          </a:p>
          <a:p>
            <a:pPr marL="400050" lvl="1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cs-CZ" sz="2000" dirty="0"/>
          </a:p>
          <a:p>
            <a:pPr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cs-CZ" sz="2000" dirty="0"/>
          </a:p>
          <a:p>
            <a:pPr marL="400050" lvl="1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cs-CZ" altLang="cs-CZ" sz="2000" dirty="0"/>
          </a:p>
          <a:p>
            <a:pPr lvl="2" indent="-342900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endParaRPr lang="cs-CZ" altLang="cs-CZ" sz="2000" dirty="0"/>
          </a:p>
          <a:p>
            <a:pPr marL="400050" lvl="1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en-US" sz="2000" dirty="0"/>
          </a:p>
          <a:p>
            <a:pPr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cs-CZ" altLang="cs-CZ" sz="2000" b="1" dirty="0"/>
          </a:p>
          <a:p>
            <a:pPr marL="400050" lvl="1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cs-CZ" altLang="cs-CZ" sz="2400" dirty="0"/>
          </a:p>
          <a:p>
            <a:pPr lvl="1" indent="-342900">
              <a:spcBef>
                <a:spcPts val="18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cs-CZ" altLang="cs-CZ" sz="2400" dirty="0"/>
          </a:p>
          <a:p>
            <a:pPr marL="355600" indent="-355600" eaLnBrk="1" fontAlgn="auto" hangingPunct="1">
              <a:spcAft>
                <a:spcPts val="600"/>
              </a:spcAft>
              <a:buClr>
                <a:schemeClr val="tx2"/>
              </a:buClr>
              <a:buFont typeface="Arial" charset="0"/>
              <a:buNone/>
              <a:defRPr/>
            </a:pPr>
            <a:endParaRPr lang="cs-CZ" dirty="0">
              <a:latin typeface="Arial" charset="0"/>
              <a:cs typeface="Arial" charset="0"/>
            </a:endParaRPr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457200" y="332656"/>
            <a:ext cx="8229600" cy="108012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500" b="1" i="0" kern="1200" cap="all">
                <a:solidFill>
                  <a:schemeClr val="tx1"/>
                </a:solidFill>
                <a:latin typeface="Myriad Pro"/>
                <a:ea typeface="+mj-ea"/>
                <a:cs typeface="+mj-cs"/>
              </a:defRPr>
            </a:lvl1pPr>
          </a:lstStyle>
          <a:p>
            <a:pPr algn="l"/>
            <a:r>
              <a:rPr lang="cs-CZ" sz="3200" dirty="0">
                <a:solidFill>
                  <a:srgbClr val="0070C0"/>
                </a:solidFill>
              </a:rPr>
              <a:t>75. Výzva IROP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617464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1340767"/>
            <a:ext cx="8352928" cy="4968553"/>
          </a:xfrm>
        </p:spPr>
        <p:txBody>
          <a:bodyPr rtlCol="0"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cs-CZ" sz="2000" b="1" dirty="0">
                <a:solidFill>
                  <a:srgbClr val="0070C0"/>
                </a:solidFill>
              </a:rPr>
              <a:t>Způsobilé výdaje na hlavní podporované aktivity:</a:t>
            </a:r>
            <a:endParaRPr lang="cs-CZ" sz="2000" dirty="0"/>
          </a:p>
          <a:p>
            <a:r>
              <a:rPr lang="cs-CZ" sz="1600" u="sng" dirty="0"/>
              <a:t>Stavební práce</a:t>
            </a:r>
            <a:endParaRPr lang="cs-CZ" sz="1600" dirty="0"/>
          </a:p>
          <a:p>
            <a:pPr lvl="1"/>
            <a:r>
              <a:rPr lang="cs-CZ" sz="1600" dirty="0"/>
              <a:t>výstavba nových objektů, změna stávající stavby (nástavba, přístavba, rekonstrukce atd.),</a:t>
            </a:r>
          </a:p>
          <a:p>
            <a:pPr marL="457200" lvl="1" indent="0">
              <a:buNone/>
            </a:pPr>
            <a:endParaRPr lang="cs-CZ" sz="1600" dirty="0"/>
          </a:p>
          <a:p>
            <a:r>
              <a:rPr lang="cs-CZ" sz="1600" u="sng" dirty="0"/>
              <a:t>Nákup staveb</a:t>
            </a:r>
            <a:endParaRPr lang="cs-CZ" sz="1600" dirty="0"/>
          </a:p>
          <a:p>
            <a:pPr lvl="1"/>
            <a:r>
              <a:rPr lang="cs-CZ" sz="1600" dirty="0"/>
              <a:t>nákup stavby (celé nebo její části).</a:t>
            </a:r>
          </a:p>
          <a:p>
            <a:pPr marL="457200" lvl="1" indent="0">
              <a:buNone/>
            </a:pPr>
            <a:r>
              <a:rPr lang="cs-CZ" sz="1600" dirty="0"/>
              <a:t>Cena nemovitosti musí být určena znaleckým posudkem (nesmí být starší než 6 měsíců před pořízením nemovitosti).</a:t>
            </a:r>
          </a:p>
          <a:p>
            <a:pPr marL="0" indent="0">
              <a:buNone/>
            </a:pPr>
            <a:endParaRPr lang="cs-CZ" sz="1600" dirty="0"/>
          </a:p>
        </p:txBody>
      </p:sp>
      <p:pic>
        <p:nvPicPr>
          <p:cNvPr id="5" name="Picture 2" descr="\\nt1\O\Loga 2014_2020\IROP\Logolinky\RGB\JPG\IROP_CZ_RO_B_C RGB_mal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" y="6172856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Nadpis 1"/>
          <p:cNvSpPr txBox="1">
            <a:spLocks/>
          </p:cNvSpPr>
          <p:nvPr/>
        </p:nvSpPr>
        <p:spPr>
          <a:xfrm>
            <a:off x="457200" y="332656"/>
            <a:ext cx="8229600" cy="108012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500" b="1" i="0" kern="1200" cap="all">
                <a:solidFill>
                  <a:schemeClr val="tx1"/>
                </a:solidFill>
                <a:latin typeface="Myriad Pro"/>
                <a:ea typeface="+mj-ea"/>
                <a:cs typeface="+mj-cs"/>
              </a:defRPr>
            </a:lvl1pPr>
          </a:lstStyle>
          <a:p>
            <a:r>
              <a:rPr lang="cs-CZ" sz="3200" dirty="0">
                <a:solidFill>
                  <a:srgbClr val="0070C0"/>
                </a:solidFill>
              </a:rPr>
              <a:t>75. Výzva IROP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1703058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1340767"/>
            <a:ext cx="8352928" cy="4968553"/>
          </a:xfrm>
        </p:spPr>
        <p:txBody>
          <a:bodyPr rtlCol="0">
            <a:noAutofit/>
          </a:bodyPr>
          <a:lstStyle/>
          <a:p>
            <a:r>
              <a:rPr lang="cs-CZ" sz="1600" u="sng" dirty="0"/>
              <a:t>Přístrojové vybavení/zdravotnické prostředky/technologie a věcné vybavení</a:t>
            </a:r>
            <a:endParaRPr lang="cs-CZ" sz="1600" dirty="0"/>
          </a:p>
          <a:p>
            <a:pPr lvl="1"/>
            <a:r>
              <a:rPr lang="cs-CZ" sz="1600" dirty="0"/>
              <a:t>výdaje na pořízení přístrojového vybavení,</a:t>
            </a:r>
          </a:p>
          <a:p>
            <a:pPr lvl="1"/>
            <a:r>
              <a:rPr lang="cs-CZ" sz="1600" dirty="0"/>
              <a:t>výdaje na pořízení zdravotnických prostředků technologií, informačních technologií,</a:t>
            </a:r>
          </a:p>
          <a:p>
            <a:pPr lvl="1"/>
            <a:r>
              <a:rPr lang="cs-CZ" sz="1600" dirty="0"/>
              <a:t>věcné vybavení, nábytek, </a:t>
            </a:r>
          </a:p>
          <a:p>
            <a:pPr lvl="1"/>
            <a:r>
              <a:rPr lang="cs-CZ" sz="1600" dirty="0"/>
              <a:t>výdaje na pořízení osobního vozu/dodávky/mikrobusu pouze pro poskytování zdravotních a sociálních služeb v rámci mobilních multidisciplinárních týmů,</a:t>
            </a:r>
          </a:p>
          <a:p>
            <a:pPr lvl="1"/>
            <a:r>
              <a:rPr lang="cs-CZ" sz="1600" dirty="0"/>
              <a:t> výdaje na počítače a SW pouze pro poskytování zdravotních služeb v rámci mobilních multidisciplinárních týmů,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cs-CZ" sz="1600" dirty="0"/>
              <a:t>Doporučená  materiálně technická  kritéria jsou obsažena  ve standardech psychiatrické péče uveřejněných ve Věstníku Ministerstva zdravotnictví České republiky částka 5/2016. 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cs-CZ" sz="1600" dirty="0"/>
              <a:t>Pořízení přístrojového vybavení/zdravotnických prostředků/technologií a věcného vybavení musí být zdůvodněno ve vztahu k hlavním podporovaným aktivitám a podrobně popsáno v Podkladech pro hodnocení (příloha č. 3 Specifických Pravidel).</a:t>
            </a:r>
          </a:p>
          <a:p>
            <a:pPr marL="0" indent="0">
              <a:buNone/>
            </a:pPr>
            <a:endParaRPr lang="cs-CZ" sz="1600" dirty="0"/>
          </a:p>
        </p:txBody>
      </p:sp>
      <p:pic>
        <p:nvPicPr>
          <p:cNvPr id="5" name="Picture 2" descr="\\nt1\O\Loga 2014_2020\IROP\Logolinky\RGB\JPG\IROP_CZ_RO_B_C RGB_mal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" y="6172856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Nadpis 1"/>
          <p:cNvSpPr txBox="1">
            <a:spLocks/>
          </p:cNvSpPr>
          <p:nvPr/>
        </p:nvSpPr>
        <p:spPr>
          <a:xfrm>
            <a:off x="457200" y="332656"/>
            <a:ext cx="8229600" cy="108012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500" b="1" i="0" kern="1200" cap="all">
                <a:solidFill>
                  <a:schemeClr val="tx1"/>
                </a:solidFill>
                <a:latin typeface="Myriad Pro"/>
                <a:ea typeface="+mj-ea"/>
                <a:cs typeface="+mj-cs"/>
              </a:defRPr>
            </a:lvl1pPr>
          </a:lstStyle>
          <a:p>
            <a:r>
              <a:rPr lang="cs-CZ" sz="3200" dirty="0">
                <a:solidFill>
                  <a:srgbClr val="0070C0"/>
                </a:solidFill>
              </a:rPr>
              <a:t>75. Výzva IROP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28987455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1340767"/>
            <a:ext cx="8676456" cy="4861595"/>
          </a:xfrm>
        </p:spPr>
        <p:txBody>
          <a:bodyPr rtlCol="0">
            <a:noAutofit/>
          </a:bodyPr>
          <a:lstStyle/>
          <a:p>
            <a:pPr marL="0" indent="0">
              <a:buNone/>
            </a:pPr>
            <a:r>
              <a:rPr lang="cs-CZ" sz="2000" b="1" dirty="0">
                <a:solidFill>
                  <a:srgbClr val="0070C0"/>
                </a:solidFill>
              </a:rPr>
              <a:t>Způsobilé výdaje na vedlejší podporované aktivity </a:t>
            </a:r>
          </a:p>
          <a:p>
            <a:pPr lvl="0"/>
            <a:r>
              <a:rPr lang="cs-CZ" sz="1600" dirty="0"/>
              <a:t>výdaje na instruktáž personálu podle zákona č. 268/2014 Sb., o zdravotnických prostředcích,</a:t>
            </a:r>
          </a:p>
          <a:p>
            <a:pPr lvl="0"/>
            <a:r>
              <a:rPr lang="cs-CZ" sz="1600" dirty="0"/>
              <a:t>výdaje na zpracování související stavební dokumentace,</a:t>
            </a:r>
          </a:p>
          <a:p>
            <a:pPr lvl="0"/>
            <a:r>
              <a:rPr lang="cs-CZ" sz="1600" dirty="0"/>
              <a:t>povinná publicita (viz kap. 13 Obecných pravidel),</a:t>
            </a:r>
          </a:p>
          <a:p>
            <a:pPr lvl="0"/>
            <a:r>
              <a:rPr lang="cs-CZ" sz="1600" dirty="0"/>
              <a:t>autorský dozor, technický dozor investora, BOZP,</a:t>
            </a:r>
          </a:p>
          <a:p>
            <a:pPr lvl="0"/>
            <a:r>
              <a:rPr lang="cs-CZ" sz="1600" dirty="0"/>
              <a:t>výdaje na EIA,</a:t>
            </a:r>
          </a:p>
          <a:p>
            <a:pPr lvl="0"/>
            <a:r>
              <a:rPr lang="cs-CZ" sz="1600" dirty="0"/>
              <a:t>výdaje na úpravy zeleně a venkovního prostranství v rámci areálu poskytovatele psychiatrické péče vč. např. příjezdových cest, osvětlení, </a:t>
            </a:r>
          </a:p>
          <a:p>
            <a:pPr lvl="0"/>
            <a:r>
              <a:rPr lang="cs-CZ" sz="1600" dirty="0"/>
              <a:t>výdaje na parkovací místa určená pro automobily mobilních komunitních týmů,</a:t>
            </a:r>
          </a:p>
          <a:p>
            <a:pPr lvl="0"/>
            <a:r>
              <a:rPr lang="cs-CZ" sz="1600" dirty="0"/>
              <a:t>elektronický zabezpečovací systém, napojení na pult centrální ochrany, kamerový systém, </a:t>
            </a:r>
          </a:p>
          <a:p>
            <a:pPr lvl="0"/>
            <a:r>
              <a:rPr lang="cs-CZ" sz="1600" dirty="0"/>
              <a:t>demolice objektu/objektů, jejichž odstranění souvisí s realizací projektu,</a:t>
            </a:r>
          </a:p>
          <a:p>
            <a:r>
              <a:rPr lang="cs-CZ" sz="1600" dirty="0"/>
              <a:t>nákup pozemku (celého, nebo jeho části) určeného pro výstavbu nové stavby, </a:t>
            </a:r>
            <a:r>
              <a:rPr lang="cs-CZ" sz="1600" b="1" dirty="0"/>
              <a:t>cena pozemku nesmí přesáhnout 10 % celkových způsobilých výdajů</a:t>
            </a:r>
            <a:endParaRPr lang="cs-CZ" sz="1600" dirty="0"/>
          </a:p>
          <a:p>
            <a:pPr marL="400050" lvl="1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cs-CZ" altLang="cs-CZ" sz="1800" dirty="0"/>
          </a:p>
          <a:p>
            <a:pPr lvl="1" indent="-342900">
              <a:spcBef>
                <a:spcPts val="18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cs-CZ" altLang="cs-CZ" sz="1800" dirty="0"/>
          </a:p>
          <a:p>
            <a:pPr marL="355600" indent="-355600" eaLnBrk="1" fontAlgn="auto" hangingPunct="1">
              <a:spcAft>
                <a:spcPts val="600"/>
              </a:spcAft>
              <a:buClr>
                <a:schemeClr val="tx2"/>
              </a:buClr>
              <a:buFont typeface="Arial" charset="0"/>
              <a:buNone/>
              <a:defRPr/>
            </a:pPr>
            <a:endParaRPr lang="cs-CZ" sz="1800" dirty="0">
              <a:latin typeface="Arial" charset="0"/>
              <a:cs typeface="Arial" charset="0"/>
            </a:endParaRPr>
          </a:p>
        </p:txBody>
      </p:sp>
      <p:pic>
        <p:nvPicPr>
          <p:cNvPr id="7" name="Picture 2" descr="\\nt1\O\Loga 2014_2020\IROP\Logolinky\RGB\JPG\IROP_CZ_RO_B_C RGB_mal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" y="6172856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Nadpis 1"/>
          <p:cNvSpPr txBox="1">
            <a:spLocks/>
          </p:cNvSpPr>
          <p:nvPr/>
        </p:nvSpPr>
        <p:spPr>
          <a:xfrm>
            <a:off x="457200" y="332656"/>
            <a:ext cx="8229600" cy="108012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500" b="1" i="0" kern="1200" cap="all">
                <a:solidFill>
                  <a:schemeClr val="tx1"/>
                </a:solidFill>
                <a:latin typeface="Myriad Pro"/>
                <a:ea typeface="+mj-ea"/>
                <a:cs typeface="+mj-cs"/>
              </a:defRPr>
            </a:lvl1pPr>
          </a:lstStyle>
          <a:p>
            <a:r>
              <a:rPr lang="cs-CZ" sz="3200" dirty="0">
                <a:solidFill>
                  <a:srgbClr val="0070C0"/>
                </a:solidFill>
              </a:rPr>
              <a:t>75. Výzva IROP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42705281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72058" y="943669"/>
            <a:ext cx="8671942" cy="5005611"/>
          </a:xfrm>
        </p:spPr>
        <p:txBody>
          <a:bodyPr rtlCol="0">
            <a:noAutofit/>
          </a:bodyPr>
          <a:lstStyle/>
          <a:p>
            <a:pPr marL="0" indent="0">
              <a:buNone/>
            </a:pPr>
            <a:r>
              <a:rPr lang="cs-CZ" sz="2000" b="1" dirty="0">
                <a:solidFill>
                  <a:srgbClr val="0070C0"/>
                </a:solidFill>
              </a:rPr>
              <a:t>Nezpůsobilé výdaje: </a:t>
            </a:r>
            <a:endParaRPr lang="cs-CZ" sz="2000" b="1" dirty="0"/>
          </a:p>
          <a:p>
            <a:pPr lvl="0"/>
            <a:r>
              <a:rPr lang="cs-CZ" sz="1600" dirty="0"/>
              <a:t>opravy a údržba,</a:t>
            </a:r>
          </a:p>
          <a:p>
            <a:pPr lvl="0"/>
            <a:r>
              <a:rPr lang="cs-CZ" sz="1600" dirty="0"/>
              <a:t>vzdělávání personálu</a:t>
            </a:r>
          </a:p>
          <a:p>
            <a:pPr lvl="0"/>
            <a:r>
              <a:rPr lang="cs-CZ" sz="1600" dirty="0"/>
              <a:t>výdaje na nepovinnou publicitu,</a:t>
            </a:r>
          </a:p>
          <a:p>
            <a:pPr lvl="0"/>
            <a:r>
              <a:rPr lang="cs-CZ" sz="1600" dirty="0"/>
              <a:t>výdaje na zpracování žádosti o podporu,</a:t>
            </a:r>
          </a:p>
          <a:p>
            <a:pPr lvl="0"/>
            <a:r>
              <a:rPr lang="cs-CZ" sz="1600" dirty="0"/>
              <a:t>výdaje na externí management projektu a zpracování Monitorovacích zpráv a Žádostí o platbu,</a:t>
            </a:r>
          </a:p>
          <a:p>
            <a:pPr lvl="0"/>
            <a:r>
              <a:rPr lang="cs-CZ" sz="1600" dirty="0"/>
              <a:t>výdaje převyšující maximální výši způsobilých výdajů projektu,</a:t>
            </a:r>
          </a:p>
          <a:p>
            <a:pPr lvl="0"/>
            <a:r>
              <a:rPr lang="cs-CZ" sz="1600" dirty="0"/>
              <a:t>výdaje vzniklé nad rámec Rozhodnutí,</a:t>
            </a:r>
          </a:p>
          <a:p>
            <a:pPr lvl="0"/>
            <a:r>
              <a:rPr lang="cs-CZ" sz="1600" dirty="0"/>
              <a:t>DPH, pokud žadatel má nárok na odpočet DPH ve smyslu zákona č. 235/2004 Sb., o dani z přidané hodnoty + jiné daně,</a:t>
            </a:r>
          </a:p>
          <a:p>
            <a:pPr lvl="0"/>
            <a:r>
              <a:rPr lang="cs-CZ" sz="1600" dirty="0"/>
              <a:t>splátky půjček a úvěrů, úroky z úvěrů, sankce a penále,</a:t>
            </a:r>
          </a:p>
          <a:p>
            <a:pPr lvl="0"/>
            <a:r>
              <a:rPr lang="cs-CZ" sz="1600" dirty="0"/>
              <a:t>výdaje na záruky, pojištění, bankovní poplatky, kursové ztráty, celní a správní poplatky,</a:t>
            </a:r>
          </a:p>
          <a:p>
            <a:pPr lvl="0"/>
            <a:r>
              <a:rPr lang="cs-CZ" sz="1600" dirty="0"/>
              <a:t>výdaje na vedlejší aktivity projektu přesahující 15 % celkových způsobilých výdajů,</a:t>
            </a:r>
          </a:p>
          <a:p>
            <a:pPr lvl="0"/>
            <a:r>
              <a:rPr lang="cs-CZ" sz="1600" dirty="0"/>
              <a:t>výdaje na nákup nemovitostí nad cenu zjištěnou znaleckým posudkem,</a:t>
            </a:r>
          </a:p>
          <a:p>
            <a:pPr lvl="0"/>
            <a:r>
              <a:rPr lang="cs-CZ" sz="1600" dirty="0"/>
              <a:t>výdaje na nákup pozemku nad stanovený limit 10 % celkových způsobilých výdajů.</a:t>
            </a:r>
          </a:p>
          <a:p>
            <a:endParaRPr lang="cs-CZ" sz="1600" dirty="0"/>
          </a:p>
          <a:p>
            <a:pPr marL="0" lvl="0" indent="0">
              <a:buNone/>
            </a:pPr>
            <a:endParaRPr lang="cs-CZ" sz="1600" dirty="0"/>
          </a:p>
          <a:p>
            <a:pPr marL="0" indent="0">
              <a:buNone/>
            </a:pPr>
            <a:endParaRPr lang="cs-CZ" sz="1600" dirty="0"/>
          </a:p>
          <a:p>
            <a:pPr marL="400050" lvl="1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cs-CZ" altLang="cs-CZ" sz="1800" dirty="0"/>
          </a:p>
          <a:p>
            <a:pPr lvl="1" indent="-342900">
              <a:spcBef>
                <a:spcPts val="18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cs-CZ" altLang="cs-CZ" sz="1800" dirty="0"/>
          </a:p>
          <a:p>
            <a:pPr marL="355600" indent="-355600" eaLnBrk="1" fontAlgn="auto" hangingPunct="1">
              <a:spcAft>
                <a:spcPts val="600"/>
              </a:spcAft>
              <a:buClr>
                <a:schemeClr val="tx2"/>
              </a:buClr>
              <a:buFont typeface="Arial" charset="0"/>
              <a:buNone/>
              <a:defRPr/>
            </a:pPr>
            <a:endParaRPr lang="cs-CZ" sz="1800" dirty="0">
              <a:latin typeface="Arial" charset="0"/>
              <a:cs typeface="Arial" charset="0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924300" y="406400"/>
            <a:ext cx="4968875" cy="808038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Picture 2" descr="\\nt1\O\Loga 2014_2020\IROP\Logolinky\RGB\JPG\IROP_CZ_RO_B_C RGB_mal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" y="6172856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Nadpis 1"/>
          <p:cNvSpPr txBox="1">
            <a:spLocks/>
          </p:cNvSpPr>
          <p:nvPr/>
        </p:nvSpPr>
        <p:spPr>
          <a:xfrm>
            <a:off x="457200" y="332656"/>
            <a:ext cx="8229600" cy="108012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500" b="1" i="0" kern="1200" cap="all">
                <a:solidFill>
                  <a:schemeClr val="tx1"/>
                </a:solidFill>
                <a:latin typeface="Myriad Pro"/>
                <a:ea typeface="+mj-ea"/>
                <a:cs typeface="+mj-cs"/>
              </a:defRPr>
            </a:lvl1pPr>
          </a:lstStyle>
          <a:p>
            <a:r>
              <a:rPr lang="cs-CZ" sz="3200" dirty="0">
                <a:solidFill>
                  <a:srgbClr val="0070C0"/>
                </a:solidFill>
              </a:rPr>
              <a:t>75. Výzva IROP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2309168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363538" y="4946650"/>
            <a:ext cx="6400800" cy="696913"/>
          </a:xfrm>
        </p:spPr>
        <p:txBody>
          <a:bodyPr>
            <a:normAutofit/>
          </a:bodyPr>
          <a:lstStyle/>
          <a:p>
            <a:pPr algn="l" eaLnBrk="1" hangingPunct="1"/>
            <a:endParaRPr lang="cs-CZ" altLang="cs-CZ" sz="2500" dirty="0">
              <a:solidFill>
                <a:srgbClr val="000000"/>
              </a:solidFill>
              <a:ea typeface="Myriad Pro"/>
              <a:cs typeface="Myriad Pro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30393" y="548680"/>
            <a:ext cx="7133895" cy="350579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500" b="1" i="0" kern="1200" cap="all">
                <a:solidFill>
                  <a:schemeClr val="tx1"/>
                </a:solidFill>
                <a:latin typeface="Myriad Pro"/>
                <a:ea typeface="+mj-ea"/>
                <a:cs typeface="+mj-cs"/>
              </a:defRPr>
            </a:lvl1pPr>
          </a:lstStyle>
          <a:p>
            <a:pPr>
              <a:lnSpc>
                <a:spcPct val="107000"/>
              </a:lnSpc>
            </a:pPr>
            <a:br>
              <a:rPr lang="cs-CZ" altLang="cs-CZ" sz="3600" cap="none" dirty="0">
                <a:solidFill>
                  <a:srgbClr val="000000"/>
                </a:solidFill>
                <a:latin typeface="Myriad Pro Black"/>
                <a:ea typeface="Myriad Pro Black"/>
                <a:cs typeface="Myriad Pro Black"/>
              </a:rPr>
            </a:br>
            <a:br>
              <a:rPr lang="cs-CZ" altLang="cs-CZ" sz="3600" cap="none" dirty="0">
                <a:solidFill>
                  <a:srgbClr val="000000"/>
                </a:solidFill>
                <a:latin typeface="Myriad Pro Black"/>
                <a:ea typeface="Myriad Pro Black"/>
                <a:cs typeface="Myriad Pro Black"/>
              </a:rPr>
            </a:br>
            <a:br>
              <a:rPr lang="cs-CZ" altLang="cs-CZ" sz="3600" cap="none" dirty="0">
                <a:solidFill>
                  <a:srgbClr val="000000"/>
                </a:solidFill>
                <a:latin typeface="Myriad Pro Black"/>
                <a:ea typeface="Myriad Pro Black"/>
                <a:cs typeface="Myriad Pro Black"/>
              </a:rPr>
            </a:br>
            <a:r>
              <a:rPr lang="cs-CZ" altLang="cs-CZ" sz="3200" cap="none" dirty="0">
                <a:solidFill>
                  <a:srgbClr val="0070C0"/>
                </a:solidFill>
                <a:latin typeface="Myriad Pro Black"/>
                <a:ea typeface="Myriad Pro Black"/>
                <a:cs typeface="Myriad Pro Black"/>
              </a:rPr>
              <a:t>Specifický cíl 2.3 IROP</a:t>
            </a:r>
          </a:p>
          <a:p>
            <a:pPr>
              <a:lnSpc>
                <a:spcPct val="107000"/>
              </a:lnSpc>
            </a:pPr>
            <a:endParaRPr lang="cs-CZ" altLang="cs-CZ" sz="3200" cap="none" dirty="0">
              <a:solidFill>
                <a:srgbClr val="0070C0"/>
              </a:solidFill>
              <a:latin typeface="Myriad Pro Black"/>
              <a:ea typeface="Myriad Pro Black"/>
              <a:cs typeface="Myriad Pro Black"/>
            </a:endParaRPr>
          </a:p>
          <a:p>
            <a:pPr>
              <a:lnSpc>
                <a:spcPct val="107000"/>
              </a:lnSpc>
            </a:pPr>
            <a:r>
              <a:rPr lang="cs-CZ" sz="3200" cap="none" dirty="0">
                <a:solidFill>
                  <a:srgbClr val="0070C0"/>
                </a:solidFill>
              </a:rPr>
              <a:t>Rozvoj infrastruktury pro </a:t>
            </a:r>
            <a:br>
              <a:rPr lang="cs-CZ" sz="3200" cap="none" dirty="0">
                <a:solidFill>
                  <a:srgbClr val="0070C0"/>
                </a:solidFill>
              </a:rPr>
            </a:br>
            <a:r>
              <a:rPr lang="cs-CZ" sz="3200" cap="none" dirty="0">
                <a:solidFill>
                  <a:srgbClr val="0070C0"/>
                </a:solidFill>
              </a:rPr>
              <a:t>poskytování zdravotních služeb a péče o zdraví </a:t>
            </a:r>
            <a:endParaRPr lang="cs-CZ" altLang="cs-CZ" sz="3200" cap="none" dirty="0">
              <a:solidFill>
                <a:srgbClr val="0070C0"/>
              </a:solidFill>
              <a:latin typeface="Myriad Pro Black"/>
              <a:ea typeface="Myriad Pro Black"/>
              <a:cs typeface="Myriad Pro Black"/>
            </a:endParaRPr>
          </a:p>
        </p:txBody>
      </p:sp>
      <p:pic>
        <p:nvPicPr>
          <p:cNvPr id="8" name="Picture 2" descr="\\nt1\O\Loga 2014_2020\IROP\Logolinky\RGB\JPG\IROP_CZ_RO_B_C RGB_mal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" y="6172856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8543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94328" y="1340768"/>
            <a:ext cx="8326144" cy="4896544"/>
          </a:xfrm>
        </p:spPr>
        <p:txBody>
          <a:bodyPr rtlCol="0">
            <a:noAutofit/>
          </a:bodyPr>
          <a:lstStyle/>
          <a:p>
            <a:pPr marL="0" indent="0">
              <a:buNone/>
            </a:pPr>
            <a:r>
              <a:rPr lang="cs-CZ" sz="2000" b="1" dirty="0">
                <a:solidFill>
                  <a:srgbClr val="0070C0"/>
                </a:solidFill>
              </a:rPr>
              <a:t>Povinné přílohy žádosti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cs-CZ" sz="2000" b="1" dirty="0"/>
              <a:t>1. 	Plná moc </a:t>
            </a:r>
          </a:p>
          <a:p>
            <a:pPr marL="457200" indent="-457200">
              <a:spcBef>
                <a:spcPts val="1200"/>
              </a:spcBef>
              <a:buAutoNum type="arabicPeriod" startAt="2"/>
            </a:pPr>
            <a:r>
              <a:rPr lang="cs-CZ" sz="2000" b="1" dirty="0"/>
              <a:t>Zadávací a výběrová řízení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cs-CZ" sz="1400" dirty="0"/>
              <a:t>         Týká se pouze ukončených VŘ, předkládá se smlouva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cs-CZ" sz="2000" b="1" dirty="0"/>
              <a:t>3. 	Územní rozhodnutí s nabytím právní moci nebo územní 	souhlas  nebo účinná veřejnosprávní smlouva nahrazující 	územní řízení  </a:t>
            </a:r>
          </a:p>
          <a:p>
            <a:pPr marL="0" lvl="0" indent="0">
              <a:spcBef>
                <a:spcPts val="1200"/>
              </a:spcBef>
              <a:buNone/>
            </a:pPr>
            <a:r>
              <a:rPr lang="cs-CZ" sz="2000" b="1" dirty="0"/>
              <a:t>4. 	Žádost o stavební povolení nebo ohlášení, případně stavební 	povolení nebo souhlas s provedením ohlášeného stavebního 	záměru nebo veřejnoprávní smlouva nahrazující stavební 	povolení. </a:t>
            </a:r>
            <a:endParaRPr lang="cs-CZ" sz="1400" b="1" dirty="0"/>
          </a:p>
          <a:p>
            <a:pPr lvl="1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endParaRPr lang="cs-CZ" sz="2400" dirty="0"/>
          </a:p>
          <a:p>
            <a:pPr lvl="1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endParaRPr lang="cs-CZ" sz="2000" dirty="0"/>
          </a:p>
          <a:p>
            <a:pPr marL="400050" lvl="1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cs-CZ" sz="2400" dirty="0"/>
          </a:p>
          <a:p>
            <a:pPr lvl="1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endParaRPr lang="cs-CZ" sz="2000" dirty="0"/>
          </a:p>
          <a:p>
            <a:pPr lvl="1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endParaRPr lang="cs-CZ" sz="2400" dirty="0"/>
          </a:p>
          <a:p>
            <a:pPr lvl="1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endParaRPr lang="cs-CZ" sz="2000" dirty="0"/>
          </a:p>
          <a:p>
            <a:pPr lvl="1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endParaRPr lang="cs-CZ" altLang="cs-CZ" sz="1800" dirty="0"/>
          </a:p>
          <a:p>
            <a:pPr marL="355600" indent="-355600" eaLnBrk="1" fontAlgn="auto" hangingPunct="1">
              <a:spcAft>
                <a:spcPts val="600"/>
              </a:spcAft>
              <a:buClr>
                <a:schemeClr val="tx2"/>
              </a:buClr>
              <a:buFont typeface="Arial" charset="0"/>
              <a:buNone/>
              <a:defRPr/>
            </a:pPr>
            <a:endParaRPr lang="cs-CZ" sz="1800" dirty="0">
              <a:latin typeface="Arial" charset="0"/>
              <a:cs typeface="Arial" charset="0"/>
            </a:endParaRPr>
          </a:p>
        </p:txBody>
      </p:sp>
      <p:pic>
        <p:nvPicPr>
          <p:cNvPr id="5" name="Picture 2" descr="\\nt1\O\Loga 2014_2020\IROP\Logolinky\RGB\JPG\IROP_CZ_RO_B_C RGB_mal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" y="6172856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dpis 1"/>
          <p:cNvSpPr txBox="1">
            <a:spLocks/>
          </p:cNvSpPr>
          <p:nvPr/>
        </p:nvSpPr>
        <p:spPr>
          <a:xfrm>
            <a:off x="457200" y="332656"/>
            <a:ext cx="8229600" cy="108012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500" b="1" i="0" kern="1200" cap="all">
                <a:solidFill>
                  <a:schemeClr val="tx1"/>
                </a:solidFill>
                <a:latin typeface="Myriad Pro"/>
                <a:ea typeface="+mj-ea"/>
                <a:cs typeface="+mj-cs"/>
              </a:defRPr>
            </a:lvl1pPr>
          </a:lstStyle>
          <a:p>
            <a:r>
              <a:rPr lang="cs-CZ" sz="3200" dirty="0">
                <a:solidFill>
                  <a:srgbClr val="0070C0"/>
                </a:solidFill>
              </a:rPr>
              <a:t>75. Výzva IROP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8718538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924300" y="406400"/>
            <a:ext cx="4968875" cy="808038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67544" y="1340768"/>
            <a:ext cx="8568952" cy="48965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Myriad Pro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Myriad Pro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Myriad Pro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Myriad Pro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Myriad Pro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cs-CZ" sz="2000" b="1" dirty="0"/>
              <a:t>5.	Projektová dokumentace pro vydání stavebního povolení nebo  	pro ohlášení stavby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pl-PL" sz="2000" b="1" dirty="0"/>
              <a:t>6. 	Doklad o prokázání právních vztahů k nemovitému majetku, který 	je předmětem projektu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cs-CZ" sz="2000" b="1" dirty="0"/>
              <a:t>7. 	</a:t>
            </a:r>
            <a:r>
              <a:rPr lang="cs-CZ" sz="2000" b="1" dirty="0">
                <a:solidFill>
                  <a:srgbClr val="C00000"/>
                </a:solidFill>
              </a:rPr>
              <a:t>Podklady pro hodnocení projektu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cs-CZ" sz="2000" b="1" dirty="0"/>
              <a:t>8. 	Položkový rozpočet stavby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cs-CZ" sz="2000" b="1" dirty="0"/>
              <a:t>9.	Oprávnění nebo registrace k poskytování zdravotních služeb v 	uvedených oborech dle zákona č. 372/2011 Sb., o zdravotních 	službách a podmínkách jejich poskytování, v platném znění</a:t>
            </a:r>
          </a:p>
          <a:p>
            <a:pPr marL="0" indent="0">
              <a:spcBef>
                <a:spcPts val="1200"/>
              </a:spcBef>
              <a:buNone/>
            </a:pPr>
            <a:endParaRPr lang="cs-CZ" sz="2000" b="1" dirty="0"/>
          </a:p>
          <a:p>
            <a:endParaRPr lang="cs-CZ" sz="1400" dirty="0"/>
          </a:p>
          <a:p>
            <a:pPr marL="0" indent="0">
              <a:buFont typeface="Arial"/>
              <a:buNone/>
            </a:pPr>
            <a:endParaRPr lang="cs-CZ" sz="1400" b="1" dirty="0"/>
          </a:p>
          <a:p>
            <a:pPr lvl="1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endParaRPr lang="cs-CZ" sz="2400" dirty="0"/>
          </a:p>
          <a:p>
            <a:pPr lvl="1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endParaRPr lang="cs-CZ" sz="2000" dirty="0"/>
          </a:p>
          <a:p>
            <a:pPr marL="400050" lvl="1" indent="0">
              <a:spcBef>
                <a:spcPts val="600"/>
              </a:spcBef>
              <a:spcAft>
                <a:spcPts val="600"/>
              </a:spcAft>
              <a:buFont typeface="Arial"/>
              <a:buNone/>
              <a:defRPr/>
            </a:pPr>
            <a:endParaRPr lang="cs-CZ" sz="2400" dirty="0"/>
          </a:p>
          <a:p>
            <a:pPr lvl="1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endParaRPr lang="cs-CZ" sz="2000" dirty="0"/>
          </a:p>
          <a:p>
            <a:pPr lvl="1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endParaRPr lang="cs-CZ" sz="2400" dirty="0"/>
          </a:p>
          <a:p>
            <a:pPr lvl="1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endParaRPr lang="cs-CZ" sz="2000" dirty="0"/>
          </a:p>
          <a:p>
            <a:pPr lvl="1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endParaRPr lang="cs-CZ" altLang="cs-CZ" sz="1800" dirty="0"/>
          </a:p>
          <a:p>
            <a:pPr marL="355600" indent="-355600">
              <a:spcAft>
                <a:spcPts val="600"/>
              </a:spcAft>
              <a:buClr>
                <a:schemeClr val="tx2"/>
              </a:buClr>
              <a:buFont typeface="Arial" charset="0"/>
              <a:buNone/>
              <a:defRPr/>
            </a:pPr>
            <a:endParaRPr lang="cs-CZ" sz="1800" dirty="0">
              <a:latin typeface="Arial" charset="0"/>
              <a:cs typeface="Arial" charset="0"/>
            </a:endParaRPr>
          </a:p>
        </p:txBody>
      </p:sp>
      <p:pic>
        <p:nvPicPr>
          <p:cNvPr id="8" name="Picture 2" descr="\\nt1\O\Loga 2014_2020\IROP\Logolinky\RGB\JPG\IROP_CZ_RO_B_C RGB_mal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" y="6172856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Nadpis 1"/>
          <p:cNvSpPr txBox="1">
            <a:spLocks/>
          </p:cNvSpPr>
          <p:nvPr/>
        </p:nvSpPr>
        <p:spPr>
          <a:xfrm>
            <a:off x="457200" y="332656"/>
            <a:ext cx="8229600" cy="108012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500" b="1" i="0" kern="1200" cap="all">
                <a:solidFill>
                  <a:schemeClr val="tx1"/>
                </a:solidFill>
                <a:latin typeface="Myriad Pro"/>
                <a:ea typeface="+mj-ea"/>
                <a:cs typeface="+mj-cs"/>
              </a:defRPr>
            </a:lvl1pPr>
          </a:lstStyle>
          <a:p>
            <a:r>
              <a:rPr lang="cs-CZ" sz="3200" dirty="0">
                <a:solidFill>
                  <a:srgbClr val="0070C0"/>
                </a:solidFill>
              </a:rPr>
              <a:t>75. Výzva IROP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799629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924300" y="406400"/>
            <a:ext cx="4968875" cy="808038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67544" y="1340768"/>
            <a:ext cx="8784976" cy="4320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Myriad Pro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Myriad Pro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Myriad Pro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Myriad Pro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Myriad Pro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cs-CZ" sz="2000" b="1" dirty="0"/>
              <a:t>10. Stanovisko Ministerstva zdravotnictví České republiky 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cs-CZ" sz="1400" dirty="0"/>
              <a:t>Stanovisko k souladu projektu se Strategií reformy psychiatrické péče a k souladu se standardy (standard péče poskytované v CDZ, akutní lůžkové psychiatrické péče, ambulantní psychiatrické péče). 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cs-CZ" sz="1400" dirty="0"/>
              <a:t>Příjemce zašle Podklady pro hodnocení na </a:t>
            </a:r>
            <a:r>
              <a:rPr lang="cs-CZ" sz="1400" dirty="0">
                <a:hlinkClick r:id="rId3"/>
              </a:rPr>
              <a:t>efi@mzcr.cz</a:t>
            </a:r>
            <a:r>
              <a:rPr lang="cs-CZ" sz="1400" dirty="0"/>
              <a:t>       Komise MZ, stanovisko      Registrace projektu</a:t>
            </a:r>
            <a:endParaRPr lang="cs-CZ" sz="1400" b="1" dirty="0"/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cs-CZ" sz="2000" b="1" dirty="0"/>
              <a:t>11. Vyjádření Všeobecné zdravotní pojišťovny ČR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cs-CZ" sz="2000" b="1" dirty="0"/>
              <a:t>12. Vyjádření zaměstnanecké zdravotní pojišťovny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cs-CZ" sz="1400" dirty="0"/>
              <a:t>Dokládá se jen, pokud dojde díky projektu k navýšení rozsahu nebo objem zdravotních služeb 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cs-CZ" sz="2000" b="1" dirty="0"/>
              <a:t>13. Čestné prohlášení o skutečném majiteli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cs-CZ" sz="1400" dirty="0"/>
              <a:t>Dokládají jen žadatelé, kteří nejsou veřejnoprávní právnickou osobou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cs-CZ" sz="1400" i="1" dirty="0"/>
              <a:t>Pokud je některá povinná příloha pro žadatele nerelevantní, žadatel nahraje jako přílohu dokument, ve kterém uvede zdůvodnění nedoložení povinné přílohy.</a:t>
            </a:r>
            <a:endParaRPr lang="cs-CZ" sz="1400" dirty="0"/>
          </a:p>
          <a:p>
            <a:pPr marL="0" indent="0">
              <a:spcBef>
                <a:spcPts val="1200"/>
              </a:spcBef>
              <a:buNone/>
            </a:pPr>
            <a:endParaRPr lang="cs-CZ" sz="2000" dirty="0"/>
          </a:p>
          <a:p>
            <a:pPr marL="457200" indent="-457200">
              <a:spcBef>
                <a:spcPts val="1200"/>
              </a:spcBef>
              <a:buAutoNum type="arabicPeriod" startAt="13"/>
            </a:pPr>
            <a:endParaRPr lang="cs-CZ" sz="2000" dirty="0"/>
          </a:p>
          <a:p>
            <a:endParaRPr lang="cs-CZ" sz="1400" dirty="0"/>
          </a:p>
          <a:p>
            <a:pPr marL="0" indent="0">
              <a:buFont typeface="Arial"/>
              <a:buNone/>
            </a:pPr>
            <a:endParaRPr lang="cs-CZ" sz="1400" b="1" dirty="0"/>
          </a:p>
          <a:p>
            <a:pPr lvl="1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endParaRPr lang="cs-CZ" sz="2400" dirty="0"/>
          </a:p>
          <a:p>
            <a:pPr lvl="1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endParaRPr lang="cs-CZ" sz="2000" dirty="0"/>
          </a:p>
          <a:p>
            <a:pPr marL="400050" lvl="1" indent="0">
              <a:spcBef>
                <a:spcPts val="600"/>
              </a:spcBef>
              <a:spcAft>
                <a:spcPts val="600"/>
              </a:spcAft>
              <a:buFont typeface="Arial"/>
              <a:buNone/>
              <a:defRPr/>
            </a:pPr>
            <a:endParaRPr lang="cs-CZ" sz="2400" dirty="0"/>
          </a:p>
          <a:p>
            <a:pPr lvl="1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endParaRPr lang="cs-CZ" sz="2000" dirty="0"/>
          </a:p>
          <a:p>
            <a:pPr lvl="1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endParaRPr lang="cs-CZ" sz="2400" dirty="0"/>
          </a:p>
          <a:p>
            <a:pPr lvl="1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endParaRPr lang="cs-CZ" sz="2000" dirty="0"/>
          </a:p>
          <a:p>
            <a:pPr lvl="1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endParaRPr lang="cs-CZ" altLang="cs-CZ" sz="1800" dirty="0"/>
          </a:p>
          <a:p>
            <a:pPr marL="355600" indent="-355600">
              <a:spcAft>
                <a:spcPts val="600"/>
              </a:spcAft>
              <a:buClr>
                <a:schemeClr val="tx2"/>
              </a:buClr>
              <a:buFont typeface="Arial" charset="0"/>
              <a:buNone/>
              <a:defRPr/>
            </a:pPr>
            <a:endParaRPr lang="cs-CZ" sz="1800" dirty="0">
              <a:latin typeface="Arial" charset="0"/>
              <a:cs typeface="Arial" charset="0"/>
            </a:endParaRPr>
          </a:p>
        </p:txBody>
      </p:sp>
      <p:sp>
        <p:nvSpPr>
          <p:cNvPr id="9" name="Nadpis 1"/>
          <p:cNvSpPr txBox="1">
            <a:spLocks/>
          </p:cNvSpPr>
          <p:nvPr/>
        </p:nvSpPr>
        <p:spPr>
          <a:xfrm>
            <a:off x="457200" y="332656"/>
            <a:ext cx="8229600" cy="108012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500" b="1" i="0" kern="1200" cap="all">
                <a:solidFill>
                  <a:schemeClr val="tx1"/>
                </a:solidFill>
                <a:latin typeface="Myriad Pro"/>
                <a:ea typeface="+mj-ea"/>
                <a:cs typeface="+mj-cs"/>
              </a:defRPr>
            </a:lvl1pPr>
          </a:lstStyle>
          <a:p>
            <a:r>
              <a:rPr lang="cs-CZ" sz="3200" dirty="0">
                <a:solidFill>
                  <a:srgbClr val="0070C0"/>
                </a:solidFill>
              </a:rPr>
              <a:t>75. Výzva IROP</a:t>
            </a:r>
            <a:endParaRPr lang="cs-CZ" sz="4000" dirty="0"/>
          </a:p>
        </p:txBody>
      </p:sp>
      <p:cxnSp>
        <p:nvCxnSpPr>
          <p:cNvPr id="3" name="Přímá spojnice se šipkou 2"/>
          <p:cNvCxnSpPr/>
          <p:nvPr/>
        </p:nvCxnSpPr>
        <p:spPr>
          <a:xfrm>
            <a:off x="5004048" y="2996952"/>
            <a:ext cx="21602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se šipkou 7"/>
          <p:cNvCxnSpPr/>
          <p:nvPr/>
        </p:nvCxnSpPr>
        <p:spPr>
          <a:xfrm>
            <a:off x="7164288" y="2996952"/>
            <a:ext cx="21602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84305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16024" y="1052737"/>
            <a:ext cx="8820472" cy="4968551"/>
          </a:xfrm>
        </p:spPr>
        <p:txBody>
          <a:bodyPr rtlCol="0">
            <a:noAutofit/>
          </a:bodyPr>
          <a:lstStyle/>
          <a:p>
            <a:pPr marL="0" indent="0">
              <a:buNone/>
            </a:pPr>
            <a:endParaRPr lang="cs-CZ" sz="2000" b="1" dirty="0"/>
          </a:p>
          <a:p>
            <a:pPr marL="0" indent="0">
              <a:buNone/>
            </a:pPr>
            <a:r>
              <a:rPr lang="cs-CZ" sz="2800" b="1" dirty="0">
                <a:solidFill>
                  <a:srgbClr val="0070C0"/>
                </a:solidFill>
              </a:rPr>
              <a:t>   </a:t>
            </a:r>
            <a:r>
              <a:rPr lang="cs-CZ" sz="2400" b="1" dirty="0">
                <a:solidFill>
                  <a:srgbClr val="0070C0"/>
                </a:solidFill>
              </a:rPr>
              <a:t>Udržitelnost</a:t>
            </a:r>
          </a:p>
          <a:p>
            <a:pPr marL="0" indent="0">
              <a:buNone/>
            </a:pPr>
            <a:r>
              <a:rPr lang="cs-CZ" sz="1700" dirty="0"/>
              <a:t>     = 5 let od provedení poslední platby příjemci ze strany ŘO IROP</a:t>
            </a:r>
          </a:p>
          <a:p>
            <a:pPr marL="0" indent="0">
              <a:buNone/>
            </a:pPr>
            <a:endParaRPr lang="cs-CZ" sz="1700" dirty="0"/>
          </a:p>
          <a:p>
            <a:r>
              <a:rPr lang="cs-CZ" sz="1700" dirty="0"/>
              <a:t>příjemce je povinen prokázat fungování v oboru zdravotní péče a kapacitě, kterou určil v žádosti o podporu, provozovat přístrojové vybavení a technologie pořízené z projektu k účelu, ke kterému se zavázal v žádosti o podporu</a:t>
            </a:r>
          </a:p>
          <a:p>
            <a:pPr marL="0" indent="0">
              <a:buNone/>
            </a:pPr>
            <a:endParaRPr lang="cs-CZ" sz="1700" dirty="0"/>
          </a:p>
          <a:p>
            <a:r>
              <a:rPr lang="cs-CZ" sz="1700" dirty="0"/>
              <a:t>řádně uchovávat veškerou dokumentaci a účetní doklady související s realizací projektu</a:t>
            </a:r>
          </a:p>
          <a:p>
            <a:pPr marL="741600">
              <a:spcBef>
                <a:spcPts val="1200"/>
              </a:spcBef>
            </a:pPr>
            <a:endParaRPr lang="cs-CZ" sz="2000" dirty="0"/>
          </a:p>
        </p:txBody>
      </p:sp>
      <p:pic>
        <p:nvPicPr>
          <p:cNvPr id="7" name="Picture 2" descr="\\nt1\O\Loga 2014_2020\IROP\Logolinky\RGB\JPG\IROP_CZ_RO_B_C RGB_mal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" y="6172856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Nadpis 1"/>
          <p:cNvSpPr txBox="1">
            <a:spLocks/>
          </p:cNvSpPr>
          <p:nvPr/>
        </p:nvSpPr>
        <p:spPr>
          <a:xfrm>
            <a:off x="457200" y="332656"/>
            <a:ext cx="8229600" cy="108012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500" b="1" i="0" kern="1200" cap="all">
                <a:solidFill>
                  <a:schemeClr val="tx1"/>
                </a:solidFill>
                <a:latin typeface="Myriad Pro"/>
                <a:ea typeface="+mj-ea"/>
                <a:cs typeface="+mj-cs"/>
              </a:defRPr>
            </a:lvl1pPr>
          </a:lstStyle>
          <a:p>
            <a:r>
              <a:rPr lang="cs-CZ" sz="3200" dirty="0">
                <a:solidFill>
                  <a:srgbClr val="0070C0"/>
                </a:solidFill>
              </a:rPr>
              <a:t>75. Výzva IROP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38693211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8003232" cy="5001419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endParaRPr lang="cs-CZ" sz="4400" dirty="0">
              <a:solidFill>
                <a:srgbClr val="000000"/>
              </a:solidFill>
              <a:latin typeface="Myriad Pro Black"/>
              <a:cs typeface="Myriad Pro Black"/>
            </a:endParaRPr>
          </a:p>
          <a:p>
            <a:pPr marL="0" indent="0" algn="ctr">
              <a:buNone/>
            </a:pPr>
            <a:r>
              <a:rPr lang="cs-CZ" sz="4800" b="1" dirty="0">
                <a:solidFill>
                  <a:srgbClr val="000000"/>
                </a:solidFill>
                <a:latin typeface="Myriad Pro Black"/>
                <a:cs typeface="Myriad Pro Black"/>
              </a:rPr>
              <a:t>DĚKUJI VÁM ZA POZORNOST</a:t>
            </a:r>
            <a:br>
              <a:rPr lang="cs-CZ" sz="4800" b="1" dirty="0">
                <a:solidFill>
                  <a:srgbClr val="000000"/>
                </a:solidFill>
                <a:cs typeface="Myriad Pro"/>
              </a:rPr>
            </a:br>
            <a:br>
              <a:rPr lang="cs-CZ" sz="4800" b="1" dirty="0">
                <a:solidFill>
                  <a:srgbClr val="000000"/>
                </a:solidFill>
                <a:cs typeface="Myriad Pro"/>
              </a:rPr>
            </a:br>
            <a:br>
              <a:rPr lang="cs-CZ" b="1" dirty="0">
                <a:solidFill>
                  <a:srgbClr val="000000"/>
                </a:solidFill>
                <a:cs typeface="Myriad Pro"/>
              </a:rPr>
            </a:br>
            <a:r>
              <a:rPr lang="cs-CZ" sz="5300" dirty="0">
                <a:solidFill>
                  <a:srgbClr val="000000"/>
                </a:solidFill>
                <a:cs typeface="Myriad Pro"/>
              </a:rPr>
              <a:t>Ministerstvo pro místní rozvoj ČR</a:t>
            </a:r>
          </a:p>
          <a:p>
            <a:pPr marL="0" indent="0" algn="ctr">
              <a:buNone/>
            </a:pPr>
            <a:r>
              <a:rPr lang="cs-CZ" sz="5300" dirty="0">
                <a:solidFill>
                  <a:srgbClr val="000000"/>
                </a:solidFill>
                <a:cs typeface="Myriad Pro"/>
              </a:rPr>
              <a:t>Odbor řízení operačních programů</a:t>
            </a:r>
          </a:p>
          <a:p>
            <a:pPr marL="0" indent="0" algn="ctr">
              <a:buNone/>
            </a:pPr>
            <a:endParaRPr lang="cs-CZ" sz="5300" b="1" dirty="0">
              <a:solidFill>
                <a:srgbClr val="000000"/>
              </a:solidFill>
              <a:cs typeface="Myriad Pro"/>
            </a:endParaRPr>
          </a:p>
          <a:p>
            <a:pPr marL="0" indent="0" algn="ctr">
              <a:buNone/>
            </a:pPr>
            <a:r>
              <a:rPr lang="cs-CZ" sz="5300" b="1" dirty="0">
                <a:solidFill>
                  <a:srgbClr val="000000"/>
                </a:solidFill>
                <a:cs typeface="Myriad Pro"/>
              </a:rPr>
              <a:t>Petra Živcová</a:t>
            </a:r>
          </a:p>
          <a:p>
            <a:pPr marL="0" indent="0" algn="ctr">
              <a:buNone/>
            </a:pPr>
            <a:endParaRPr lang="cs-CZ" sz="5300" b="1" dirty="0">
              <a:solidFill>
                <a:srgbClr val="000000"/>
              </a:solidFill>
              <a:cs typeface="Myriad Pro"/>
            </a:endParaRPr>
          </a:p>
          <a:p>
            <a:pPr marL="0" indent="0" algn="ctr">
              <a:buNone/>
            </a:pPr>
            <a:r>
              <a:rPr lang="cs-CZ" sz="5300" dirty="0">
                <a:solidFill>
                  <a:srgbClr val="000000"/>
                </a:solidFill>
                <a:cs typeface="Myriad Pro"/>
                <a:hlinkClick r:id="rId2"/>
              </a:rPr>
              <a:t>Petra.Zivcova@mmr.cz</a:t>
            </a:r>
            <a:endParaRPr lang="cs-CZ" sz="5300" dirty="0">
              <a:solidFill>
                <a:srgbClr val="000000"/>
              </a:solidFill>
              <a:cs typeface="Myriad Pro"/>
            </a:endParaRPr>
          </a:p>
          <a:p>
            <a:pPr marL="0" indent="0" algn="ctr">
              <a:buNone/>
            </a:pPr>
            <a:endParaRPr lang="cs-CZ" sz="5300" dirty="0">
              <a:solidFill>
                <a:srgbClr val="000000"/>
              </a:solidFill>
              <a:cs typeface="Myriad Pro"/>
            </a:endParaRPr>
          </a:p>
          <a:p>
            <a:pPr marL="0" indent="0" algn="ctr">
              <a:buNone/>
            </a:pPr>
            <a:endParaRPr lang="cs-CZ" dirty="0">
              <a:solidFill>
                <a:srgbClr val="000000"/>
              </a:solidFill>
              <a:cs typeface="Myriad Pro"/>
            </a:endParaRPr>
          </a:p>
          <a:p>
            <a:pPr marL="0" indent="0" algn="ctr">
              <a:buNone/>
            </a:pPr>
            <a:br>
              <a:rPr lang="cs-CZ" dirty="0">
                <a:solidFill>
                  <a:srgbClr val="000000"/>
                </a:solidFill>
                <a:cs typeface="Myriad Pro"/>
              </a:rPr>
            </a:br>
            <a:br>
              <a:rPr lang="cs-CZ" dirty="0">
                <a:solidFill>
                  <a:srgbClr val="000000"/>
                </a:solidFill>
                <a:cs typeface="Myriad Pro"/>
              </a:rPr>
            </a:br>
            <a:endParaRPr lang="cs-CZ" dirty="0"/>
          </a:p>
        </p:txBody>
      </p:sp>
      <p:pic>
        <p:nvPicPr>
          <p:cNvPr id="4" name="Picture 2" descr="\\nt1\O\Loga 2014_2020\IROP\Logolinky\RGB\JPG\IROP_CZ_RO_B_C RGB_mal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" y="6172856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4939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dirty="0">
                <a:solidFill>
                  <a:srgbClr val="0070C0"/>
                </a:solidFill>
              </a:rPr>
              <a:t>Role MMR, CRR a MZ v irop</a:t>
            </a:r>
            <a:br>
              <a:rPr lang="cs-CZ" sz="3200" dirty="0">
                <a:solidFill>
                  <a:srgbClr val="0070C0"/>
                </a:solidFill>
              </a:rPr>
            </a:b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20000"/>
          </a:bodyPr>
          <a:lstStyle/>
          <a:p>
            <a:pPr marL="0" lvl="0" indent="0" defTabSz="914400">
              <a:lnSpc>
                <a:spcPct val="150000"/>
              </a:lnSpc>
              <a:spcBef>
                <a:spcPts val="0"/>
              </a:spcBef>
              <a:buNone/>
            </a:pPr>
            <a:r>
              <a:rPr lang="cs-CZ" sz="2000" b="1" dirty="0">
                <a:solidFill>
                  <a:prstClr val="black"/>
                </a:solidFill>
                <a:latin typeface="Arial"/>
              </a:rPr>
              <a:t>Ministerstvo pro místní rozvoj České republiky</a:t>
            </a:r>
          </a:p>
          <a:p>
            <a:pPr marL="0" lvl="0" indent="0" defTabSz="914400">
              <a:lnSpc>
                <a:spcPct val="150000"/>
              </a:lnSpc>
              <a:spcBef>
                <a:spcPts val="0"/>
              </a:spcBef>
              <a:buNone/>
            </a:pPr>
            <a:r>
              <a:rPr lang="cs-CZ" sz="1700" dirty="0">
                <a:solidFill>
                  <a:prstClr val="black"/>
                </a:solidFill>
                <a:latin typeface="Arial"/>
              </a:rPr>
              <a:t>= Řídicí orgán IROP (ŘO IROP), </a:t>
            </a:r>
            <a:r>
              <a:rPr lang="cs-CZ" sz="1700" dirty="0">
                <a:solidFill>
                  <a:prstClr val="black"/>
                </a:solidFill>
                <a:latin typeface="Arial"/>
                <a:hlinkClick r:id="rId2"/>
              </a:rPr>
              <a:t>https://www.irop.mmr.cz</a:t>
            </a:r>
            <a:endParaRPr lang="cs-CZ" sz="1700" dirty="0">
              <a:solidFill>
                <a:prstClr val="black"/>
              </a:solidFill>
              <a:latin typeface="Arial"/>
            </a:endParaRPr>
          </a:p>
          <a:p>
            <a:pPr defTabSz="914400">
              <a:lnSpc>
                <a:spcPct val="150000"/>
              </a:lnSpc>
              <a:spcBef>
                <a:spcPts val="0"/>
              </a:spcBef>
            </a:pPr>
            <a:r>
              <a:rPr lang="cs-CZ" sz="1700" dirty="0">
                <a:solidFill>
                  <a:prstClr val="black"/>
                </a:solidFill>
                <a:latin typeface="Arial"/>
              </a:rPr>
              <a:t>Odpovídá za řízení a realizaci programu IROP, vydává Obecná a Specifická pravidla, poskytovatel dotace vyjma PO MZ, řešení nesrovnalostí, kontroly projektů, stanoviska k podstatným změnám</a:t>
            </a:r>
          </a:p>
          <a:p>
            <a:pPr marL="0" lvl="0" indent="0" algn="just" defTabSz="91440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None/>
            </a:pPr>
            <a:r>
              <a:rPr lang="cs-CZ" sz="2000" b="1" dirty="0">
                <a:solidFill>
                  <a:prstClr val="black"/>
                </a:solidFill>
                <a:latin typeface="Arial"/>
              </a:rPr>
              <a:t>Centrum pro regionální rozvoj České republiky</a:t>
            </a:r>
          </a:p>
          <a:p>
            <a:pPr marL="0" lvl="0" indent="0" algn="just" defTabSz="91440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None/>
            </a:pPr>
            <a:r>
              <a:rPr lang="cs-CZ" sz="1700" dirty="0">
                <a:solidFill>
                  <a:prstClr val="black"/>
                </a:solidFill>
                <a:latin typeface="Arial"/>
              </a:rPr>
              <a:t>= zprostředkující subjekt pro IROP</a:t>
            </a:r>
          </a:p>
          <a:p>
            <a:pPr marL="0" indent="0" algn="just" defTabSz="91440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None/>
            </a:pPr>
            <a:r>
              <a:rPr lang="cs-CZ" sz="1700" dirty="0">
                <a:solidFill>
                  <a:srgbClr val="C00000"/>
                </a:solidFill>
                <a:latin typeface="Arial"/>
              </a:rPr>
              <a:t>Konzultace </a:t>
            </a:r>
            <a:r>
              <a:rPr lang="cs-CZ" sz="1600" dirty="0">
                <a:solidFill>
                  <a:srgbClr val="C00000"/>
                </a:solidFill>
              </a:rPr>
              <a:t>krajské pracoviště CRR Liberec</a:t>
            </a:r>
            <a:r>
              <a:rPr lang="cs-CZ" sz="1600" dirty="0">
                <a:solidFill>
                  <a:prstClr val="black"/>
                </a:solidFill>
              </a:rPr>
              <a:t> </a:t>
            </a:r>
            <a:r>
              <a:rPr lang="cs-CZ" sz="1600" dirty="0">
                <a:solidFill>
                  <a:prstClr val="black"/>
                </a:solidFill>
                <a:hlinkClick r:id="rId3"/>
              </a:rPr>
              <a:t>http://www.crr.cz/cs/kontakty/kontakty-irop</a:t>
            </a:r>
            <a:endParaRPr lang="cs-CZ" sz="1600" dirty="0">
              <a:solidFill>
                <a:prstClr val="black"/>
              </a:solidFill>
            </a:endParaRPr>
          </a:p>
          <a:p>
            <a:pPr marL="0" lvl="0" indent="0" algn="just" defTabSz="91440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None/>
            </a:pPr>
            <a:r>
              <a:rPr lang="cs-CZ" sz="1700" dirty="0">
                <a:solidFill>
                  <a:prstClr val="black"/>
                </a:solidFill>
                <a:latin typeface="Arial"/>
              </a:rPr>
              <a:t> příjem a hodnocení žádostí o podporu, kontroly projektů, kontroly žádostí o platbu, administrace změn projektů</a:t>
            </a:r>
          </a:p>
          <a:p>
            <a:pPr marL="0" lvl="0" indent="0" algn="just" defTabSz="91440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None/>
            </a:pPr>
            <a:r>
              <a:rPr lang="cs-CZ" sz="2000" b="1" dirty="0">
                <a:solidFill>
                  <a:prstClr val="black"/>
                </a:solidFill>
                <a:latin typeface="Arial"/>
              </a:rPr>
              <a:t>Ministerstvo zdravotnictví ČR</a:t>
            </a:r>
          </a:p>
          <a:p>
            <a:pPr marL="0" lvl="0" indent="0" algn="just" defTabSz="91440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None/>
            </a:pPr>
            <a:r>
              <a:rPr lang="cs-CZ" sz="1700" dirty="0">
                <a:solidFill>
                  <a:prstClr val="black"/>
                </a:solidFill>
                <a:latin typeface="Arial"/>
              </a:rPr>
              <a:t>= není součástí implementační struktury, poskytovatel dotace pro PO MZ, kontroly, řešení nesrovnalostí, posuzuje soulad projektu s Reformou psychiatrické péče a standardy, vydává stanoviska, zajišťuje průběžné platby pro PO MZ</a:t>
            </a:r>
          </a:p>
          <a:p>
            <a:pPr marL="0" indent="0" defTabSz="91440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None/>
            </a:pPr>
            <a:endParaRPr lang="cs-CZ" dirty="0"/>
          </a:p>
        </p:txBody>
      </p:sp>
      <p:pic>
        <p:nvPicPr>
          <p:cNvPr id="4" name="Picture 2" descr="\\nt1\O\Loga 2014_2020\IROP\Logolinky\RGB\JPG\IROP_CZ_RO_B_C RGB_malý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" y="6172856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749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512168"/>
          </a:xfrm>
        </p:spPr>
        <p:txBody>
          <a:bodyPr/>
          <a:lstStyle/>
          <a:p>
            <a:r>
              <a:rPr lang="it-IT" sz="3200" dirty="0">
                <a:solidFill>
                  <a:srgbClr val="0070C0"/>
                </a:solidFill>
              </a:rPr>
              <a:t>Pravidla pro žadatele a příjemce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00050" lvl="1" indent="0">
              <a:spcAft>
                <a:spcPts val="600"/>
              </a:spcAft>
              <a:buNone/>
              <a:defRPr/>
            </a:pPr>
            <a:r>
              <a:rPr lang="cs-CZ" sz="2400" b="1" dirty="0">
                <a:solidFill>
                  <a:srgbClr val="0070C0"/>
                </a:solidFill>
                <a:cs typeface="Arial" charset="0"/>
              </a:rPr>
              <a:t>Obecná pravidla (aktuální verze 1.13 z 15.10.2019)</a:t>
            </a:r>
          </a:p>
          <a:p>
            <a:pPr marL="400050" lvl="1" indent="0">
              <a:spcAft>
                <a:spcPts val="600"/>
              </a:spcAft>
              <a:buNone/>
              <a:defRPr/>
            </a:pPr>
            <a:r>
              <a:rPr lang="cs-CZ" sz="2400" i="1" dirty="0">
                <a:cs typeface="Arial" charset="0"/>
              </a:rPr>
              <a:t>(závazná pro všechny specifické cíle a výzvy)</a:t>
            </a:r>
            <a:endParaRPr lang="cs-CZ" sz="2400" i="1" u="sng" dirty="0">
              <a:cs typeface="Arial" charset="0"/>
            </a:endParaRPr>
          </a:p>
          <a:p>
            <a:pPr marL="457200" lvl="1" indent="0">
              <a:buNone/>
              <a:defRPr/>
            </a:pPr>
            <a:r>
              <a:rPr lang="cs-CZ" sz="2400" dirty="0">
                <a:hlinkClick r:id="rId2"/>
              </a:rPr>
              <a:t>https://www.irop.mmr.cz/cs/Zadatele-a-prijemci/Dokumenty/Dokumenty/Obecna-Pravidla-pro-zadatele-a-prijemce</a:t>
            </a:r>
            <a:endParaRPr lang="cs-CZ" sz="2400" dirty="0"/>
          </a:p>
          <a:p>
            <a:pPr marL="457200" lvl="1" indent="0">
              <a:buNone/>
              <a:defRPr/>
            </a:pPr>
            <a:endParaRPr lang="cs-CZ" sz="2400" dirty="0"/>
          </a:p>
          <a:p>
            <a:pPr marL="400050" lvl="1" indent="0">
              <a:spcAft>
                <a:spcPts val="600"/>
              </a:spcAft>
              <a:buNone/>
              <a:defRPr/>
            </a:pPr>
            <a:r>
              <a:rPr lang="cs-CZ" sz="2400" b="1" dirty="0">
                <a:solidFill>
                  <a:srgbClr val="0070C0"/>
                </a:solidFill>
                <a:cs typeface="Arial" charset="0"/>
              </a:rPr>
              <a:t>Specifická pravidla</a:t>
            </a:r>
          </a:p>
          <a:p>
            <a:pPr marL="400050" lvl="1" indent="0">
              <a:spcAft>
                <a:spcPts val="600"/>
              </a:spcAft>
              <a:buNone/>
              <a:defRPr/>
            </a:pPr>
            <a:r>
              <a:rPr lang="cs-CZ" sz="2400" i="1" dirty="0">
                <a:cs typeface="Arial" charset="0"/>
              </a:rPr>
              <a:t>(pro každou výzvu samostatný dokument)</a:t>
            </a:r>
            <a:r>
              <a:rPr lang="cs-CZ" sz="2400" i="1" u="sng" dirty="0">
                <a:cs typeface="Arial" charset="0"/>
              </a:rPr>
              <a:t> </a:t>
            </a:r>
          </a:p>
          <a:p>
            <a:pPr marL="400050" lvl="1" indent="0">
              <a:spcAft>
                <a:spcPts val="600"/>
              </a:spcAft>
              <a:buNone/>
              <a:defRPr/>
            </a:pPr>
            <a:r>
              <a:rPr lang="cs-CZ" sz="2400" dirty="0">
                <a:cs typeface="Arial" charset="0"/>
                <a:hlinkClick r:id="rId3"/>
              </a:rPr>
              <a:t>https://www.irop.mmr.cz/cs/Vyzvy/Seznam/Vyzva-c-75-Deinstitucionalizace-psychiatricke-pece</a:t>
            </a:r>
            <a:endParaRPr lang="cs-CZ" sz="2400" dirty="0">
              <a:cs typeface="Arial" charset="0"/>
            </a:endParaRPr>
          </a:p>
          <a:p>
            <a:endParaRPr lang="cs-CZ" dirty="0"/>
          </a:p>
        </p:txBody>
      </p:sp>
      <p:pic>
        <p:nvPicPr>
          <p:cNvPr id="4" name="Picture 2" descr="\\nt1\O\Loga 2014_2020\IROP\Logolinky\RGB\JPG\IROP_CZ_RO_B_C RGB_malý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" y="6172856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7938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6" y="0"/>
            <a:ext cx="9144000" cy="6858000"/>
          </a:xfrm>
          <a:prstGeom prst="rect">
            <a:avLst/>
          </a:prstGeom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457200" y="284163"/>
            <a:ext cx="8229600" cy="1143000"/>
          </a:xfrm>
          <a:prstGeom prst="rect">
            <a:avLst/>
          </a:prstGeom>
        </p:spPr>
        <p:txBody>
          <a:bodyPr anchor="ctr"/>
          <a:lstStyle>
            <a:lvl1pPr algn="ctr" defTabSz="457200" rtl="0" eaLnBrk="1" latinLnBrk="0" hangingPunct="1">
              <a:spcBef>
                <a:spcPct val="0"/>
              </a:spcBef>
              <a:buNone/>
              <a:defRPr sz="3500" b="1" i="0" kern="1200" cap="all">
                <a:solidFill>
                  <a:schemeClr val="tx1"/>
                </a:solidFill>
                <a:latin typeface="Myriad Pro"/>
                <a:ea typeface="+mj-ea"/>
                <a:cs typeface="+mj-cs"/>
              </a:defRPr>
            </a:lvl1pPr>
          </a:lstStyle>
          <a:p>
            <a:r>
              <a:rPr lang="cs-CZ" sz="3200" dirty="0">
                <a:solidFill>
                  <a:srgbClr val="0070C0"/>
                </a:solidFill>
              </a:rPr>
              <a:t>Kapitoly obecných pravidel</a:t>
            </a:r>
            <a:endParaRPr lang="cs-CZ" dirty="0">
              <a:solidFill>
                <a:srgbClr val="0070C0"/>
              </a:solidFill>
            </a:endParaRPr>
          </a:p>
        </p:txBody>
      </p:sp>
      <p:graphicFrame>
        <p:nvGraphicFramePr>
          <p:cNvPr id="7" name="Zástupný symbol pro obsah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8623936"/>
              </p:ext>
            </p:extLst>
          </p:nvPr>
        </p:nvGraphicFramePr>
        <p:xfrm>
          <a:off x="179512" y="1196752"/>
          <a:ext cx="8856984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6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0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049">
                <a:tc>
                  <a:txBody>
                    <a:bodyPr/>
                    <a:lstStyle/>
                    <a:p>
                      <a:r>
                        <a:rPr lang="cs-CZ" dirty="0"/>
                        <a:t>Vyhlášení výzvy a předkládání žádostí o podporu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Monitorování projektů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049">
                <a:tc>
                  <a:txBody>
                    <a:bodyPr/>
                    <a:lstStyle/>
                    <a:p>
                      <a:r>
                        <a:rPr lang="cs-CZ" dirty="0"/>
                        <a:t>Hodnocení a výběr projektů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Indikátory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049">
                <a:tc>
                  <a:txBody>
                    <a:bodyPr/>
                    <a:lstStyle/>
                    <a:p>
                      <a:r>
                        <a:rPr lang="cs-CZ" dirty="0"/>
                        <a:t>Příprava</a:t>
                      </a:r>
                      <a:r>
                        <a:rPr lang="cs-CZ" baseline="0" dirty="0"/>
                        <a:t> a realizace projektu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Změny v projektu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049">
                <a:tc>
                  <a:txBody>
                    <a:bodyPr/>
                    <a:lstStyle/>
                    <a:p>
                      <a:r>
                        <a:rPr lang="cs-CZ" dirty="0"/>
                        <a:t>Investiční</a:t>
                      </a:r>
                      <a:r>
                        <a:rPr lang="cs-CZ" baseline="0" dirty="0"/>
                        <a:t> plánování a zadávání zakázek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Nesrovnalosti,</a:t>
                      </a:r>
                      <a:r>
                        <a:rPr lang="cs-CZ" baseline="0" dirty="0"/>
                        <a:t> porušení rozpočtové kázně, porušení právního aktu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049">
                <a:tc>
                  <a:txBody>
                    <a:bodyPr/>
                    <a:lstStyle/>
                    <a:p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Speciální úprava předkládání dokumentace u zakázek na stavební práce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Financování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Příjmy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Odstoupení, ukončení realizace projektu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6049">
                <a:tc>
                  <a:txBody>
                    <a:bodyPr/>
                    <a:lstStyle/>
                    <a:p>
                      <a:r>
                        <a:rPr lang="cs-CZ" dirty="0"/>
                        <a:t>Veřejná podpora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Udržitelnost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6049">
                <a:tc>
                  <a:txBody>
                    <a:bodyPr/>
                    <a:lstStyle/>
                    <a:p>
                      <a:r>
                        <a:rPr lang="cs-CZ" dirty="0"/>
                        <a:t>Účetnictví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Námitky a stížnosti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6049">
                <a:tc>
                  <a:txBody>
                    <a:bodyPr/>
                    <a:lstStyle/>
                    <a:p>
                      <a:r>
                        <a:rPr lang="cs-CZ" dirty="0"/>
                        <a:t>Způsobilé výdaje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Kontroly a audity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6049">
                <a:tc>
                  <a:txBody>
                    <a:bodyPr/>
                    <a:lstStyle/>
                    <a:p>
                      <a:r>
                        <a:rPr lang="cs-CZ" dirty="0"/>
                        <a:t>Přenesená daňová povinnost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Horizontální principy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6049">
                <a:tc>
                  <a:txBody>
                    <a:bodyPr/>
                    <a:lstStyle/>
                    <a:p>
                      <a:r>
                        <a:rPr lang="cs-CZ" dirty="0"/>
                        <a:t>Archivace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Použité pojmy, použité zkratky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604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Publicita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Právní a metodický rámec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730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6" y="0"/>
            <a:ext cx="9144000" cy="6858000"/>
          </a:xfrm>
          <a:prstGeom prst="rect">
            <a:avLst/>
          </a:prstGeom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457200" y="284163"/>
            <a:ext cx="8229600" cy="1143000"/>
          </a:xfrm>
          <a:prstGeom prst="rect">
            <a:avLst/>
          </a:prstGeom>
        </p:spPr>
        <p:txBody>
          <a:bodyPr anchor="ctr"/>
          <a:lstStyle>
            <a:lvl1pPr algn="ctr" defTabSz="457200" rtl="0" eaLnBrk="1" latinLnBrk="0" hangingPunct="1">
              <a:spcBef>
                <a:spcPct val="0"/>
              </a:spcBef>
              <a:buNone/>
              <a:defRPr sz="3500" b="1" i="0" kern="1200" cap="all">
                <a:solidFill>
                  <a:schemeClr val="tx1"/>
                </a:solidFill>
                <a:latin typeface="Myriad Pro"/>
                <a:ea typeface="+mj-ea"/>
                <a:cs typeface="+mj-cs"/>
              </a:defRPr>
            </a:lvl1pPr>
          </a:lstStyle>
          <a:p>
            <a:r>
              <a:rPr lang="cs-CZ" sz="3200" dirty="0">
                <a:solidFill>
                  <a:srgbClr val="0070C0"/>
                </a:solidFill>
              </a:rPr>
              <a:t>Kapitoly specifických pravidel</a:t>
            </a:r>
            <a:endParaRPr lang="cs-CZ" dirty="0">
              <a:solidFill>
                <a:srgbClr val="0070C0"/>
              </a:solidFill>
            </a:endParaRPr>
          </a:p>
        </p:txBody>
      </p:sp>
      <p:graphicFrame>
        <p:nvGraphicFramePr>
          <p:cNvPr id="7" name="Zástupný symbol pro obsah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3116077"/>
              </p:ext>
            </p:extLst>
          </p:nvPr>
        </p:nvGraphicFramePr>
        <p:xfrm>
          <a:off x="179512" y="1196752"/>
          <a:ext cx="8856984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6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0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049">
                <a:tc>
                  <a:txBody>
                    <a:bodyPr/>
                    <a:lstStyle/>
                    <a:p>
                      <a:r>
                        <a:rPr lang="cs-CZ" dirty="0"/>
                        <a:t>Údaje</a:t>
                      </a:r>
                      <a:r>
                        <a:rPr lang="cs-CZ" baseline="0" dirty="0"/>
                        <a:t> o výzvě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Financování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049">
                <a:tc>
                  <a:txBody>
                    <a:bodyPr/>
                    <a:lstStyle/>
                    <a:p>
                      <a:r>
                        <a:rPr lang="cs-CZ" dirty="0"/>
                        <a:t>Podporované aktivity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Zjednodušená</a:t>
                      </a:r>
                      <a:r>
                        <a:rPr lang="cs-CZ" baseline="0" dirty="0"/>
                        <a:t> žádost o platbu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049">
                <a:tc>
                  <a:txBody>
                    <a:bodyPr/>
                    <a:lstStyle/>
                    <a:p>
                      <a:r>
                        <a:rPr lang="cs-CZ" dirty="0"/>
                        <a:t>Příprava</a:t>
                      </a:r>
                      <a:r>
                        <a:rPr lang="cs-CZ" baseline="0" dirty="0"/>
                        <a:t> a realizace projektu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Udržitelnost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049">
                <a:tc>
                  <a:txBody>
                    <a:bodyPr/>
                    <a:lstStyle/>
                    <a:p>
                      <a:r>
                        <a:rPr lang="cs-CZ" dirty="0"/>
                        <a:t>Povinné přílohy</a:t>
                      </a:r>
                      <a:r>
                        <a:rPr lang="cs-CZ" baseline="0" dirty="0"/>
                        <a:t> k žádosti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049">
                <a:tc>
                  <a:txBody>
                    <a:bodyPr/>
                    <a:lstStyle/>
                    <a:p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Struktura financování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Způsobilé</a:t>
                      </a:r>
                      <a:r>
                        <a:rPr lang="cs-CZ" baseline="0" dirty="0"/>
                        <a:t> výdaje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6049">
                <a:tc>
                  <a:txBody>
                    <a:bodyPr/>
                    <a:lstStyle/>
                    <a:p>
                      <a:r>
                        <a:rPr lang="cs-CZ" dirty="0"/>
                        <a:t>Indikátory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6049">
                <a:tc>
                  <a:txBody>
                    <a:bodyPr/>
                    <a:lstStyle/>
                    <a:p>
                      <a:r>
                        <a:rPr lang="cs-CZ" dirty="0"/>
                        <a:t>Místo realizace projektů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6049">
                <a:tc>
                  <a:txBody>
                    <a:bodyPr/>
                    <a:lstStyle/>
                    <a:p>
                      <a:r>
                        <a:rPr lang="cs-CZ" dirty="0"/>
                        <a:t>Veřejná podpora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6049">
                <a:tc>
                  <a:txBody>
                    <a:bodyPr/>
                    <a:lstStyle/>
                    <a:p>
                      <a:r>
                        <a:rPr lang="cs-CZ" dirty="0"/>
                        <a:t>CBA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6049">
                <a:tc>
                  <a:txBody>
                    <a:bodyPr/>
                    <a:lstStyle/>
                    <a:p>
                      <a:r>
                        <a:rPr lang="cs-CZ" dirty="0"/>
                        <a:t>Hodnocení a výběr projektů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604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Monitorování projektů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6816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531" y="116632"/>
            <a:ext cx="8813941" cy="1296144"/>
          </a:xfrm>
        </p:spPr>
        <p:txBody>
          <a:bodyPr/>
          <a:lstStyle/>
          <a:p>
            <a:pPr lvl="0" defTabSz="914400">
              <a:spcBef>
                <a:spcPts val="0"/>
              </a:spcBef>
              <a:defRPr/>
            </a:pPr>
            <a:br>
              <a:rPr lang="cs-CZ" sz="2400" cap="none" dirty="0">
                <a:solidFill>
                  <a:srgbClr val="0070C0"/>
                </a:solidFill>
                <a:ea typeface="+mn-ea"/>
                <a:cs typeface="+mn-cs"/>
              </a:rPr>
            </a:br>
            <a:r>
              <a:rPr lang="cs-CZ" sz="2400" cap="none" dirty="0">
                <a:solidFill>
                  <a:srgbClr val="0070C0"/>
                </a:solidFill>
                <a:ea typeface="+mn-ea"/>
                <a:cs typeface="+mn-cs"/>
              </a:rPr>
              <a:t>SPECIFICKÝ CÍL 2.3: Rozvoj infrastruktury pro </a:t>
            </a:r>
            <a:br>
              <a:rPr lang="cs-CZ" sz="2400" cap="none" dirty="0">
                <a:solidFill>
                  <a:srgbClr val="0070C0"/>
                </a:solidFill>
                <a:ea typeface="+mn-ea"/>
                <a:cs typeface="+mn-cs"/>
              </a:rPr>
            </a:br>
            <a:r>
              <a:rPr lang="cs-CZ" sz="2400" cap="none" dirty="0">
                <a:solidFill>
                  <a:srgbClr val="0070C0"/>
                </a:solidFill>
                <a:ea typeface="+mn-ea"/>
                <a:cs typeface="+mn-cs"/>
              </a:rPr>
              <a:t>poskytování zdravotních služeb a péče o zdraví </a:t>
            </a:r>
            <a:br>
              <a:rPr lang="cs-CZ" sz="2400" cap="none" dirty="0">
                <a:solidFill>
                  <a:srgbClr val="0070C0"/>
                </a:solidFill>
                <a:ea typeface="+mn-ea"/>
                <a:cs typeface="+mn-cs"/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579296" cy="3917032"/>
          </a:xfrm>
        </p:spPr>
        <p:txBody>
          <a:bodyPr>
            <a:normAutofit fontScale="92500" lnSpcReduction="10000"/>
          </a:bodyPr>
          <a:lstStyle/>
          <a:p>
            <a:pPr marL="0" lvl="0" indent="0">
              <a:spcBef>
                <a:spcPts val="600"/>
              </a:spcBef>
              <a:buNone/>
            </a:pPr>
            <a:r>
              <a:rPr lang="cs-CZ" sz="2800" b="1" dirty="0"/>
              <a:t>Podporované oblasti: </a:t>
            </a:r>
          </a:p>
          <a:p>
            <a:pPr lvl="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cs-CZ" sz="2400" dirty="0">
              <a:solidFill>
                <a:prstClr val="black"/>
              </a:solidFill>
            </a:endParaRPr>
          </a:p>
          <a:p>
            <a:pPr marL="172350" lvl="0" indent="-514350">
              <a:spcBef>
                <a:spcPts val="600"/>
              </a:spcBef>
              <a:buFont typeface="Arial"/>
              <a:buAutoNum type="alphaLcParenR"/>
            </a:pPr>
            <a:r>
              <a:rPr lang="cs-CZ" sz="2400" dirty="0"/>
              <a:t>Vysoce specializovaná péče v oblastech </a:t>
            </a:r>
            <a:r>
              <a:rPr lang="cs-CZ" sz="2400" dirty="0" err="1"/>
              <a:t>onkogynekologie</a:t>
            </a:r>
            <a:r>
              <a:rPr lang="cs-CZ" sz="2400" dirty="0"/>
              <a:t> 	a perinatologie</a:t>
            </a:r>
          </a:p>
          <a:p>
            <a:pPr marL="0" lvl="0" indent="0" algn="just">
              <a:spcBef>
                <a:spcPts val="600"/>
              </a:spcBef>
              <a:buNone/>
            </a:pPr>
            <a:endParaRPr lang="cs-CZ" sz="2400" dirty="0"/>
          </a:p>
          <a:p>
            <a:pPr marL="0" lvl="0" indent="0" algn="just">
              <a:spcBef>
                <a:spcPts val="600"/>
              </a:spcBef>
              <a:buNone/>
            </a:pPr>
            <a:r>
              <a:rPr lang="cs-CZ" sz="2400" dirty="0"/>
              <a:t>b)    Zvýšení kvality návazné péče</a:t>
            </a:r>
          </a:p>
          <a:p>
            <a:pPr marL="0" lvl="0" indent="0" algn="just">
              <a:spcBef>
                <a:spcPts val="600"/>
              </a:spcBef>
              <a:buNone/>
            </a:pPr>
            <a:endParaRPr lang="cs-CZ" sz="2400" dirty="0"/>
          </a:p>
          <a:p>
            <a:pPr marL="457200" lvl="0" indent="-457200" algn="just">
              <a:spcBef>
                <a:spcPts val="600"/>
              </a:spcBef>
              <a:buAutoNum type="alphaLcParenR" startAt="3"/>
            </a:pPr>
            <a:r>
              <a:rPr lang="cs-CZ" sz="2400" dirty="0" err="1"/>
              <a:t>Deinstitucionalizace</a:t>
            </a:r>
            <a:r>
              <a:rPr lang="cs-CZ" sz="2400" dirty="0"/>
              <a:t> psychiatrické péče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cs-CZ" sz="2400" dirty="0"/>
              <a:t>     54. výzva - </a:t>
            </a:r>
            <a:r>
              <a:rPr lang="cs-CZ" sz="2400" dirty="0" err="1"/>
              <a:t>Deinstitucionalizace</a:t>
            </a:r>
            <a:r>
              <a:rPr lang="cs-CZ" sz="2400" dirty="0"/>
              <a:t> psychiatrické péče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cs-CZ" sz="2400" dirty="0"/>
              <a:t>     75. výzva - </a:t>
            </a:r>
            <a:r>
              <a:rPr lang="cs-CZ" sz="2400" dirty="0" err="1"/>
              <a:t>Deinstitucionalizace</a:t>
            </a:r>
            <a:r>
              <a:rPr lang="cs-CZ" sz="2400" dirty="0"/>
              <a:t> psychiatrické péče II</a:t>
            </a:r>
          </a:p>
          <a:p>
            <a:pPr marL="0" lvl="0" indent="0">
              <a:spcBef>
                <a:spcPts val="600"/>
              </a:spcBef>
              <a:buNone/>
            </a:pPr>
            <a:endParaRPr lang="cs-CZ" sz="2400" dirty="0"/>
          </a:p>
        </p:txBody>
      </p:sp>
      <p:pic>
        <p:nvPicPr>
          <p:cNvPr id="4" name="Picture 2" descr="\\nt1\O\Loga 2014_2020\IROP\Logolinky\RGB\JPG\IROP_CZ_RO_B_C RGB_mal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" y="6172856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8148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44016" y="980728"/>
            <a:ext cx="9252520" cy="5544616"/>
          </a:xfrm>
        </p:spPr>
        <p:txBody>
          <a:bodyPr rtlCol="0">
            <a:noAutofit/>
          </a:bodyPr>
          <a:lstStyle/>
          <a:p>
            <a:pPr lvl="1" indent="-342900">
              <a:spcBef>
                <a:spcPts val="18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altLang="cs-CZ" sz="2000" dirty="0"/>
              <a:t>Vyhlášení výzvy:  </a:t>
            </a:r>
            <a:r>
              <a:rPr lang="cs-CZ" altLang="cs-CZ" sz="2000" b="1" dirty="0"/>
              <a:t>30. 6. 2017 </a:t>
            </a:r>
          </a:p>
          <a:p>
            <a:pPr lvl="1" indent="-342900">
              <a:spcBef>
                <a:spcPts val="18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>
                <a:solidFill>
                  <a:prstClr val="black"/>
                </a:solidFill>
                <a:latin typeface="Arial"/>
              </a:rPr>
              <a:t>Aktualizace výzvy: 30.9.2019</a:t>
            </a:r>
          </a:p>
          <a:p>
            <a:pPr lvl="1" indent="-342900">
              <a:spcBef>
                <a:spcPts val="18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u="sng" dirty="0">
                <a:hlinkClick r:id="rId3"/>
              </a:rPr>
              <a:t>http://www.irop.mmr.cz/cs/Vyzvy/Seznam/Vyzva-c-75-Deinstitucionalizace-psychiatricke-pece</a:t>
            </a:r>
            <a:r>
              <a:rPr lang="cs-CZ" sz="2000" dirty="0"/>
              <a:t> </a:t>
            </a:r>
          </a:p>
          <a:p>
            <a:pPr lvl="1" indent="-342900">
              <a:spcBef>
                <a:spcPts val="18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altLang="cs-CZ" sz="2000" dirty="0"/>
              <a:t>Příjem žádostí: </a:t>
            </a:r>
            <a:r>
              <a:rPr lang="cs-CZ" altLang="cs-CZ" sz="2000" b="1" dirty="0"/>
              <a:t>13. 7. 2017 </a:t>
            </a:r>
            <a:r>
              <a:rPr lang="cs-CZ" altLang="cs-CZ" sz="2000" dirty="0"/>
              <a:t>- </a:t>
            </a:r>
            <a:r>
              <a:rPr lang="cs-CZ" altLang="cs-CZ" sz="2000" b="1" dirty="0"/>
              <a:t>15. 7. 2021</a:t>
            </a:r>
            <a:r>
              <a:rPr lang="cs-CZ" altLang="cs-CZ" sz="2000" dirty="0"/>
              <a:t> </a:t>
            </a:r>
            <a:r>
              <a:rPr lang="cs-CZ" altLang="cs-CZ" sz="2000" b="1" dirty="0"/>
              <a:t>                                 </a:t>
            </a:r>
            <a:endParaRPr lang="cs-CZ" sz="2000" b="1" dirty="0">
              <a:cs typeface="Arial" charset="0"/>
            </a:endParaRPr>
          </a:p>
          <a:p>
            <a:pPr lvl="1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>
                <a:cs typeface="Arial" charset="0"/>
              </a:rPr>
              <a:t>Datum ukončení realizace projektu: </a:t>
            </a:r>
            <a:r>
              <a:rPr lang="cs-CZ" sz="2000" b="1" dirty="0">
                <a:cs typeface="Arial" charset="0"/>
              </a:rPr>
              <a:t>31. 12. 2021 resp. </a:t>
            </a:r>
            <a:r>
              <a:rPr lang="pl-PL" sz="2000" b="1" dirty="0">
                <a:cs typeface="Arial" charset="0"/>
              </a:rPr>
              <a:t>30. 6. 2023 pro žádosti o podporu podané po aktualizaci výzvy</a:t>
            </a:r>
            <a:endParaRPr lang="cs-CZ" sz="2000" b="1" dirty="0">
              <a:cs typeface="Arial" charset="0"/>
            </a:endParaRPr>
          </a:p>
          <a:p>
            <a:pPr lvl="1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Průběžná výzva: </a:t>
            </a:r>
            <a:r>
              <a:rPr lang="cs-CZ" sz="2000" dirty="0">
                <a:cs typeface="Arial" charset="0"/>
              </a:rPr>
              <a:t>průběžné hodnocení projektů</a:t>
            </a:r>
          </a:p>
          <a:p>
            <a:pPr lvl="1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>
                <a:cs typeface="Arial" charset="0"/>
              </a:rPr>
              <a:t>Alokace:</a:t>
            </a:r>
            <a:r>
              <a:rPr lang="cs-CZ" sz="2000" dirty="0">
                <a:solidFill>
                  <a:srgbClr val="FF0000"/>
                </a:solidFill>
                <a:cs typeface="Arial" charset="0"/>
              </a:rPr>
              <a:t>  </a:t>
            </a:r>
            <a:r>
              <a:rPr lang="cs-CZ" sz="2000" b="1" dirty="0">
                <a:cs typeface="Arial" charset="0"/>
              </a:rPr>
              <a:t>594 746 309 Kč (EU) + max. 104 955 231Kč (SR)   </a:t>
            </a:r>
          </a:p>
          <a:p>
            <a:pPr lvl="1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>
                <a:cs typeface="Arial" charset="0"/>
              </a:rPr>
              <a:t>Území realizace: </a:t>
            </a:r>
            <a:r>
              <a:rPr lang="cs-CZ" sz="2000" dirty="0"/>
              <a:t>území celé ČR mimo území hl. m. Prahy</a:t>
            </a:r>
          </a:p>
          <a:p>
            <a:pPr lvl="1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Cílová skupina: Osoby s duševními poruchami a poruchami chování a jejich rodiny</a:t>
            </a:r>
          </a:p>
          <a:p>
            <a:pPr marL="355600" indent="-355600" eaLnBrk="1" fontAlgn="auto" hangingPunct="1">
              <a:spcAft>
                <a:spcPts val="600"/>
              </a:spcAft>
              <a:buClr>
                <a:schemeClr val="tx2"/>
              </a:buClr>
              <a:buFont typeface="Arial" charset="0"/>
              <a:buNone/>
              <a:defRPr/>
            </a:pPr>
            <a:endParaRPr lang="cs-CZ" dirty="0">
              <a:latin typeface="Arial" charset="0"/>
              <a:cs typeface="Arial" charset="0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924300" y="406400"/>
            <a:ext cx="4968875" cy="808038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63538" y="239713"/>
            <a:ext cx="8229600" cy="7410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500" kern="1200" cap="all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3200" b="1" dirty="0">
                <a:solidFill>
                  <a:srgbClr val="0070C0"/>
                </a:solidFill>
                <a:latin typeface="Myriad Pro"/>
              </a:rPr>
              <a:t>75. Výzva IROP</a:t>
            </a:r>
          </a:p>
        </p:txBody>
      </p:sp>
    </p:spTree>
    <p:extLst>
      <p:ext uri="{BB962C8B-B14F-4D97-AF65-F5344CB8AC3E}">
        <p14:creationId xmlns:p14="http://schemas.microsoft.com/office/powerpoint/2010/main" val="17495748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-36512" y="1340767"/>
            <a:ext cx="9145016" cy="4752529"/>
          </a:xfrm>
        </p:spPr>
        <p:txBody>
          <a:bodyPr rtlCol="0">
            <a:noAutofit/>
          </a:bodyPr>
          <a:lstStyle/>
          <a:p>
            <a:pPr marL="400050" lvl="1" indent="0">
              <a:spcBef>
                <a:spcPts val="1800"/>
              </a:spcBef>
              <a:spcAft>
                <a:spcPts val="600"/>
              </a:spcAft>
              <a:buNone/>
              <a:defRPr/>
            </a:pPr>
            <a:r>
              <a:rPr lang="cs-CZ" altLang="cs-CZ" sz="2000" b="1" dirty="0"/>
              <a:t>75. výzva: </a:t>
            </a:r>
            <a:r>
              <a:rPr lang="cs-CZ" altLang="cs-CZ" sz="2000" b="1" dirty="0" err="1"/>
              <a:t>Deinstitucionalizace</a:t>
            </a:r>
            <a:r>
              <a:rPr lang="cs-CZ" altLang="cs-CZ" sz="2000" b="1" dirty="0"/>
              <a:t> II</a:t>
            </a:r>
          </a:p>
          <a:p>
            <a:pPr lvl="1" indent="-342900">
              <a:spcBef>
                <a:spcPts val="18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altLang="cs-CZ" sz="2000" dirty="0"/>
              <a:t>Podáno 12 žádostí o podporu, z toho: </a:t>
            </a:r>
          </a:p>
          <a:p>
            <a:pPr lvl="1" indent="-342900">
              <a:spcBef>
                <a:spcPts val="18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altLang="cs-CZ" sz="2000" dirty="0"/>
              <a:t>7 v realizaci, 2 v hodnocení, 2 vyřazeny, 1 odstoupil</a:t>
            </a:r>
          </a:p>
          <a:p>
            <a:pPr marL="400050" lvl="1" indent="0">
              <a:spcBef>
                <a:spcPts val="1800"/>
              </a:spcBef>
              <a:spcAft>
                <a:spcPts val="600"/>
              </a:spcAft>
              <a:buNone/>
              <a:defRPr/>
            </a:pPr>
            <a:endParaRPr lang="cs-CZ" altLang="cs-CZ" sz="2000" b="1" dirty="0"/>
          </a:p>
          <a:p>
            <a:pPr marL="355600" indent="-355600">
              <a:spcAft>
                <a:spcPts val="600"/>
              </a:spcAft>
              <a:buClr>
                <a:schemeClr val="tx2"/>
              </a:buClr>
              <a:buNone/>
              <a:defRPr/>
            </a:pPr>
            <a:r>
              <a:rPr lang="cs-CZ" sz="2000" dirty="0"/>
              <a:t>Alokace: </a:t>
            </a:r>
            <a:r>
              <a:rPr lang="cs-CZ" sz="2000" dirty="0">
                <a:cs typeface="Arial" charset="0"/>
              </a:rPr>
              <a:t>594 746 309 Kč (podíl EU) </a:t>
            </a:r>
          </a:p>
          <a:p>
            <a:pPr marL="355600" indent="-355600">
              <a:spcAft>
                <a:spcPts val="600"/>
              </a:spcAft>
              <a:buClr>
                <a:schemeClr val="tx2"/>
              </a:buClr>
              <a:buNone/>
              <a:defRPr/>
            </a:pPr>
            <a:endParaRPr lang="cs-CZ" sz="2000" dirty="0">
              <a:cs typeface="Arial" charset="0"/>
            </a:endParaRPr>
          </a:p>
          <a:p>
            <a:pPr marL="355600" indent="-355600">
              <a:spcAft>
                <a:spcPts val="600"/>
              </a:spcAft>
              <a:buClr>
                <a:schemeClr val="tx2"/>
              </a:buClr>
              <a:buNone/>
              <a:defRPr/>
            </a:pPr>
            <a:r>
              <a:rPr lang="cs-CZ" sz="2000" dirty="0"/>
              <a:t>Pokud u všech kladné hodnocení</a:t>
            </a:r>
          </a:p>
          <a:p>
            <a:pPr marL="355600" indent="-355600">
              <a:spcAft>
                <a:spcPts val="600"/>
              </a:spcAft>
              <a:buClr>
                <a:schemeClr val="tx2"/>
              </a:buClr>
              <a:buNone/>
              <a:defRPr/>
            </a:pPr>
            <a:r>
              <a:rPr lang="cs-CZ" sz="2000" dirty="0"/>
              <a:t>volná alokace 122 829 404 Kč (podíl EU tj. 85% CZV) 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924300" y="406400"/>
            <a:ext cx="4968875" cy="808038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63538" y="239713"/>
            <a:ext cx="8229600" cy="7410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500" kern="1200" cap="all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3200" b="1" dirty="0">
                <a:solidFill>
                  <a:srgbClr val="0070C0"/>
                </a:solidFill>
                <a:latin typeface="Myriad Pro"/>
              </a:rPr>
              <a:t>75. </a:t>
            </a:r>
            <a:r>
              <a:rPr lang="cs-CZ" sz="3200" b="1" dirty="0" err="1">
                <a:solidFill>
                  <a:srgbClr val="0070C0"/>
                </a:solidFill>
                <a:latin typeface="Myriad Pro"/>
              </a:rPr>
              <a:t>VýzvA</a:t>
            </a:r>
            <a:r>
              <a:rPr lang="cs-CZ" sz="3200" b="1" dirty="0">
                <a:solidFill>
                  <a:srgbClr val="0070C0"/>
                </a:solidFill>
                <a:latin typeface="Myriad Pro"/>
              </a:rPr>
              <a:t> IROP – aktuální stav</a:t>
            </a:r>
          </a:p>
        </p:txBody>
      </p:sp>
      <p:pic>
        <p:nvPicPr>
          <p:cNvPr id="7" name="Picture 2" descr="\\nt1\O\Loga 2014_2020\IROP\Logolinky\RGB\JPG\IROP_CZ_RO_B_C RGB_mal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" y="6172856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327138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IROP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Základní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8443</TotalTime>
  <Words>1355</Words>
  <Application>Microsoft Office PowerPoint</Application>
  <PresentationFormat>Předvádění na obrazovce (4:3)</PresentationFormat>
  <Paragraphs>306</Paragraphs>
  <Slides>24</Slides>
  <Notes>17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31" baseType="lpstr">
      <vt:lpstr>Arial</vt:lpstr>
      <vt:lpstr>Arial Black</vt:lpstr>
      <vt:lpstr>Calibri</vt:lpstr>
      <vt:lpstr>Courier New</vt:lpstr>
      <vt:lpstr>Myriad Pro</vt:lpstr>
      <vt:lpstr>Myriad Pro Black</vt:lpstr>
      <vt:lpstr>MotivIROP</vt:lpstr>
      <vt:lpstr>Prezentace aplikace PowerPoint</vt:lpstr>
      <vt:lpstr>Prezentace aplikace PowerPoint</vt:lpstr>
      <vt:lpstr>Role MMR, CRR a MZ v irop </vt:lpstr>
      <vt:lpstr>Pravidla pro žadatele a příjemce</vt:lpstr>
      <vt:lpstr>Prezentace aplikace PowerPoint</vt:lpstr>
      <vt:lpstr>Prezentace aplikace PowerPoint</vt:lpstr>
      <vt:lpstr> SPECIFICKÝ CÍL 2.3: Rozvoj infrastruktury pro  poskytování zdravotních služeb a péče o zdraví  </vt:lpstr>
      <vt:lpstr>Prezentace aplikace PowerPoint</vt:lpstr>
      <vt:lpstr>Prezentace aplikace PowerPoint</vt:lpstr>
      <vt:lpstr>75. VÝZVA IROP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MMR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Příprava programového období 2014-2020</dc:title>
  <dc:creator>*</dc:creator>
  <cp:lastModifiedBy>Marková Kateřina Ing.</cp:lastModifiedBy>
  <cp:revision>817</cp:revision>
  <cp:lastPrinted>2016-05-12T10:51:48Z</cp:lastPrinted>
  <dcterms:created xsi:type="dcterms:W3CDTF">2014-10-03T06:20:14Z</dcterms:created>
  <dcterms:modified xsi:type="dcterms:W3CDTF">2019-11-25T13:43:33Z</dcterms:modified>
</cp:coreProperties>
</file>