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3" r:id="rId2"/>
    <p:sldId id="257" r:id="rId3"/>
    <p:sldId id="282" r:id="rId4"/>
    <p:sldId id="274" r:id="rId5"/>
    <p:sldId id="283" r:id="rId6"/>
    <p:sldId id="284" r:id="rId7"/>
    <p:sldId id="285" r:id="rId8"/>
  </p:sldIdLst>
  <p:sldSz cx="9144000" cy="5143500" type="screen16x9"/>
  <p:notesSz cx="6797675" cy="9926638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6" userDrawn="1">
          <p15:clr>
            <a:srgbClr val="A4A3A4"/>
          </p15:clr>
        </p15:guide>
        <p15:guide id="2" orient="horz" pos="169">
          <p15:clr>
            <a:srgbClr val="A4A3A4"/>
          </p15:clr>
        </p15:guide>
        <p15:guide id="3" orient="horz" pos="2935" userDrawn="1">
          <p15:clr>
            <a:srgbClr val="A4A3A4"/>
          </p15:clr>
        </p15:guide>
        <p15:guide id="4" orient="horz" pos="1620">
          <p15:clr>
            <a:srgbClr val="A4A3A4"/>
          </p15:clr>
        </p15:guide>
        <p15:guide id="5" pos="2880">
          <p15:clr>
            <a:srgbClr val="A4A3A4"/>
          </p15:clr>
        </p15:guide>
        <p15:guide id="6" pos="490">
          <p15:clr>
            <a:srgbClr val="A4A3A4"/>
          </p15:clr>
        </p15:guide>
        <p15:guide id="7" pos="52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8E65"/>
    <a:srgbClr val="1E64AA"/>
    <a:srgbClr val="1EBEA0"/>
    <a:srgbClr val="F79420"/>
    <a:srgbClr val="CE3732"/>
    <a:srgbClr val="245A52"/>
    <a:srgbClr val="6BA5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064" autoAdjust="0"/>
    <p:restoredTop sz="86418" autoAdjust="0"/>
  </p:normalViewPr>
  <p:slideViewPr>
    <p:cSldViewPr showGuides="1">
      <p:cViewPr varScale="1">
        <p:scale>
          <a:sx n="81" d="100"/>
          <a:sy n="81" d="100"/>
        </p:scale>
        <p:origin x="96" y="510"/>
      </p:cViewPr>
      <p:guideLst>
        <p:guide orient="horz" pos="2436"/>
        <p:guide orient="horz" pos="169"/>
        <p:guide orient="horz" pos="2935"/>
        <p:guide orient="horz" pos="1620"/>
        <p:guide pos="2880"/>
        <p:guide pos="490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5" d="100"/>
          <a:sy n="75" d="100"/>
        </p:scale>
        <p:origin x="-4024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13D71C10-0217-3B43-900E-C7949D17231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74E49A81-7E05-984D-BC1A-B91820CED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80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27D39562-2068-1748-BC63-DB4CA003FF7C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1" tIns="44111" rIns="88221" bIns="441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88221" tIns="44111" rIns="88221" bIns="44111" rtlCol="0"/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44585D52-4D7C-344E-9DD4-0036DDB78F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70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85D52-4D7C-344E-9DD4-0036DDB78F3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31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85D52-4D7C-344E-9DD4-0036DDB78F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2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85D52-4D7C-344E-9DD4-0036DDB78F3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64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29422-287A-4D9D-95B3-3DA63DDC5B2D}" type="datetimeFigureOut">
              <a:rPr lang="x-none" smtClean="0"/>
              <a:pPr/>
              <a:t>28.11.2019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6347-8A00-4BD5-9305-B9814847ECE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with name and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777875" y="4892674"/>
            <a:ext cx="2222489" cy="250825"/>
          </a:xfrm>
          <a:prstGeom prst="rect">
            <a:avLst/>
          </a:prstGeom>
          <a:solidFill>
            <a:srgbClr val="1E6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8613789" y="546088"/>
            <a:ext cx="808007" cy="252411"/>
          </a:xfrm>
          <a:prstGeom prst="rect">
            <a:avLst/>
          </a:prstGeom>
          <a:solidFill>
            <a:srgbClr val="1EB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" name="TextBox 6"/>
          <p:cNvSpPr txBox="1"/>
          <p:nvPr userDrawn="1"/>
        </p:nvSpPr>
        <p:spPr>
          <a:xfrm rot="5400000">
            <a:off x="8615513" y="553592"/>
            <a:ext cx="790196" cy="2154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8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Strana </a:t>
            </a:r>
            <a:fld id="{B1682947-B7BA-4888-A7AF-CB0A05217C98}" type="slidenum">
              <a:rPr lang="en-US" sz="80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pPr algn="ctr" rtl="0"/>
              <a:t>‹#›</a:t>
            </a:fld>
            <a:endParaRPr lang="x-none" sz="800" dirty="0">
              <a:solidFill>
                <a:schemeClr val="bg1"/>
              </a:solidFill>
              <a:latin typeface="Open Sans" pitchFamily="34" charset="0"/>
              <a:ea typeface="Open Sans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77875" y="4898481"/>
            <a:ext cx="2222490" cy="2154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8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PSYCHIATRICKÁ NEMOCNICE BOHNICE</a:t>
            </a:r>
            <a:endParaRPr lang="x-none" sz="800" dirty="0">
              <a:solidFill>
                <a:schemeClr val="bg1"/>
              </a:solidFill>
              <a:latin typeface="Open Sans" pitchFamily="34" charset="0"/>
              <a:ea typeface="Open Sans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08304" y="-14064"/>
            <a:ext cx="1145654" cy="11456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777875" y="4892674"/>
            <a:ext cx="2222489" cy="250825"/>
          </a:xfrm>
          <a:prstGeom prst="rect">
            <a:avLst/>
          </a:prstGeom>
          <a:solidFill>
            <a:srgbClr val="1E6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8613789" y="546088"/>
            <a:ext cx="808007" cy="252411"/>
          </a:xfrm>
          <a:prstGeom prst="rect">
            <a:avLst/>
          </a:prstGeom>
          <a:solidFill>
            <a:srgbClr val="1EB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" name="TextBox 6"/>
          <p:cNvSpPr txBox="1"/>
          <p:nvPr userDrawn="1"/>
        </p:nvSpPr>
        <p:spPr>
          <a:xfrm rot="5400000">
            <a:off x="8615513" y="553592"/>
            <a:ext cx="790196" cy="2154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8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Strana </a:t>
            </a:r>
            <a:fld id="{B1682947-B7BA-4888-A7AF-CB0A05217C98}" type="slidenum">
              <a:rPr lang="en-US" sz="80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pPr algn="ctr" rtl="0"/>
              <a:t>‹#›</a:t>
            </a:fld>
            <a:endParaRPr lang="x-none" sz="800" dirty="0">
              <a:solidFill>
                <a:schemeClr val="bg1"/>
              </a:solidFill>
              <a:latin typeface="Open Sans" pitchFamily="34" charset="0"/>
              <a:ea typeface="Open Sans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77875" y="4898481"/>
            <a:ext cx="2222490" cy="2154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8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PSYCHIATRICKÁ NEMOCNICE BOHNICE</a:t>
            </a:r>
            <a:endParaRPr lang="x-none" sz="800" dirty="0">
              <a:solidFill>
                <a:schemeClr val="bg1"/>
              </a:solidFill>
              <a:latin typeface="Open Sans" pitchFamily="34" charset="0"/>
              <a:ea typeface="Open Sans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1214428"/>
            <a:ext cx="4635636" cy="2833301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5214939" y="1428742"/>
            <a:ext cx="2786062" cy="1643071"/>
          </a:xfrm>
        </p:spPr>
        <p:txBody>
          <a:bodyPr/>
          <a:lstStyle>
            <a:lvl1pPr algn="l" rtl="0">
              <a:defRPr/>
            </a:lvl1pPr>
          </a:lstStyle>
          <a:p>
            <a:endParaRPr lang="x-none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08304" y="-14064"/>
            <a:ext cx="1145654" cy="11456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887574"/>
            <a:ext cx="5074024" cy="362839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777875" y="4892674"/>
            <a:ext cx="2222489" cy="250825"/>
          </a:xfrm>
          <a:prstGeom prst="rect">
            <a:avLst/>
          </a:prstGeom>
          <a:solidFill>
            <a:srgbClr val="1E6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8613789" y="546088"/>
            <a:ext cx="808007" cy="252411"/>
          </a:xfrm>
          <a:prstGeom prst="rect">
            <a:avLst/>
          </a:prstGeom>
          <a:solidFill>
            <a:srgbClr val="1EB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" name="TextBox 6"/>
          <p:cNvSpPr txBox="1"/>
          <p:nvPr userDrawn="1"/>
        </p:nvSpPr>
        <p:spPr>
          <a:xfrm rot="5400000">
            <a:off x="8615513" y="553592"/>
            <a:ext cx="790196" cy="2154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8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Strana </a:t>
            </a:r>
            <a:fld id="{B1682947-B7BA-4888-A7AF-CB0A05217C98}" type="slidenum">
              <a:rPr lang="en-US" sz="80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pPr algn="ctr" rtl="0"/>
              <a:t>‹#›</a:t>
            </a:fld>
            <a:endParaRPr lang="x-none" sz="800" dirty="0">
              <a:solidFill>
                <a:schemeClr val="bg1"/>
              </a:solidFill>
              <a:latin typeface="Open Sans" pitchFamily="34" charset="0"/>
              <a:ea typeface="Open Sans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77875" y="4898481"/>
            <a:ext cx="2222490" cy="2154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8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PSYCHIATRICKÁ NEMOCNICE BOHNICE</a:t>
            </a:r>
            <a:endParaRPr lang="x-none" sz="800" dirty="0">
              <a:solidFill>
                <a:schemeClr val="bg1"/>
              </a:solidFill>
              <a:latin typeface="Open Sans" pitchFamily="34" charset="0"/>
              <a:ea typeface="Open Sans" pitchFamily="34" charset="0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260850" y="1326715"/>
            <a:ext cx="3667125" cy="2746375"/>
          </a:xfrm>
        </p:spPr>
        <p:txBody>
          <a:bodyPr/>
          <a:lstStyle>
            <a:lvl1pPr algn="l" rtl="0">
              <a:defRPr/>
            </a:lvl1pPr>
          </a:lstStyle>
          <a:p>
            <a:endParaRPr lang="x-none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08304" y="-14064"/>
            <a:ext cx="1145654" cy="114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8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l" rtl="0"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5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29422-287A-4D9D-95B3-3DA63DDC5B2D}" type="datetimeFigureOut">
              <a:rPr lang="x-none" smtClean="0"/>
              <a:pPr/>
              <a:t>28.11.2019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B6347-8A00-4BD5-9305-B9814847ECE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60" r:id="rId3"/>
    <p:sldLayoutId id="2147483661" r:id="rId4"/>
    <p:sldLayoutId id="2147483659" r:id="rId5"/>
    <p:sldLayoutId id="2147483662" r:id="rId6"/>
  </p:sldLayoutIdLst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z9.cz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28826" y="4443958"/>
            <a:ext cx="5086350" cy="5688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Věra </a:t>
            </a:r>
            <a:r>
              <a:rPr lang="cs-CZ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Fibigerová</a:t>
            </a:r>
            <a:endParaRPr lang="cs-CZ" sz="1100" dirty="0">
              <a:solidFill>
                <a:schemeClr val="tx1">
                  <a:lumMod val="65000"/>
                  <a:lumOff val="35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ctr" rtl="0">
              <a:lnSpc>
                <a:spcPct val="150000"/>
              </a:lnSpc>
            </a:pPr>
            <a:endParaRPr lang="x-none" sz="1100" dirty="0">
              <a:solidFill>
                <a:schemeClr val="tx1">
                  <a:lumMod val="65000"/>
                  <a:lumOff val="35000"/>
                </a:schemeClr>
              </a:solidFill>
              <a:latin typeface="Open Sans Light" pitchFamily="34" charset="0"/>
              <a:ea typeface="Open Sans Ligh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120" y="2364110"/>
            <a:ext cx="864096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cs-CZ" sz="3600" dirty="0">
                <a:solidFill>
                  <a:srgbClr val="1F8E6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Zkušenosti příjemce z realizace</a:t>
            </a:r>
            <a:endParaRPr lang="x-none" sz="3600" dirty="0">
              <a:solidFill>
                <a:srgbClr val="1F8E65"/>
              </a:solidFill>
              <a:latin typeface="Open Sans Light" pitchFamily="34" charset="0"/>
              <a:ea typeface="Open Sans Light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699542"/>
            <a:ext cx="2729758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04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6762" y="188779"/>
            <a:ext cx="6262691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cs-CZ" sz="3000" dirty="0">
                <a:solidFill>
                  <a:srgbClr val="1F8E6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Příklady projektů PN Bohnice</a:t>
            </a:r>
            <a:endParaRPr lang="x-none" sz="3000" dirty="0">
              <a:solidFill>
                <a:srgbClr val="1F8E65"/>
              </a:solidFill>
              <a:latin typeface="Open Sans Light" pitchFamily="34" charset="0"/>
              <a:ea typeface="Open Sans Light" pitchFamily="34" charset="0"/>
            </a:endParaRPr>
          </a:p>
        </p:txBody>
      </p:sp>
      <p:sp>
        <p:nvSpPr>
          <p:cNvPr id="2" name="Ovál 1"/>
          <p:cNvSpPr/>
          <p:nvPr/>
        </p:nvSpPr>
        <p:spPr>
          <a:xfrm>
            <a:off x="2627784" y="915566"/>
            <a:ext cx="4032448" cy="38884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vál 2"/>
          <p:cNvSpPr/>
          <p:nvPr/>
        </p:nvSpPr>
        <p:spPr>
          <a:xfrm>
            <a:off x="2594194" y="1487287"/>
            <a:ext cx="810899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232043" y="654225"/>
            <a:ext cx="810899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5916229" y="1489004"/>
            <a:ext cx="810899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2450220" y="3282871"/>
            <a:ext cx="810899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6018609" y="3285607"/>
            <a:ext cx="810899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4238558" y="4269117"/>
            <a:ext cx="810899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3650561" y="1413932"/>
            <a:ext cx="2629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nákupy / </a:t>
            </a:r>
            <a:r>
              <a:rPr lang="cs-CZ" sz="1600" b="1" dirty="0" err="1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fundraising</a:t>
            </a: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725150" y="1652802"/>
            <a:ext cx="2629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SOMA / Norské fondy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3691769" y="3920252"/>
            <a:ext cx="2629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SOVA / dotace MZ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6829508" y="3528174"/>
            <a:ext cx="2629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PEER / grant MHMP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666762" y="3386526"/>
            <a:ext cx="1963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CDZ I / </a:t>
            </a:r>
          </a:p>
          <a:p>
            <a:pPr algn="l"/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dotace MZ (OPZ)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393149" y="1511474"/>
            <a:ext cx="26360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Energetické úspory / dotace MŽP (OPŽP) + EPC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005976" y="4554192"/>
            <a:ext cx="1276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300 tis. Kč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2217638" y="3525026"/>
            <a:ext cx="1276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7,5 mil. Kč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4132546" y="711569"/>
            <a:ext cx="1009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do</a:t>
            </a:r>
          </a:p>
          <a:p>
            <a:pPr algn="ctr"/>
            <a:r>
              <a:rPr lang="cs-CZ" sz="1400" dirty="0"/>
              <a:t>250 tis. Kč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2342041" y="1746273"/>
            <a:ext cx="1276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500 mil. Kč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5786027" y="3534482"/>
            <a:ext cx="1276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750 tis. Kč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5683647" y="1709011"/>
            <a:ext cx="1276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19,5 mil. Kč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85800" y="1419622"/>
            <a:ext cx="7630616" cy="32855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PN Bohnice zkušenost s terénní formou péče (KTC / CDZ 8)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Centrum duševního zdraví pro Prahu 9 (CDZ 9)</a:t>
            </a:r>
          </a:p>
          <a:p>
            <a:pPr marL="17145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PN Bohnice (zdravotní služby) + Fokus Praha (sociální služby)</a:t>
            </a:r>
          </a:p>
          <a:p>
            <a:pPr marL="17145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pilotní provoz 4. 7. 2018 – 31. 12. 2019</a:t>
            </a:r>
          </a:p>
          <a:p>
            <a:pPr marL="17145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 budově Polikliniky Prosek </a:t>
            </a:r>
          </a:p>
          <a:p>
            <a:pPr marL="17145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just" rtl="0">
              <a:lnSpc>
                <a:spcPts val="1500"/>
              </a:lnSpc>
              <a:spcAft>
                <a:spcPts val="300"/>
              </a:spcAft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  <a:hlinkClick r:id="rId3"/>
              </a:rPr>
              <a:t>www.cdz9.cz</a:t>
            </a: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just" rtl="0">
              <a:lnSpc>
                <a:spcPts val="1500"/>
              </a:lnSpc>
              <a:spcAft>
                <a:spcPts val="300"/>
              </a:spcAft>
              <a:defRPr/>
            </a:pPr>
            <a:endParaRPr lang="en-US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en-US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6762" y="188779"/>
            <a:ext cx="6262691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cs-CZ" sz="3000" dirty="0">
                <a:solidFill>
                  <a:srgbClr val="1F8E65"/>
                </a:solidFill>
                <a:latin typeface="Open Sans Light" pitchFamily="34" charset="0"/>
                <a:ea typeface="Open Sans Light" pitchFamily="34" charset="0"/>
              </a:rPr>
              <a:t>Program podpory Center duševního zdraví I</a:t>
            </a:r>
            <a:endParaRPr lang="x-none" sz="3000" dirty="0">
              <a:solidFill>
                <a:srgbClr val="1F8E65"/>
              </a:solidFill>
              <a:latin typeface="Open Sans Light" pitchFamily="34" charset="0"/>
              <a:ea typeface="Open Sans Light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859782"/>
            <a:ext cx="3099387" cy="156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6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6515" y="1347614"/>
            <a:ext cx="3257413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lvl="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daří se naplňovat cíl CDZ</a:t>
            </a:r>
          </a:p>
          <a:p>
            <a:pPr marL="171450" lvl="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velkou část nákladů hradíme z dotace</a:t>
            </a: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zatím 2 kontroly bez zjištění</a:t>
            </a:r>
          </a:p>
          <a:p>
            <a:pPr marL="171450" lvl="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od 1/2020 pilotní financování z veřejného zdravotního pojištění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762" y="188779"/>
            <a:ext cx="6262691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cs-CZ" sz="3000" dirty="0">
                <a:solidFill>
                  <a:srgbClr val="1F8E65"/>
                </a:solidFill>
                <a:latin typeface="Open Sans Light" pitchFamily="34" charset="0"/>
                <a:ea typeface="Open Sans Light" pitchFamily="34" charset="0"/>
              </a:rPr>
              <a:t>Úspěchy</a:t>
            </a:r>
            <a:endParaRPr lang="x-none" sz="3000" dirty="0">
              <a:solidFill>
                <a:srgbClr val="1F8E65"/>
              </a:solidFill>
              <a:latin typeface="Open Sans Light" pitchFamily="34" charset="0"/>
              <a:ea typeface="Open Sans Light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347614"/>
            <a:ext cx="4071662" cy="271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09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6514" y="1347614"/>
            <a:ext cx="7899557" cy="35163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podpora vedení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kapacita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přesvědčení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ochota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schopnosti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762" y="188779"/>
            <a:ext cx="6262691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cs-CZ" sz="3000" dirty="0">
                <a:solidFill>
                  <a:srgbClr val="1F8E65"/>
                </a:solidFill>
                <a:latin typeface="Open Sans Light" pitchFamily="34" charset="0"/>
                <a:ea typeface="Open Sans Light" pitchFamily="34" charset="0"/>
              </a:rPr>
              <a:t>Lidi, lidi, lidi</a:t>
            </a:r>
            <a:endParaRPr lang="x-none" sz="3000" dirty="0">
              <a:solidFill>
                <a:srgbClr val="1F8E65"/>
              </a:solidFill>
              <a:latin typeface="Open Sans Light" pitchFamily="34" charset="0"/>
              <a:ea typeface="Open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74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6762" y="1131590"/>
            <a:ext cx="7899557" cy="45935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získání Rozhodnutí o změně oprávnění k poskytování zdravotních služeb v souladu s podmínkami dotační výzvy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vyladění ICT systémů a přenosu dat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fungování na dislokovaném pracovišti (spisová služba, likvidace nebezpečného odpadu atp.)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naplnění minimální personální kapacity (klinický psycholog)</a:t>
            </a: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navýšení mzdových nákladů sester</a:t>
            </a: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role specialisty CDZ</a:t>
            </a: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vykazování indikátorů</a:t>
            </a: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1600" b="1" dirty="0">
              <a:solidFill>
                <a:srgbClr val="1E64A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762" y="188779"/>
            <a:ext cx="6262691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cs-CZ" sz="3000" dirty="0">
                <a:solidFill>
                  <a:srgbClr val="1F8E65"/>
                </a:solidFill>
                <a:latin typeface="Open Sans Light" pitchFamily="34" charset="0"/>
                <a:ea typeface="Open Sans Light" pitchFamily="34" charset="0"/>
              </a:rPr>
              <a:t>Potíže</a:t>
            </a:r>
            <a:endParaRPr lang="x-none" sz="3000" dirty="0">
              <a:solidFill>
                <a:srgbClr val="1F8E65"/>
              </a:solidFill>
              <a:latin typeface="Open Sans Light" pitchFamily="34" charset="0"/>
              <a:ea typeface="Open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77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6762" y="1347614"/>
            <a:ext cx="7899557" cy="14491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l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r>
              <a:rPr lang="cs-CZ" sz="1600" b="1" dirty="0">
                <a:solidFill>
                  <a:srgbClr val="1E64AA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plánujeme se přihlásit do CDZ III</a:t>
            </a:r>
          </a:p>
          <a:p>
            <a:pPr lvl="0" algn="just" rtl="0">
              <a:lnSpc>
                <a:spcPts val="1500"/>
              </a:lnSpc>
              <a:spcAft>
                <a:spcPts val="300"/>
              </a:spcAft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marL="171450" lvl="0" indent="-171450" algn="just" rtl="0">
              <a:lnSpc>
                <a:spcPts val="1500"/>
              </a:lnSpc>
              <a:spcAft>
                <a:spcPts val="300"/>
              </a:spcAft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762" y="188779"/>
            <a:ext cx="6262691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cs-CZ" sz="3000" dirty="0">
                <a:solidFill>
                  <a:srgbClr val="1F8E65"/>
                </a:solidFill>
                <a:latin typeface="Open Sans Light" pitchFamily="34" charset="0"/>
                <a:ea typeface="Open Sans Light" pitchFamily="34" charset="0"/>
              </a:rPr>
              <a:t>Výhled</a:t>
            </a:r>
            <a:endParaRPr lang="x-none" sz="3000" dirty="0">
              <a:solidFill>
                <a:srgbClr val="1F8E65"/>
              </a:solidFill>
              <a:latin typeface="Open Sans Light" pitchFamily="34" charset="0"/>
              <a:ea typeface="Open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37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1922</TotalTime>
  <Words>230</Words>
  <Application>Microsoft Office PowerPoint</Application>
  <PresentationFormat>Předvádění na obrazovce (16:9)</PresentationFormat>
  <Paragraphs>77</Paragraphs>
  <Slides>7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Open Sans Light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Office07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Jafar Rafiee</dc:creator>
  <cp:lastModifiedBy>Marková Kateřina Ing.</cp:lastModifiedBy>
  <cp:revision>704</cp:revision>
  <cp:lastPrinted>2019-11-28T13:51:22Z</cp:lastPrinted>
  <dcterms:created xsi:type="dcterms:W3CDTF">2007-11-30T23:33:34Z</dcterms:created>
  <dcterms:modified xsi:type="dcterms:W3CDTF">2019-11-28T13:51:24Z</dcterms:modified>
</cp:coreProperties>
</file>