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4342" r:id="rId1"/>
  </p:sldMasterIdLst>
  <p:notesMasterIdLst>
    <p:notesMasterId r:id="rId22"/>
  </p:notesMasterIdLst>
  <p:handoutMasterIdLst>
    <p:handoutMasterId r:id="rId23"/>
  </p:handoutMasterIdLst>
  <p:sldIdLst>
    <p:sldId id="310" r:id="rId2"/>
    <p:sldId id="256" r:id="rId3"/>
    <p:sldId id="333" r:id="rId4"/>
    <p:sldId id="307" r:id="rId5"/>
    <p:sldId id="303" r:id="rId6"/>
    <p:sldId id="319" r:id="rId7"/>
    <p:sldId id="306" r:id="rId8"/>
    <p:sldId id="316" r:id="rId9"/>
    <p:sldId id="299" r:id="rId10"/>
    <p:sldId id="317" r:id="rId11"/>
    <p:sldId id="300" r:id="rId12"/>
    <p:sldId id="327" r:id="rId13"/>
    <p:sldId id="331" r:id="rId14"/>
    <p:sldId id="298" r:id="rId15"/>
    <p:sldId id="304" r:id="rId16"/>
    <p:sldId id="302" r:id="rId17"/>
    <p:sldId id="330" r:id="rId18"/>
    <p:sldId id="301" r:id="rId19"/>
    <p:sldId id="305" r:id="rId20"/>
    <p:sldId id="267" r:id="rId2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8">
          <p15:clr>
            <a:srgbClr val="A4A3A4"/>
          </p15:clr>
        </p15:guide>
        <p15:guide id="2" pos="2861">
          <p15:clr>
            <a:srgbClr val="A4A3A4"/>
          </p15:clr>
        </p15:guide>
        <p15:guide id="3" orient="horz" pos="1811">
          <p15:clr>
            <a:srgbClr val="A4A3A4"/>
          </p15:clr>
        </p15:guide>
        <p15:guide id="4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77" autoAdjust="0"/>
    <p:restoredTop sz="99774" autoAdjust="0"/>
  </p:normalViewPr>
  <p:slideViewPr>
    <p:cSldViewPr snapToGrid="0" snapToObjects="1" showGuides="1">
      <p:cViewPr varScale="1">
        <p:scale>
          <a:sx n="93" d="100"/>
          <a:sy n="93" d="100"/>
        </p:scale>
        <p:origin x="168" y="90"/>
      </p:cViewPr>
      <p:guideLst>
        <p:guide orient="horz" pos="1358"/>
        <p:guide pos="2861"/>
        <p:guide orient="horz" pos="181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F151E6A-1B7C-4876-A682-CEC1E188C637}" type="datetimeFigureOut">
              <a:rPr lang="cs-CZ" smtClean="0"/>
              <a:t>25.11.2019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5773631C-481F-423C-9C41-664B97DDC7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752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69A54C5-F07C-EA44-9EE5-5C975C01B26A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E5A1EB1-8B5F-3C49-9259-C1AB6F1026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439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FF625FEC-5269-4DC8-9D7B-6026FB340F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155E9496-56CF-4FCE-8789-59BA56C7FC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FD8EC8F0-7FBE-4731-832C-26C179DD12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A6BBE42-1ED4-4AAF-B79D-68412E0E65D0}" type="slidenum">
              <a:rPr lang="cs-CZ" altLang="en-US" smtClean="0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forma pruh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43" y="1804819"/>
            <a:ext cx="9144000" cy="1769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7143" y="2263391"/>
            <a:ext cx="7772400" cy="964955"/>
          </a:xfrm>
          <a:solidFill>
            <a:schemeClr val="bg1">
              <a:alpha val="90000"/>
            </a:schemeClr>
          </a:solidFill>
          <a:effectLst>
            <a:softEdge rad="63500"/>
          </a:effectLst>
        </p:spPr>
        <p:txBody>
          <a:bodyPr anchor="ctr"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Master </a:t>
            </a:r>
            <a:r>
              <a:rPr lang="cs-CZ" dirty="0" err="1"/>
              <a:t>title</a:t>
            </a:r>
            <a:r>
              <a:rPr lang="cs-CZ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29023"/>
            <a:ext cx="6400800" cy="1309776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Master </a:t>
            </a:r>
            <a:r>
              <a:rPr lang="cs-CZ" dirty="0" err="1"/>
              <a:t>subtitle</a:t>
            </a:r>
            <a:r>
              <a:rPr lang="cs-CZ" dirty="0"/>
              <a:t>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0A99F-1C57-1B46-9DDF-3337FC69803B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850" y="5996352"/>
            <a:ext cx="3226987" cy="720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33" y="107190"/>
            <a:ext cx="3473543" cy="72000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233" y="107190"/>
            <a:ext cx="3826767" cy="79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212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cs-CZ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49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5" y="4171949"/>
            <a:ext cx="5457919" cy="1085851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s-CZ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5" y="389968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2"/>
            <a:ext cx="4734112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2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6417808" cy="826997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Master </a:t>
            </a:r>
            <a:r>
              <a:rPr lang="cs-CZ" dirty="0" err="1"/>
              <a:t>title</a:t>
            </a:r>
            <a:r>
              <a:rPr lang="cs-CZ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833"/>
            <a:ext cx="9144000" cy="5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03" y="73906"/>
            <a:ext cx="1936194" cy="43200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38" y="96416"/>
            <a:ext cx="2084127" cy="43200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931" y="96416"/>
            <a:ext cx="2261271" cy="46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68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719361"/>
            <a:ext cx="7772400" cy="1362075"/>
          </a:xfrm>
        </p:spPr>
        <p:txBody>
          <a:bodyPr anchor="t">
            <a:noAutofit/>
          </a:bodyPr>
          <a:lstStyle>
            <a:lvl1pPr algn="l">
              <a:defRPr sz="3600" b="1" cap="all"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Master </a:t>
            </a:r>
            <a:r>
              <a:rPr lang="cs-CZ" dirty="0" err="1"/>
              <a:t>title</a:t>
            </a:r>
            <a:r>
              <a:rPr lang="cs-CZ" dirty="0"/>
              <a:t>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0A99F-1C57-1B46-9DDF-3337FC69803B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765" y="6272220"/>
            <a:ext cx="1936194" cy="4320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00" y="6294730"/>
            <a:ext cx="2084127" cy="43200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793" y="6294730"/>
            <a:ext cx="2261271" cy="468000"/>
          </a:xfrm>
          <a:prstGeom prst="rect">
            <a:avLst/>
          </a:prstGeom>
          <a:noFill/>
        </p:spPr>
      </p:pic>
      <p:pic>
        <p:nvPicPr>
          <p:cNvPr id="11" name="Picture 6" descr="Reforma pruh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54061"/>
            <a:ext cx="9144000" cy="176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65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833"/>
            <a:ext cx="9144000" cy="5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03" y="73906"/>
            <a:ext cx="1936194" cy="43200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38" y="96416"/>
            <a:ext cx="2084127" cy="43200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931" y="96416"/>
            <a:ext cx="2261271" cy="46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442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62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335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633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735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28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4178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Master </a:t>
            </a:r>
            <a:r>
              <a:rPr lang="cs-CZ" dirty="0" err="1"/>
              <a:t>title</a:t>
            </a:r>
            <a:r>
              <a:rPr lang="cs-CZ" dirty="0"/>
              <a:t>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Master text </a:t>
            </a:r>
            <a:r>
              <a:rPr lang="cs-CZ" dirty="0" err="1"/>
              <a:t>styles</a:t>
            </a:r>
            <a:endParaRPr lang="cs-CZ" dirty="0"/>
          </a:p>
          <a:p>
            <a:pPr lvl="1"/>
            <a:r>
              <a:rPr lang="cs-CZ" dirty="0"/>
              <a:t>Second </a:t>
            </a:r>
            <a:r>
              <a:rPr lang="cs-CZ" dirty="0" err="1"/>
              <a:t>level</a:t>
            </a:r>
            <a:endParaRPr lang="cs-CZ" dirty="0"/>
          </a:p>
          <a:p>
            <a:pPr lvl="2"/>
            <a:r>
              <a:rPr lang="cs-CZ" dirty="0" err="1"/>
              <a:t>Third</a:t>
            </a:r>
            <a:r>
              <a:rPr lang="cs-CZ" dirty="0"/>
              <a:t> </a:t>
            </a:r>
            <a:r>
              <a:rPr lang="cs-CZ" dirty="0" err="1"/>
              <a:t>level</a:t>
            </a:r>
            <a:endParaRPr lang="cs-CZ" dirty="0"/>
          </a:p>
          <a:p>
            <a:pPr lvl="3"/>
            <a:r>
              <a:rPr lang="cs-CZ" dirty="0" err="1"/>
              <a:t>Fourth</a:t>
            </a:r>
            <a:r>
              <a:rPr lang="cs-CZ" dirty="0"/>
              <a:t> </a:t>
            </a:r>
            <a:r>
              <a:rPr lang="cs-CZ" dirty="0" err="1"/>
              <a:t>level</a:t>
            </a:r>
            <a:endParaRPr lang="cs-CZ" dirty="0"/>
          </a:p>
          <a:p>
            <a:pPr lvl="4"/>
            <a:r>
              <a:rPr lang="cs-CZ" dirty="0" err="1"/>
              <a:t>Fifth</a:t>
            </a:r>
            <a:r>
              <a:rPr lang="cs-CZ" dirty="0"/>
              <a:t> </a:t>
            </a:r>
            <a:r>
              <a:rPr lang="cs-CZ" dirty="0" err="1"/>
              <a:t>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BAB62-9CFD-E74C-83C3-F7781FF3E5B1}" type="datetimeFigureOut">
              <a:rPr lang="en-US" smtClean="0"/>
              <a:t>11/25/2019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27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0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sfcr.cz/obvykle-ceny-a-mzdy-platy-opz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zcr.cz/Unie/obsah/podpora-vzniku-center-dusevniho-zdravi-ii_3854_8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mzcr.cz/Unie/obsah/podpora-vzniku-center-dusevniho-zdravi-ii_3854_8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monika.mezulianikova@mzcr.cz" TargetMode="External"/><Relationship Id="rId2" Type="http://schemas.openxmlformats.org/officeDocument/2006/relationships/hyperlink" Target="mailto:petra.herlova@mzcr.cz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54C11D02-92E6-4E87-AE67-97F2E81E5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6455420B-5BBF-43CE-BBD3-E51BA45DA8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7950" y="2349500"/>
            <a:ext cx="9036050" cy="2014538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endParaRPr lang="cs-CZ" altLang="en-US" sz="1800"/>
          </a:p>
          <a:p>
            <a:pPr marL="0" indent="0" eaLnBrk="1" hangingPunct="1">
              <a:lnSpc>
                <a:spcPct val="90000"/>
              </a:lnSpc>
            </a:pPr>
            <a:endParaRPr lang="cs-CZ" altLang="en-US">
              <a:solidFill>
                <a:srgbClr val="D31145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cs-CZ" altLang="en-US"/>
              <a:t>  </a:t>
            </a:r>
            <a:br>
              <a:rPr lang="cs-CZ" altLang="en-US"/>
            </a:b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D21C7C-4BB6-4980-A551-A7F53DCE1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81075"/>
            <a:ext cx="9144000" cy="393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00025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2pPr>
            <a:lvl3pPr marL="1150938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5pPr>
            <a:lvl6pPr marL="25146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6pPr>
            <a:lvl7pPr marL="29718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7pPr>
            <a:lvl8pPr marL="34290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8pPr>
            <a:lvl9pPr marL="38862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eaLnBrk="1" hangingPunct="1">
              <a:defRPr/>
            </a:pPr>
            <a:r>
              <a:rPr lang="cs-CZ" altLang="en-US" sz="3200" kern="0" dirty="0">
                <a:solidFill>
                  <a:srgbClr val="003D61"/>
                </a:solidFill>
              </a:rPr>
              <a:t> </a:t>
            </a:r>
            <a:r>
              <a:rPr lang="cs-CZ" altLang="en-US" sz="2400" kern="0" dirty="0">
                <a:solidFill>
                  <a:srgbClr val="003D61"/>
                </a:solidFill>
              </a:rPr>
              <a:t>Školení pracovníků přímo řízených organizací Ministerstva zdravotnictví</a:t>
            </a:r>
          </a:p>
          <a:p>
            <a:pPr marL="0" indent="0" eaLnBrk="1" hangingPunct="1">
              <a:defRPr/>
            </a:pPr>
            <a:endParaRPr lang="cs-CZ" altLang="en-US" sz="2400" kern="0" dirty="0">
              <a:solidFill>
                <a:srgbClr val="003D61"/>
              </a:solidFill>
            </a:endParaRPr>
          </a:p>
          <a:p>
            <a:pPr marL="0" indent="0" eaLnBrk="1" hangingPunct="1">
              <a:defRPr/>
            </a:pPr>
            <a:r>
              <a:rPr lang="cs-CZ" sz="2800" dirty="0"/>
              <a:t>Možnosti čerpání finančních prostředků pro psychiatrické nemocnice z ESIF</a:t>
            </a:r>
          </a:p>
          <a:p>
            <a:pPr marL="0" indent="0" eaLnBrk="1" hangingPunct="1">
              <a:defRPr/>
            </a:pPr>
            <a:endParaRPr lang="cs-CZ" altLang="en-US" sz="2400" kern="0" dirty="0">
              <a:solidFill>
                <a:srgbClr val="003D61"/>
              </a:solidFill>
            </a:endParaRPr>
          </a:p>
          <a:p>
            <a:pPr marL="0" indent="0" eaLnBrk="1" hangingPunct="1">
              <a:defRPr/>
            </a:pPr>
            <a:r>
              <a:rPr lang="cs-CZ" altLang="en-US" sz="2400" kern="0" dirty="0">
                <a:solidFill>
                  <a:srgbClr val="003D61"/>
                </a:solidFill>
              </a:rPr>
              <a:t>2. prosince 2019</a:t>
            </a:r>
          </a:p>
          <a:p>
            <a:pPr marL="0" indent="0" eaLnBrk="1" hangingPunct="1">
              <a:defRPr/>
            </a:pPr>
            <a:endParaRPr lang="cs-CZ" altLang="en-US" sz="2400" kern="0" dirty="0">
              <a:solidFill>
                <a:srgbClr val="003D61"/>
              </a:solidFill>
            </a:endParaRPr>
          </a:p>
          <a:p>
            <a:pPr marL="0" indent="0" eaLnBrk="1" hangingPunct="1">
              <a:defRPr/>
            </a:pPr>
            <a:r>
              <a:rPr lang="cs-CZ" altLang="en-US" sz="2400" b="0" kern="0" dirty="0">
                <a:solidFill>
                  <a:srgbClr val="003D61"/>
                </a:solidFill>
              </a:rPr>
              <a:t>Projektová kancelář Ministerstva zdravotnictví</a:t>
            </a:r>
          </a:p>
          <a:p>
            <a:pPr marL="0" indent="0" eaLnBrk="1" hangingPunct="1">
              <a:defRPr/>
            </a:pPr>
            <a:r>
              <a:rPr lang="cs-CZ" altLang="en-US" sz="2400" b="0" kern="0" dirty="0">
                <a:solidFill>
                  <a:srgbClr val="003D61"/>
                </a:solidFill>
              </a:rPr>
              <a:t>CZ.03.4.74/0.0/0.0/15_025/0003715</a:t>
            </a:r>
          </a:p>
          <a:p>
            <a:pPr marL="0" indent="0" eaLnBrk="1" hangingPunct="1">
              <a:defRPr/>
            </a:pPr>
            <a:endParaRPr lang="en-GB" altLang="en-US" sz="2400" kern="0" dirty="0">
              <a:solidFill>
                <a:srgbClr val="003D61"/>
              </a:solidFill>
            </a:endParaRPr>
          </a:p>
        </p:txBody>
      </p:sp>
      <p:pic>
        <p:nvPicPr>
          <p:cNvPr id="6149" name="Picture 2" descr="W:\PUBLICITA\VIZUÁLNÍ_IDENTITA\loga\OPZ\logo_OPZ_barevne.jpg">
            <a:extLst>
              <a:ext uri="{FF2B5EF4-FFF2-40B4-BE49-F238E27FC236}">
                <a16:creationId xmlns:a16="http://schemas.microsoft.com/office/drawing/2014/main" id="{1A34407C-2CC8-4052-904D-F4A4150B9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5661025"/>
            <a:ext cx="51911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Minimální personální kritéria CDZ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cs-CZ" dirty="0"/>
              <a:t>Psychiatr</a:t>
            </a:r>
          </a:p>
          <a:p>
            <a:pPr>
              <a:buFontTx/>
              <a:buChar char="-"/>
            </a:pPr>
            <a:r>
              <a:rPr lang="cs-CZ" dirty="0"/>
              <a:t>Psycholog </a:t>
            </a:r>
          </a:p>
          <a:p>
            <a:pPr>
              <a:buFontTx/>
              <a:buChar char="-"/>
            </a:pPr>
            <a:r>
              <a:rPr lang="cs-CZ" dirty="0"/>
              <a:t>1x sestra pro péči v psychiatrii</a:t>
            </a:r>
          </a:p>
          <a:p>
            <a:pPr>
              <a:buFontTx/>
              <a:buChar char="-"/>
            </a:pPr>
            <a:r>
              <a:rPr lang="cs-CZ" dirty="0"/>
              <a:t>3x všeobecná sestra</a:t>
            </a:r>
          </a:p>
          <a:p>
            <a:pPr>
              <a:buFontTx/>
              <a:buChar char="-"/>
            </a:pPr>
            <a:r>
              <a:rPr lang="cs-CZ" dirty="0"/>
              <a:t>4x sociální pracovník, včetně peer specialisty</a:t>
            </a:r>
          </a:p>
          <a:p>
            <a:pPr>
              <a:buFontTx/>
              <a:buChar char="-"/>
            </a:pPr>
            <a:r>
              <a:rPr lang="cs-CZ" dirty="0"/>
              <a:t>Specialista CDZ</a:t>
            </a:r>
          </a:p>
          <a:p>
            <a:pPr>
              <a:buFontTx/>
              <a:buChar char="-"/>
            </a:pPr>
            <a:r>
              <a:rPr lang="cs-CZ" b="1" dirty="0"/>
              <a:t>Celkem 11 osob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r>
              <a:rPr lang="cs-CZ" dirty="0"/>
              <a:t>Požadavky na výši jejich úvazků se v čase pilotního provozu mění ve třech fázích:</a:t>
            </a:r>
          </a:p>
          <a:p>
            <a:pPr marL="0" indent="0">
              <a:buNone/>
            </a:pPr>
            <a:r>
              <a:rPr lang="cs-CZ" dirty="0"/>
              <a:t>		  1. – 6. měsíc pilotního provozu</a:t>
            </a:r>
          </a:p>
          <a:p>
            <a:pPr marL="0" indent="0">
              <a:buNone/>
            </a:pPr>
            <a:r>
              <a:rPr lang="cs-CZ" dirty="0"/>
              <a:t>		  7. – 16. měsíc</a:t>
            </a:r>
          </a:p>
          <a:p>
            <a:pPr marL="0" indent="0">
              <a:buNone/>
            </a:pPr>
            <a:r>
              <a:rPr lang="cs-CZ" dirty="0"/>
              <a:t>		17. – 18. měsíc</a:t>
            </a:r>
          </a:p>
          <a:p>
            <a:pPr>
              <a:buFontTx/>
              <a:buChar char="-"/>
            </a:pPr>
            <a:endParaRPr lang="cs-CZ" dirty="0"/>
          </a:p>
          <a:p>
            <a:pPr marL="0" indent="0">
              <a:buNone/>
              <a:tabLst>
                <a:tab pos="269875" algn="l"/>
              </a:tabLst>
            </a:pPr>
            <a:r>
              <a:rPr lang="cs-CZ" dirty="0"/>
              <a:t> </a:t>
            </a:r>
          </a:p>
          <a:p>
            <a:pPr marL="0" lvl="0" indent="0">
              <a:buNone/>
            </a:pPr>
            <a:r>
              <a:rPr lang="cs-CZ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907089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Personální zajištění CDZ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/>
              <a:t>		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212550"/>
              </p:ext>
            </p:extLst>
          </p:nvPr>
        </p:nvGraphicFramePr>
        <p:xfrm>
          <a:off x="513806" y="1521089"/>
          <a:ext cx="8142514" cy="4525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2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9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7884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Odbornost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1. – 6. měsíc realizace pilotního provozu CDZ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7. – 16. měsíc realizace pilotního provozu CDZ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17. – 18. měsíc realizace pilotního provozu CDZ 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82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Minimální personální zajištění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Optimální personální zajištění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5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Psychiatr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0,5 (z toho minimálně 0,25 se specializovanou způsobilostí v oboru psychiatrie)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0,5 (z toho minimálně 0,5 se specializovanou způsobilostí v oboru psychiatrie)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1,0 (z toho minimálně 0,5 se specializovanou způsobilostí v oboru psychiatrie</a:t>
                      </a:r>
                      <a:r>
                        <a:rPr lang="cs-CZ" sz="800" baseline="30000" dirty="0">
                          <a:effectLst/>
                        </a:rPr>
                        <a:t>13</a:t>
                      </a:r>
                      <a:r>
                        <a:rPr lang="cs-CZ" sz="800" dirty="0">
                          <a:effectLst/>
                        </a:rPr>
                        <a:t>)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1,0 (z toho minimálně 0,5 se specializovanou způsobilostí v oboru psychiatrie</a:t>
                      </a:r>
                      <a:r>
                        <a:rPr lang="cs-CZ" sz="800" baseline="30000" dirty="0">
                          <a:effectLst/>
                        </a:rPr>
                        <a:t>13</a:t>
                      </a:r>
                      <a:r>
                        <a:rPr lang="cs-CZ" sz="800" dirty="0">
                          <a:effectLst/>
                        </a:rPr>
                        <a:t>)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7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Psycholog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0,5 (z toho min. 0,25 s atestací v oboru klinická psychologie)</a:t>
                      </a:r>
                      <a:r>
                        <a:rPr lang="cs-CZ" sz="800" baseline="30000">
                          <a:effectLst/>
                        </a:rPr>
                        <a:t>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0,5 (z toho min. 0,5 s atestací v oboru klinická psychologie)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1,0 (z toho min. 0,5 s atestací v oboru klinická psychologie</a:t>
                      </a:r>
                      <a:r>
                        <a:rPr lang="cs-CZ" sz="800" baseline="30000" dirty="0">
                          <a:effectLst/>
                        </a:rPr>
                        <a:t>14</a:t>
                      </a:r>
                      <a:r>
                        <a:rPr lang="cs-CZ" sz="800" dirty="0">
                          <a:effectLst/>
                        </a:rPr>
                        <a:t>)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1,0 (z toho min. </a:t>
                      </a:r>
                      <a:r>
                        <a:rPr lang="cs-CZ" sz="800">
                          <a:effectLst/>
                        </a:rPr>
                        <a:t>025 s atestací v oboru klinická psychologie</a:t>
                      </a:r>
                      <a:r>
                        <a:rPr lang="cs-CZ" sz="800" baseline="30000">
                          <a:effectLst/>
                        </a:rPr>
                        <a:t>14</a:t>
                      </a:r>
                      <a:r>
                        <a:rPr lang="cs-CZ" sz="800">
                          <a:effectLst/>
                        </a:rPr>
                        <a:t>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Sestra pro péči v psychiatrii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 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1,0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3,0 (případně vyšší)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1,0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2,0 (příp. 1,0 + 1,0 v přípravě)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Všeobecná sestra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3,0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1,0 (případně nižší)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3,0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3,0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9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Pracovníci poskytující sociální služby (Sociální pracovník/Pracovník v sociálních službách)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4,0 (z toho minimálně 2 s kvalifikací sociálního pracovníka)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Stejné jako minimální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4,0 (z toho minimálně 2 s kvalifikací sociálního pracovníka</a:t>
                      </a:r>
                      <a:r>
                        <a:rPr lang="cs-CZ" sz="800" baseline="30000">
                          <a:effectLst/>
                        </a:rPr>
                        <a:t>16</a:t>
                      </a:r>
                      <a:r>
                        <a:rPr lang="cs-CZ" sz="800">
                          <a:effectLst/>
                        </a:rPr>
                        <a:t>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5,0 (z toho minimálně 2 s kvalifikací sociálního pracovníka</a:t>
                      </a:r>
                      <a:r>
                        <a:rPr lang="cs-CZ" sz="800" baseline="30000">
                          <a:effectLst/>
                        </a:rPr>
                        <a:t>16</a:t>
                      </a:r>
                      <a:r>
                        <a:rPr lang="cs-CZ" sz="800">
                          <a:effectLst/>
                        </a:rPr>
                        <a:t>)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Specialista CDZ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0,1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1,0 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0,1 - 1,0</a:t>
                      </a:r>
                      <a:endParaRPr lang="cs-CZ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0,1 - 1,0</a:t>
                      </a:r>
                      <a:endParaRPr lang="cs-CZ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3236" marR="47647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25713" y="1333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25713" y="1333500"/>
            <a:ext cx="3017837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8302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Závazné indikátory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833585"/>
              </p:ext>
            </p:extLst>
          </p:nvPr>
        </p:nvGraphicFramePr>
        <p:xfrm>
          <a:off x="1322614" y="1494035"/>
          <a:ext cx="6188530" cy="49965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9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9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6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2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90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u="none" strike="noStrike" dirty="0">
                          <a:effectLst/>
                        </a:rPr>
                        <a:t>indikátor</a:t>
                      </a:r>
                      <a:endParaRPr lang="cs-CZ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u="none" strike="noStrike">
                          <a:effectLst/>
                        </a:rPr>
                        <a:t>cílová hodnota</a:t>
                      </a:r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u="none" strike="noStrike">
                          <a:effectLst/>
                        </a:rPr>
                        <a:t>výpočet indikátoru</a:t>
                      </a:r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u="none" strike="noStrike">
                          <a:effectLst/>
                        </a:rPr>
                        <a:t>ověření </a:t>
                      </a:r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879">
                <a:tc>
                  <a:txBody>
                    <a:bodyPr/>
                    <a:lstStyle/>
                    <a:p>
                      <a:pPr algn="l" fontAlgn="b"/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39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6.00.00</a:t>
                      </a:r>
                      <a:endParaRPr lang="cs-CZ" sz="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u="none" strike="noStrike">
                          <a:effectLst/>
                        </a:rPr>
                        <a:t>45 osob                  (z toho 7 odborný tým a 38 klienti)</a:t>
                      </a:r>
                      <a:endParaRPr lang="pl-PL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počet pracovníků, klientů/ pacientů, kteří získali v rámci pilotního provozu CDZ podporu nad 40 hodin formou vzdělávání, nebo čerpáním služeb CDZ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 dirty="0">
                          <a:effectLst/>
                        </a:rPr>
                        <a:t>Monitorovací list, ověření znalostí, Monitorovací list každé osoby</a:t>
                      </a:r>
                      <a:endParaRPr lang="cs-CZ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76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6.70.10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135 osob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pacienti/ klienti, kteří využili službu CDZ bez ohledu na míru rozsahu poskytované služby a zároveň nejsou započítáni do indikátoru 6.00.00 (pod 40 hodin podpory)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služba vykázaná v systému poskytnuté sociální služby, zdravotní služby, REDCap, osvědčení o vzdělání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6.70.01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11 osob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maximální počet osob, kterým může být služba v dané chvíli poskytována (vychází z kapacity personálního obsazení) 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 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939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6.26.00</a:t>
                      </a:r>
                      <a:endParaRPr lang="cs-CZ" sz="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7 osob odborného týmu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 dirty="0">
                          <a:effectLst/>
                        </a:rPr>
                        <a:t>odborný personál, který získal kvalifikaci v rozsahu vyšším než 40 hodin (počítá se pouze 60 minutová, ne 45 min. vyučovací hodina), z toho alespoň 20 hodin musí mít jiný, než elektronický charakter (e-</a:t>
                      </a:r>
                      <a:r>
                        <a:rPr lang="cs-CZ" sz="500" u="none" strike="noStrike" dirty="0" err="1">
                          <a:effectLst/>
                        </a:rPr>
                        <a:t>learning</a:t>
                      </a:r>
                      <a:r>
                        <a:rPr lang="cs-CZ" sz="500" u="none" strike="noStrike" dirty="0">
                          <a:effectLst/>
                        </a:rPr>
                        <a:t>)</a:t>
                      </a:r>
                      <a:endParaRPr lang="cs-CZ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Monitorovací list, ověření znalostí, Monitorovací list každé osoby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83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5.61.02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1 komunikační opatření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komunikační opatření (opakovaně, nebo dlouhodobě , minimálně 6 měsíců)s poskytovateli a zadavateli sociálních a zdravotních služeb, pracovníci veřejné správy působící v oblasti zdravotní politiky s cílem informovat o benefitech nových služeb v regionu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prezenční listiny, podpůrné materiály a metodická podpora ze strany Poskytovatele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2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 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10 osob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počet oslovených zástupců poskytovatelů a zadavatelů sociálních služeb komunikačními opatřeními (přednášky, prezentace, skupinové akce)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prezenční listiny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9394"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 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15 osob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počet oslovených zástupců poskytovatelů a zdravotních služeb a parcovníků veřejné správy působících v oblasti zdravotní politiky komunikačními opatřeními (přednášky, prezentace, skupinové akce)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prezenční listiny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758"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 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7 osob 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počet oslovených pracovníků CDZ (přednášky, prezentace, skupinové akce)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prezenční listiny</a:t>
                      </a:r>
                      <a:endParaRPr lang="cs-CZ" sz="500" b="0" i="1" u="none" strike="noStrike">
                        <a:solidFill>
                          <a:srgbClr val="80808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u="none" strike="noStrike">
                          <a:effectLst/>
                        </a:rPr>
                        <a:t> 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50%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podíl služeb poskytovaných klientům/pacientům terénní formou - v přirozeném prostředí, nebo mimo sídlo DCZ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vychází z vykázaných hodin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551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u="none" strike="noStrike">
                          <a:effectLst/>
                        </a:rPr>
                        <a:t> 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500" u="none" strike="noStrike">
                          <a:effectLst/>
                        </a:rPr>
                        <a:t>1 Zpráva z řídící rady </a:t>
                      </a:r>
                      <a:endParaRPr lang="pl-PL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>
                          <a:effectLst/>
                        </a:rPr>
                        <a:t>ŘR je složena ze zástupců CDZ a zástupců subjektů, kteří se budou podílet na zařazení CDZ do krajských sítí služeb- ZP, sociální a zdravotní odbory KÚ/MěÚ 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500" u="none" strike="noStrike" dirty="0">
                          <a:effectLst/>
                        </a:rPr>
                        <a:t>Zpráva ze zasedání ŘR CDZ, Zápis ze zasedání ŘR</a:t>
                      </a:r>
                      <a:endParaRPr lang="cs-CZ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5" marR="4705" marT="470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59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Požadavky odborného vzdělávání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/>
              <a:t>Minimálně </a:t>
            </a:r>
            <a:r>
              <a:rPr lang="cs-CZ" b="1" dirty="0"/>
              <a:t>7</a:t>
            </a:r>
            <a:r>
              <a:rPr lang="cs-CZ" dirty="0"/>
              <a:t> členů odborného personálu CDZ musí v průběhu pilotního provozu získat kvalifikaci v rozsahu vyšším než </a:t>
            </a:r>
            <a:r>
              <a:rPr lang="cs-CZ" b="1" dirty="0"/>
              <a:t>40 hodin </a:t>
            </a:r>
            <a:r>
              <a:rPr lang="cs-CZ" dirty="0"/>
              <a:t>(počítá se pouze 60 minutová, ne 45 min. vyučovací hodina), z toho alespoň 20 hodin musí mít jiný, než elektronický charakter (e-</a:t>
            </a:r>
            <a:r>
              <a:rPr lang="cs-CZ" dirty="0" err="1"/>
              <a:t>learning</a:t>
            </a:r>
            <a:r>
              <a:rPr lang="cs-CZ" dirty="0"/>
              <a:t>) </a:t>
            </a:r>
            <a:r>
              <a:rPr lang="cs-CZ" sz="1700" i="1" dirty="0">
                <a:solidFill>
                  <a:schemeClr val="bg1">
                    <a:lumMod val="65000"/>
                  </a:schemeClr>
                </a:solidFill>
              </a:rPr>
              <a:t>(indikátor 6.26.00)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Vzdělávací programy musí odpovídat standardům pro další vzdělávání v dané oblasti (akreditovaný kurz, kurz zařazený do programů dalšího vzdělávání pro danou odbornost)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Musí být splněna podmínka týkající se prověření znalostí na závěr vzdělávací akce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33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Financování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lvl="0">
              <a:buFontTx/>
              <a:buChar char="-"/>
            </a:pPr>
            <a:r>
              <a:rPr lang="cs-CZ" dirty="0" err="1"/>
              <a:t>max</a:t>
            </a:r>
            <a:r>
              <a:rPr lang="cs-CZ" dirty="0"/>
              <a:t> výše dotace 14 900 000 Kč pro jedno CDZ</a:t>
            </a:r>
          </a:p>
          <a:p>
            <a:pPr lvl="0">
              <a:buFontTx/>
              <a:buChar char="-"/>
            </a:pPr>
            <a:endParaRPr lang="cs-CZ" sz="1000" dirty="0"/>
          </a:p>
          <a:p>
            <a:pPr lvl="0">
              <a:buFontTx/>
              <a:buChar char="-"/>
            </a:pPr>
            <a:r>
              <a:rPr lang="cs-CZ" dirty="0"/>
              <a:t>je tvořen předpokládanými způsobilými náklady projektu</a:t>
            </a:r>
          </a:p>
          <a:p>
            <a:pPr lvl="0">
              <a:buFontTx/>
              <a:buChar char="-"/>
            </a:pPr>
            <a:endParaRPr lang="cs-CZ" sz="1000" dirty="0"/>
          </a:p>
          <a:p>
            <a:pPr lvl="0">
              <a:buFontTx/>
              <a:buChar char="-"/>
            </a:pPr>
            <a:r>
              <a:rPr lang="cs-CZ" dirty="0"/>
              <a:t>jasně strukturovaný; každá položka s podrobným komentářem</a:t>
            </a:r>
          </a:p>
          <a:p>
            <a:pPr lvl="0">
              <a:buFontTx/>
              <a:buChar char="-"/>
            </a:pPr>
            <a:endParaRPr lang="cs-CZ" sz="1000" dirty="0"/>
          </a:p>
          <a:p>
            <a:pPr lvl="0">
              <a:buFontTx/>
              <a:buChar char="-"/>
            </a:pPr>
            <a:r>
              <a:rPr lang="cs-CZ" dirty="0"/>
              <a:t>min. 75 % z celkového rozpočtu musí být na přímou práci s klienty tj. na osobní náklady zaměstnanců (platy odborných pracovníků CDZ, kteří jsou nezbytní pro zajištění pilotního provozu)</a:t>
            </a:r>
          </a:p>
          <a:p>
            <a:pPr marL="0" lvl="0" indent="0">
              <a:buNone/>
            </a:pPr>
            <a:r>
              <a:rPr lang="cs-CZ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191690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Rozpočet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lvl="0">
              <a:buFontTx/>
              <a:buChar char="-"/>
            </a:pPr>
            <a:r>
              <a:rPr lang="cs-CZ" dirty="0"/>
              <a:t>jakákoliv změna rozpočtu až po souhlasu z MZ</a:t>
            </a:r>
          </a:p>
          <a:p>
            <a:pPr lvl="0">
              <a:buFontTx/>
              <a:buChar char="-"/>
            </a:pPr>
            <a:endParaRPr lang="cs-CZ" dirty="0"/>
          </a:p>
          <a:p>
            <a:pPr lvl="0">
              <a:buFontTx/>
              <a:buChar char="-"/>
            </a:pPr>
            <a:r>
              <a:rPr lang="cs-CZ" dirty="0"/>
              <a:t>na konci roku se nevyčerpané prostředky nenávratně vrací (bez 10% průměrných plánovaných ročních způsobilých výdajů) - viz Metodika kapitola XIII. bod 9</a:t>
            </a:r>
          </a:p>
          <a:p>
            <a:pPr lvl="0">
              <a:buFontTx/>
              <a:buChar char="-"/>
            </a:pPr>
            <a:endParaRPr lang="cs-CZ" dirty="0"/>
          </a:p>
          <a:p>
            <a:pPr lvl="0">
              <a:buFontTx/>
              <a:buChar char="-"/>
            </a:pPr>
            <a:r>
              <a:rPr lang="cs-CZ" dirty="0"/>
              <a:t>doporučujeme přípravu finančního plánu</a:t>
            </a:r>
          </a:p>
          <a:p>
            <a:pPr marL="0" lvl="0" indent="0">
              <a:buNone/>
            </a:pPr>
            <a:r>
              <a:rPr lang="cs-CZ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548766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Rozpočet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0263" y="547503"/>
            <a:ext cx="8229600" cy="49668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dirty="0"/>
              <a:t>			</a:t>
            </a:r>
          </a:p>
          <a:p>
            <a:pPr marL="0" lvl="0" indent="0">
              <a:buNone/>
            </a:pPr>
            <a:r>
              <a:rPr lang="cs-CZ" sz="1800" i="1" dirty="0"/>
              <a:t>Při stanovování odměn za práci je vhodné je řídit se Informačním systémem průměrného výdělku a obvyklými platy a mzdami v OPZ: </a:t>
            </a:r>
            <a:r>
              <a:rPr lang="cs-CZ" sz="1800" i="1" u="sng" dirty="0">
                <a:hlinkClick r:id="rId2"/>
              </a:rPr>
              <a:t>https://www.esfcr.cz/obvykle-ceny-a-mzdy-platy-opz</a:t>
            </a:r>
            <a:endParaRPr lang="cs-CZ" sz="1800" i="1" u="sng" dirty="0"/>
          </a:p>
          <a:p>
            <a:pPr marL="0" indent="0">
              <a:buNone/>
            </a:pPr>
            <a:endParaRPr lang="cs-CZ" sz="1800" i="1" dirty="0"/>
          </a:p>
          <a:p>
            <a:pPr marL="0" lvl="0" indent="0">
              <a:buNone/>
            </a:pP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550472"/>
              </p:ext>
            </p:extLst>
          </p:nvPr>
        </p:nvGraphicFramePr>
        <p:xfrm>
          <a:off x="448492" y="2815628"/>
          <a:ext cx="7421877" cy="2948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9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8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9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2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2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2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84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126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</a:rPr>
                        <a:t>Příjmy (hrubá měsíční mzda) z výsledků šetření ISPV za rok 2018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90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 dirty="0">
                          <a:effectLst/>
                        </a:rPr>
                        <a:t>Pozice</a:t>
                      </a:r>
                      <a:endParaRPr lang="cs-CZ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kód zaměstnání CZ ISCO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Medián výdělku (Kč)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Spodní hranice -D1 (Kč) 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Horní hranice -D9 (Kč)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Hodinový výdělek - medián (u DPČ/DPP) (Kč/hod)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Spodní hranice - D1 (Kč/hod)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Horní hranice - D9 (Kč/hod)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Psychiatrická sestra se specializací 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2221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44 946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35 089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57 020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239,1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189,5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289,2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Personalista specialista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2423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45 593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31 204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86 645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259,6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178,2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486,7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Psychiatr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2212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78 602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 dirty="0">
                          <a:effectLst/>
                        </a:rPr>
                        <a:t>44 526</a:t>
                      </a:r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124 627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349,5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213,4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542,5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194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dirty="0">
                          <a:effectLst/>
                        </a:rPr>
                        <a:t>Sociální pracovník specialista zdravotnického zařízení (kromě péče o zdravotně postižené)</a:t>
                      </a:r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2635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27 954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21 048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38 326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148,4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111,3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213,9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Všeobecná sestra bez specializace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3221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39 952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31 764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50 456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219,8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87,3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219,8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Klinický psycholog 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2634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35 979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29 466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46 603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197,4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157,2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260,2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Administrativní pracovník 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4110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21 736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13 299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38 644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134,6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78,1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231,6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Recepční ve zdravotnickém zařízení 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4226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21 864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14 777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33 019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129,2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87,0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186,2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Mzdový účetní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4313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29 709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17 276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43 541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178,3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108,9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258,9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Finanční účetní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4311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24 836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15 194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40 766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147,1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89,6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236,7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43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Odborný asistent v administrativě (Specialista CDZ )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3343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32 011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18 808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53 510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192,1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116,3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321,6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Uklízečka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9112</a:t>
                      </a:r>
                      <a:endParaRPr lang="cs-CZ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14 867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12 313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20 595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86,8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73,0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125,5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098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zdroj: https://www.mpsv.cz/ISPV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81" marR="6881" marT="6881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160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Po ukončení pilotního provozu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/>
              <a:t>Cílem pilotního provozu je zmapování činnosti a finanční náročnosti provozu center duševního zdraví</a:t>
            </a:r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dirty="0"/>
              <a:t>Služby poskytované centry budou po ukončení pilotního provozu poskytovány na platformě samostatného financování:</a:t>
            </a:r>
          </a:p>
          <a:p>
            <a:r>
              <a:rPr lang="cs-CZ" dirty="0"/>
              <a:t>Zdravotní péče bude hrazena ze zdravotního pojištění</a:t>
            </a:r>
          </a:p>
          <a:p>
            <a:r>
              <a:rPr lang="cs-CZ" dirty="0"/>
              <a:t>Sociální péče prostřednictvím dotačních titulů MPSV a KÚ</a:t>
            </a:r>
          </a:p>
        </p:txBody>
      </p:sp>
    </p:spTree>
    <p:extLst>
      <p:ext uri="{BB962C8B-B14F-4D97-AF65-F5344CB8AC3E}">
        <p14:creationId xmlns:p14="http://schemas.microsoft.com/office/powerpoint/2010/main" val="1970305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Základní dokumenty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92500" lnSpcReduction="10000"/>
          </a:bodyPr>
          <a:lstStyle/>
          <a:p>
            <a:pPr lvl="0">
              <a:buFontTx/>
              <a:buChar char="-"/>
            </a:pPr>
            <a:r>
              <a:rPr lang="cs-CZ" dirty="0"/>
              <a:t>Metodika dotačního programu s přílohami</a:t>
            </a:r>
          </a:p>
          <a:p>
            <a:pPr marL="0" lvl="0" indent="0">
              <a:buNone/>
              <a:tabLst>
                <a:tab pos="269875" algn="l"/>
              </a:tabLst>
            </a:pPr>
            <a:r>
              <a:rPr lang="cs-CZ" dirty="0"/>
              <a:t>	 = Metodika Programu podpory Center duševního zdraví II (III)</a:t>
            </a:r>
          </a:p>
          <a:p>
            <a:pPr lvl="0">
              <a:buFontTx/>
              <a:buChar char="-"/>
            </a:pPr>
            <a:r>
              <a:rPr lang="cs-CZ" dirty="0"/>
              <a:t>Základní principy péče poskytované v CDZ</a:t>
            </a:r>
          </a:p>
          <a:p>
            <a:pPr lvl="0">
              <a:buFontTx/>
              <a:buChar char="-"/>
            </a:pPr>
            <a:r>
              <a:rPr lang="cs-CZ" dirty="0"/>
              <a:t>Standard péče poskytované v CDZ (vydáno ve Věstníku MZ ČR 5/2016)</a:t>
            </a:r>
          </a:p>
          <a:p>
            <a:pPr lvl="0">
              <a:buFontTx/>
              <a:buChar char="-"/>
            </a:pPr>
            <a:r>
              <a:rPr lang="cs-CZ" dirty="0"/>
              <a:t>Doporučený postup č. 2/2017 pro sociální část Center duševního zdraví (vydáno MPSV 3. 7. 2017)</a:t>
            </a:r>
          </a:p>
          <a:p>
            <a:pPr lvl="0">
              <a:buFontTx/>
              <a:buChar char="-"/>
            </a:pPr>
            <a:endParaRPr lang="cs-CZ" dirty="0"/>
          </a:p>
          <a:p>
            <a:pPr marL="0" lvl="0" indent="0">
              <a:buNone/>
            </a:pPr>
            <a:r>
              <a:rPr lang="cs-CZ" dirty="0"/>
              <a:t>Dokumenty naleznete zde:</a:t>
            </a:r>
          </a:p>
          <a:p>
            <a:pPr marL="0" lvl="0" indent="0">
              <a:buNone/>
            </a:pPr>
            <a:r>
              <a:rPr lang="cs-CZ" dirty="0">
                <a:hlinkClick r:id="rId2"/>
              </a:rPr>
              <a:t>http://www.mzcr.cz/Unie/obsah/podpora-vzniku-center-dusevniho-zdravi-ii_3854_8.html</a:t>
            </a:r>
            <a:endParaRPr lang="cs-CZ" dirty="0"/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b="1" dirty="0"/>
              <a:t> </a:t>
            </a:r>
            <a:r>
              <a:rPr lang="cs-CZ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583093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2757"/>
            <a:ext cx="7984836" cy="826997"/>
          </a:xfrm>
        </p:spPr>
        <p:txBody>
          <a:bodyPr>
            <a:normAutofit/>
          </a:bodyPr>
          <a:lstStyle/>
          <a:p>
            <a:pPr marL="0" lvl="0" indent="0"/>
            <a:r>
              <a:rPr lang="cs-CZ" sz="1400" dirty="0">
                <a:hlinkClick r:id="rId2"/>
              </a:rPr>
              <a:t>http://www.mzcr.cz/Unie/obsah/podpora-vzniku-center-dusevniho-zdravi-ii_3854_8.html</a:t>
            </a:r>
            <a:endParaRPr lang="cs-CZ" sz="1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b="1" dirty="0"/>
              <a:t> </a:t>
            </a:r>
            <a:r>
              <a:rPr lang="cs-CZ" dirty="0"/>
              <a:t>			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75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Informace o CDZ</a:t>
            </a:r>
            <a:endParaRPr lang="cs-C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7143" y="4329023"/>
            <a:ext cx="7772399" cy="1309776"/>
          </a:xfrm>
        </p:spPr>
        <p:txBody>
          <a:bodyPr>
            <a:noAutofit/>
          </a:bodyPr>
          <a:lstStyle/>
          <a:p>
            <a:pPr algn="l"/>
            <a:r>
              <a:rPr lang="cs-CZ" sz="2000" dirty="0"/>
              <a:t>2. 12. 2019</a:t>
            </a:r>
          </a:p>
          <a:p>
            <a:pPr algn="l"/>
            <a:r>
              <a:rPr lang="cs-CZ" sz="2000" dirty="0"/>
              <a:t>Možnosti čerpání finančních prostředků pro psychiatrické nemocnice z ESIF</a:t>
            </a:r>
          </a:p>
          <a:p>
            <a:pPr algn="l"/>
            <a:endParaRPr lang="cs-CZ" sz="2000" dirty="0"/>
          </a:p>
          <a:p>
            <a:pPr algn="r"/>
            <a:r>
              <a:rPr lang="cs-CZ" sz="2000" dirty="0"/>
              <a:t>Ing. Veronika Bečková</a:t>
            </a:r>
            <a:br>
              <a:rPr lang="cs-CZ" sz="2000" dirty="0"/>
            </a:b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887297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3846" y="2855760"/>
            <a:ext cx="7772400" cy="332057"/>
          </a:xfrm>
        </p:spPr>
        <p:txBody>
          <a:bodyPr/>
          <a:lstStyle/>
          <a:p>
            <a:pPr algn="ctr"/>
            <a:r>
              <a:rPr lang="cs-CZ" sz="2000" dirty="0"/>
              <a:t>Děkuji za pozornost</a:t>
            </a:r>
            <a:br>
              <a:rPr lang="cs-CZ" dirty="0"/>
            </a:b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361405" y="3187817"/>
            <a:ext cx="8229600" cy="3057863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Kontakty pro poskytnutí podrobnějších informací: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Mgr. Petra </a:t>
            </a:r>
            <a:r>
              <a:rPr lang="cs-CZ" b="1" dirty="0" err="1"/>
              <a:t>Herlová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Projektová manažerka</a:t>
            </a:r>
          </a:p>
          <a:p>
            <a:pPr marL="0" indent="0">
              <a:buNone/>
            </a:pPr>
            <a:r>
              <a:rPr lang="cs-CZ" b="1" dirty="0"/>
              <a:t>Podpora vzniku Center duševního zdraví II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tel.: + 420 224 973 097</a:t>
            </a:r>
          </a:p>
          <a:p>
            <a:pPr marL="0" indent="0">
              <a:buNone/>
            </a:pPr>
            <a:r>
              <a:rPr lang="cs-CZ" dirty="0"/>
              <a:t>e-mail: </a:t>
            </a:r>
            <a:r>
              <a:rPr lang="cs-CZ" dirty="0">
                <a:hlinkClick r:id="rId2"/>
              </a:rPr>
              <a:t>petra.herlova@mzcr.cz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Mgr. Monika </a:t>
            </a:r>
            <a:r>
              <a:rPr lang="cs-CZ" b="1" dirty="0" err="1"/>
              <a:t>Mezuliáníková</a:t>
            </a:r>
            <a:endParaRPr lang="cs-CZ" b="1" dirty="0"/>
          </a:p>
          <a:p>
            <a:pPr marL="0" indent="0">
              <a:buNone/>
            </a:pPr>
            <a:r>
              <a:rPr lang="cs-CZ" dirty="0"/>
              <a:t>Projektová manažerka</a:t>
            </a:r>
          </a:p>
          <a:p>
            <a:pPr marL="0" indent="0">
              <a:buNone/>
            </a:pPr>
            <a:r>
              <a:rPr lang="cs-CZ" b="1" dirty="0"/>
              <a:t>Podpora vzniku Center duševního zdraví III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tel.: + 420 224 973 030</a:t>
            </a:r>
          </a:p>
          <a:p>
            <a:pPr marL="0" indent="0">
              <a:buNone/>
            </a:pPr>
            <a:r>
              <a:rPr lang="cs-CZ" dirty="0"/>
              <a:t>e-mail: </a:t>
            </a:r>
            <a:r>
              <a:rPr lang="cs-CZ" dirty="0">
                <a:hlinkClick r:id="rId3"/>
              </a:rPr>
              <a:t>monika.mezulianikova@mzcr.cz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Font typeface="Arial"/>
              <a:buNone/>
            </a:pPr>
            <a:r>
              <a:rPr lang="cs-CZ" b="1" dirty="0"/>
              <a:t> </a:t>
            </a:r>
            <a:r>
              <a:rPr lang="cs-CZ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59469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Reforma psychiatrické 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cs-CZ" sz="9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cs-CZ" sz="9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MPSV – OPZ</a:t>
            </a:r>
            <a:r>
              <a:rPr lang="cs-CZ" sz="9600" dirty="0"/>
              <a:t> </a:t>
            </a:r>
            <a:r>
              <a:rPr lang="cs-CZ" sz="9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Poskytovatel veřejné finanční podpory </a:t>
            </a:r>
          </a:p>
          <a:p>
            <a:pPr marL="0" indent="0">
              <a:buNone/>
            </a:pPr>
            <a:r>
              <a:rPr lang="cs-CZ" sz="6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MZ – příjemce veřejné finanční podpory pro 3 projekty zaměřené na</a:t>
            </a:r>
          </a:p>
          <a:p>
            <a:pPr marL="0" indent="0">
              <a:buNone/>
            </a:pPr>
            <a:r>
              <a:rPr lang="cs-CZ" sz="6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		</a:t>
            </a:r>
            <a:r>
              <a:rPr lang="cs-CZ" sz="6400" b="1" dirty="0"/>
              <a:t>Podporu vzniku Center duševního zdraví </a:t>
            </a:r>
          </a:p>
          <a:p>
            <a:pPr marL="0" indent="0">
              <a:buNone/>
            </a:pPr>
            <a:r>
              <a:rPr lang="cs-CZ" sz="6400" b="1" dirty="0"/>
              <a:t>				</a:t>
            </a:r>
          </a:p>
          <a:p>
            <a:pPr marL="0" indent="0">
              <a:buNone/>
            </a:pPr>
            <a:r>
              <a:rPr lang="cs-CZ" sz="6400" dirty="0"/>
              <a:t>v celkovém objemu   </a:t>
            </a:r>
            <a:r>
              <a:rPr lang="cs-CZ" sz="6400" b="1" dirty="0"/>
              <a:t>503,7 mil. Kč</a:t>
            </a:r>
            <a:r>
              <a:rPr lang="cs-CZ" sz="6400" dirty="0"/>
              <a:t>, určené k podpoře vzniku sítě </a:t>
            </a:r>
            <a:r>
              <a:rPr lang="cs-CZ" sz="6400" b="1" dirty="0"/>
              <a:t>30 Center </a:t>
            </a:r>
            <a:r>
              <a:rPr lang="cs-CZ" sz="6400" dirty="0"/>
              <a:t>na území České republiky	</a:t>
            </a:r>
          </a:p>
          <a:p>
            <a:pPr marL="0" indent="0">
              <a:buNone/>
            </a:pPr>
            <a:endParaRPr lang="cs-CZ" sz="6400" dirty="0"/>
          </a:p>
          <a:p>
            <a:pPr marL="0" indent="0">
              <a:buNone/>
            </a:pPr>
            <a:endParaRPr lang="cs-CZ" sz="6400" dirty="0"/>
          </a:p>
          <a:p>
            <a:pPr marL="0" indent="0">
              <a:buNone/>
            </a:pPr>
            <a:r>
              <a:rPr lang="cs-CZ" sz="6400" dirty="0"/>
              <a:t>Podpora je poskytována formou veřejné podpory cestou dotačního řízení, kdy si mohou oprávněné subjekty požádat o poskytnutí dotace ve výši 100% způsobilých výdajů v maximálním objemu pro jedno Centrum </a:t>
            </a:r>
            <a:r>
              <a:rPr lang="cs-CZ" sz="6400" b="1" dirty="0"/>
              <a:t>14 900 000</a:t>
            </a:r>
            <a:r>
              <a:rPr lang="cs-CZ" sz="6400" dirty="0"/>
              <a:t> Kč</a:t>
            </a:r>
          </a:p>
          <a:p>
            <a:pPr marL="0" indent="0">
              <a:buNone/>
            </a:pPr>
            <a:r>
              <a:rPr lang="cs-CZ" sz="6400" b="1" dirty="0"/>
              <a:t> </a:t>
            </a:r>
            <a:endParaRPr lang="cs-CZ" sz="6400" dirty="0"/>
          </a:p>
          <a:p>
            <a:pPr marL="0" indent="0">
              <a:buNone/>
            </a:pPr>
            <a:endParaRPr lang="cs-CZ" sz="6400" dirty="0">
              <a:solidFill>
                <a:srgbClr val="C00000"/>
              </a:solidFill>
            </a:endParaRPr>
          </a:p>
          <a:p>
            <a:endParaRPr lang="cs-CZ" sz="6400" dirty="0">
              <a:solidFill>
                <a:srgbClr val="C00000"/>
              </a:solidFill>
            </a:endParaRPr>
          </a:p>
          <a:p>
            <a:endParaRPr lang="cs-CZ" sz="6400" dirty="0"/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562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Pilotní provoz CDZ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Propojení zdravotních a sociálních služeb</a:t>
            </a:r>
          </a:p>
          <a:p>
            <a:r>
              <a:rPr lang="cs-CZ" dirty="0"/>
              <a:t>Služby klientům/ pacientům jsou poskytovány multidisciplinárním týmem s cílem </a:t>
            </a:r>
            <a:r>
              <a:rPr lang="cs-CZ" b="1" dirty="0"/>
              <a:t>zdravotní</a:t>
            </a:r>
            <a:r>
              <a:rPr lang="cs-CZ" dirty="0"/>
              <a:t>, </a:t>
            </a:r>
            <a:r>
              <a:rPr lang="cs-CZ" b="1" dirty="0"/>
              <a:t>zdravotně-sociální</a:t>
            </a:r>
            <a:r>
              <a:rPr lang="cs-CZ" dirty="0"/>
              <a:t>, nebo </a:t>
            </a:r>
            <a:r>
              <a:rPr lang="cs-CZ" b="1" dirty="0"/>
              <a:t>sociální intervence, které zahrnují: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služby terénního týmu</a:t>
            </a:r>
          </a:p>
          <a:p>
            <a:r>
              <a:rPr lang="cs-CZ" dirty="0"/>
              <a:t>Služby denní péče</a:t>
            </a:r>
          </a:p>
          <a:p>
            <a:r>
              <a:rPr lang="cs-CZ" dirty="0"/>
              <a:t>Krizové služby</a:t>
            </a:r>
          </a:p>
          <a:p>
            <a:r>
              <a:rPr lang="cs-CZ" dirty="0"/>
              <a:t>Služby psychiatrické</a:t>
            </a:r>
          </a:p>
          <a:p>
            <a:r>
              <a:rPr lang="cs-CZ" dirty="0"/>
              <a:t>Služby klinického psychologa</a:t>
            </a:r>
          </a:p>
          <a:p>
            <a:r>
              <a:rPr lang="cs-CZ" dirty="0"/>
              <a:t>služby psychoterapeutické</a:t>
            </a:r>
          </a:p>
          <a:p>
            <a:r>
              <a:rPr lang="cs-CZ" dirty="0"/>
              <a:t>Podpora svépomocných aktivit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4451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Pilotní provoz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500" b="1" dirty="0"/>
              <a:t>Je poskytována dotace na pilotní provoz v trvání 18 měsíců</a:t>
            </a:r>
          </a:p>
          <a:p>
            <a:pPr marL="0" lvl="0" indent="0">
              <a:buNone/>
            </a:pPr>
            <a:endParaRPr lang="cs-CZ" sz="2500" b="1" dirty="0"/>
          </a:p>
          <a:p>
            <a:pPr marL="0" lvl="0" indent="0">
              <a:buNone/>
            </a:pPr>
            <a:endParaRPr lang="cs-CZ" sz="2500" b="1" dirty="0"/>
          </a:p>
          <a:p>
            <a:pPr marL="0" lvl="0" indent="0">
              <a:buNone/>
            </a:pPr>
            <a:r>
              <a:rPr lang="cs-CZ" sz="2500" b="1" dirty="0"/>
              <a:t>CDZ I</a:t>
            </a:r>
            <a:r>
              <a:rPr lang="cs-CZ" sz="2000" b="1" i="1" dirty="0"/>
              <a:t>  </a:t>
            </a:r>
            <a:r>
              <a:rPr lang="cs-CZ" sz="2100" dirty="0"/>
              <a:t>od července 2018 do února 2020    	(5 CDZ)</a:t>
            </a:r>
          </a:p>
          <a:p>
            <a:pPr marL="0" lvl="0" indent="0">
              <a:buNone/>
            </a:pPr>
            <a:r>
              <a:rPr lang="cs-CZ" sz="2600" b="1" dirty="0"/>
              <a:t>CDZ II </a:t>
            </a:r>
            <a:r>
              <a:rPr lang="cs-CZ" sz="2100" dirty="0"/>
              <a:t>od dubna 2019 do září 2021			(16 CDZ)</a:t>
            </a:r>
          </a:p>
          <a:p>
            <a:pPr marL="0" indent="0">
              <a:buNone/>
            </a:pPr>
            <a:r>
              <a:rPr lang="cs-CZ" b="1" dirty="0"/>
              <a:t>CDZ III </a:t>
            </a:r>
            <a:r>
              <a:rPr lang="cs-CZ" sz="2100" dirty="0"/>
              <a:t>od srpna 2020 do února 2022			(9 CDZ)</a:t>
            </a:r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sz="26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309939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Oprávnění žadatelé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92500" lnSpcReduction="10000"/>
          </a:bodyPr>
          <a:lstStyle/>
          <a:p>
            <a:r>
              <a:rPr lang="cs-CZ" sz="2000" dirty="0"/>
              <a:t>fyzické nebo právnické osoby, které jsou registrovaným subjektem v ČR, které mají vlastní identifikační číslo</a:t>
            </a:r>
          </a:p>
          <a:p>
            <a:endParaRPr lang="cs-CZ" sz="2000" dirty="0"/>
          </a:p>
          <a:p>
            <a:r>
              <a:rPr lang="cs-CZ" sz="2000" dirty="0"/>
              <a:t>poskytovatelé sociálních služeb v souladu se zákonem </a:t>
            </a:r>
          </a:p>
          <a:p>
            <a:pPr marL="0" indent="0">
              <a:buNone/>
            </a:pPr>
            <a:r>
              <a:rPr lang="cs-CZ" sz="2000" dirty="0"/>
              <a:t>     č. 108/2006 Sb., o sociálních službách, který musí mít předjednán         	příslušným krajským úřadem/ 	Magistrátem hl. města Prahy </a:t>
            </a:r>
          </a:p>
          <a:p>
            <a:endParaRPr lang="cs-CZ" sz="2000" dirty="0"/>
          </a:p>
          <a:p>
            <a:r>
              <a:rPr lang="cs-CZ" sz="2000" dirty="0"/>
              <a:t>poskytovatelé zdravotních služeb v souladu se zákonem </a:t>
            </a:r>
          </a:p>
          <a:p>
            <a:pPr marL="0" indent="0">
              <a:buNone/>
            </a:pPr>
            <a:r>
              <a:rPr lang="cs-CZ" sz="2000" dirty="0"/>
              <a:t>	č. 372/2011 Sb., o zdravotních službách a podmínkách 	jejich 	poskytování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/>
              <a:t>Jsou finančně způsobilí (nejsou v likvidaci, úpadku, nemá daňové nedoplatky a další finanční nesrovnalosti)</a:t>
            </a:r>
          </a:p>
          <a:p>
            <a:endParaRPr lang="cs-CZ" sz="2000" dirty="0"/>
          </a:p>
          <a:p>
            <a:r>
              <a:rPr lang="cs-CZ" sz="2000" dirty="0"/>
              <a:t>mají aktivní datovou schránku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737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Co je podporováno v rámci dotace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000" dirty="0"/>
              <a:t>Omezený rozsah služeb včetně personálního a materiálně technického zajištění v souladu se Standardem péče poskytované v Centrech duševního zdraví, vydaného ve Věstníku č.5/ 2016 MZ ČR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Režijní náklady, mzdové náklady spojené s poskytováním služeb multidisciplinárního týmu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Pronájem prostor sídla CDZ, kde není možné zhodnocovat cizí majetek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Pronájem motorových vozidel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Cílené vzdělávání odborných pracovníků CDZ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Práce se sítí spolupracujících služeb, samosprávami, veřejností formou realizace komunikačních opatření a </a:t>
            </a:r>
            <a:r>
              <a:rPr lang="cs-CZ" sz="2000" dirty="0" err="1"/>
              <a:t>destigmatizačních</a:t>
            </a:r>
            <a:r>
              <a:rPr lang="cs-CZ" sz="2000" dirty="0"/>
              <a:t> kampaní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1787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Povinnosti CDZ v rámci pilotního provozu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rmAutofit lnSpcReduction="10000"/>
          </a:bodyPr>
          <a:lstStyle/>
          <a:p>
            <a:r>
              <a:rPr lang="cs-CZ" dirty="0"/>
              <a:t>Minimální provozní doba programů činí 40 hodin týdně</a:t>
            </a:r>
          </a:p>
          <a:p>
            <a:endParaRPr lang="cs-CZ" dirty="0"/>
          </a:p>
          <a:p>
            <a:r>
              <a:rPr lang="cs-CZ" dirty="0"/>
              <a:t>Předávání dat a vykazování údajů o činnosti a poskytnutých zdravotních a sociálních službách</a:t>
            </a:r>
          </a:p>
          <a:p>
            <a:endParaRPr lang="cs-CZ" dirty="0"/>
          </a:p>
          <a:p>
            <a:r>
              <a:rPr lang="cs-CZ" dirty="0"/>
              <a:t>Poskytování ambulantních služeb ve společných  prostorách a mimo zdravotnické zařízení poskytovatele zdravotních služeb, kde se poskytuje lůžková péče</a:t>
            </a:r>
          </a:p>
          <a:p>
            <a:endParaRPr lang="cs-CZ" dirty="0"/>
          </a:p>
          <a:p>
            <a:r>
              <a:rPr lang="cs-CZ" b="1" i="1" dirty="0"/>
              <a:t>Provozovna CDZ nesmí být lokalizována v areálu psychiatrické nemocnice či zařízení, jejichž součástí jsou lůžka následné péče, odbornosti psychiatrie 305</a:t>
            </a:r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1371600" lvl="3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068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67036"/>
            <a:ext cx="7984836" cy="826997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Minimální požadavky pro materiálně technické zázemí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6854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cs-CZ" sz="1600" dirty="0"/>
              <a:t>Společný objekt, mimo zdravotnické zařízení, v němž se poskytuje lůžková péče </a:t>
            </a:r>
          </a:p>
          <a:p>
            <a:pPr>
              <a:buFontTx/>
              <a:buChar char="-"/>
            </a:pPr>
            <a:endParaRPr lang="cs-CZ" sz="1600" dirty="0"/>
          </a:p>
          <a:p>
            <a:pPr>
              <a:buFontTx/>
              <a:buChar char="-"/>
            </a:pPr>
            <a:r>
              <a:rPr lang="cs-CZ" sz="1600" dirty="0"/>
              <a:t>Standard vychází z Vyhlášky </a:t>
            </a:r>
            <a:r>
              <a:rPr lang="cs-CZ" sz="1600" b="1" dirty="0"/>
              <a:t>92/ 2012 Sb</a:t>
            </a:r>
            <a:r>
              <a:rPr lang="cs-CZ" sz="1600" dirty="0"/>
              <a:t>., o požadavcích na minimální a věcné vybavení zdravotnických zařízení a kontaktních pracovišť domácí péče)</a:t>
            </a:r>
          </a:p>
          <a:p>
            <a:pPr marL="0" indent="0">
              <a:buNone/>
            </a:pPr>
            <a:endParaRPr lang="cs-CZ" sz="1600" dirty="0"/>
          </a:p>
          <a:p>
            <a:pPr>
              <a:buFontTx/>
              <a:buChar char="-"/>
            </a:pPr>
            <a:r>
              <a:rPr lang="cs-CZ" sz="1600" dirty="0"/>
              <a:t>Pro ambulantní služby CDZ:</a:t>
            </a:r>
          </a:p>
          <a:p>
            <a:pPr lvl="1">
              <a:buFontTx/>
              <a:buChar char="-"/>
            </a:pPr>
            <a:r>
              <a:rPr lang="cs-CZ" sz="1400" dirty="0"/>
              <a:t>konzultační místnost pro setkání s klienty/pacienty a rodinou (může jít o sdílenou konzultační místnost a ordinaci psychiatra a klinického psychologa)</a:t>
            </a:r>
          </a:p>
          <a:p>
            <a:pPr lvl="1">
              <a:buFontTx/>
              <a:buChar char="-"/>
            </a:pPr>
            <a:r>
              <a:rPr lang="cs-CZ" sz="1400" dirty="0"/>
              <a:t>místnost pro realizaci skupinových aktivit v rámci služeb denní péče </a:t>
            </a:r>
          </a:p>
          <a:p>
            <a:endParaRPr lang="cs-CZ" sz="1600" dirty="0"/>
          </a:p>
          <a:p>
            <a:pPr>
              <a:buFontTx/>
              <a:buChar char="-"/>
              <a:tabLst>
                <a:tab pos="269875" algn="l"/>
              </a:tabLst>
            </a:pPr>
            <a:r>
              <a:rPr lang="cs-CZ" sz="1600" dirty="0"/>
              <a:t>Kancelář – společné prostory (optimálně otevřený prostor, nebo místnosti propojené dveřmi) pro setkávání odborného týmu. Tato kancelář nemusí splňovat požadavek na prostory poskytování ambulantní služby</a:t>
            </a:r>
          </a:p>
          <a:p>
            <a:pPr marL="0" indent="0">
              <a:buNone/>
              <a:tabLst>
                <a:tab pos="269875" algn="l"/>
              </a:tabLst>
            </a:pPr>
            <a:endParaRPr lang="cs-CZ" sz="1600" dirty="0"/>
          </a:p>
          <a:p>
            <a:pPr>
              <a:buFontTx/>
              <a:buChar char="-"/>
              <a:tabLst>
                <a:tab pos="269875" algn="l"/>
              </a:tabLst>
            </a:pPr>
            <a:r>
              <a:rPr lang="cs-CZ" sz="1600" dirty="0"/>
              <a:t>Další zázemí: koupelna, WC, kuchyně, čekárna, kancelář managementu, sklad</a:t>
            </a:r>
          </a:p>
          <a:p>
            <a:pPr>
              <a:buFontTx/>
              <a:buChar char="-"/>
              <a:tabLst>
                <a:tab pos="269875" algn="l"/>
              </a:tabLst>
            </a:pPr>
            <a:endParaRPr lang="cs-CZ" sz="1600" dirty="0"/>
          </a:p>
          <a:p>
            <a:pPr>
              <a:buFontTx/>
              <a:buChar char="-"/>
              <a:tabLst>
                <a:tab pos="269875" algn="l"/>
              </a:tabLst>
            </a:pPr>
            <a:r>
              <a:rPr lang="cs-CZ" sz="1600" b="1" dirty="0"/>
              <a:t>Není podporováno nadstandartní vybavení CDZ !</a:t>
            </a:r>
          </a:p>
          <a:p>
            <a:pPr>
              <a:buFontTx/>
              <a:buChar char="-"/>
              <a:tabLst>
                <a:tab pos="269875" algn="l"/>
              </a:tabLst>
            </a:pPr>
            <a:endParaRPr lang="cs-CZ" sz="1600" dirty="0"/>
          </a:p>
          <a:p>
            <a:pPr>
              <a:buFontTx/>
              <a:buChar char="-"/>
              <a:tabLst>
                <a:tab pos="269875" algn="l"/>
              </a:tabLst>
            </a:pPr>
            <a:endParaRPr lang="cs-CZ" sz="1600" dirty="0"/>
          </a:p>
          <a:p>
            <a:pPr marL="0" indent="0">
              <a:buNone/>
              <a:tabLst>
                <a:tab pos="269875" algn="l"/>
              </a:tabLst>
            </a:pPr>
            <a:r>
              <a:rPr lang="cs-CZ" sz="1600" dirty="0"/>
              <a:t> </a:t>
            </a:r>
          </a:p>
          <a:p>
            <a:pPr marL="0" lvl="0" indent="0">
              <a:buNone/>
            </a:pPr>
            <a:r>
              <a:rPr lang="cs-CZ" sz="16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748185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7A2"/>
      </a:accent1>
      <a:accent2>
        <a:srgbClr val="EC0000"/>
      </a:accent2>
      <a:accent3>
        <a:srgbClr val="009D4D"/>
      </a:accent3>
      <a:accent4>
        <a:srgbClr val="E50073"/>
      </a:accent4>
      <a:accent5>
        <a:srgbClr val="0099E2"/>
      </a:accent5>
      <a:accent6>
        <a:srgbClr val="F88A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blank.potx</Template>
  <TotalTime>24177</TotalTime>
  <Words>1608</Words>
  <Application>Microsoft Office PowerPoint</Application>
  <PresentationFormat>Předvádění na obrazovce (4:3)</PresentationFormat>
  <Paragraphs>385</Paragraphs>
  <Slides>20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</vt:lpstr>
      <vt:lpstr>GillSans</vt:lpstr>
      <vt:lpstr>Times New Roman</vt:lpstr>
      <vt:lpstr>Wingdings</vt:lpstr>
      <vt:lpstr>Office Theme</vt:lpstr>
      <vt:lpstr>Prezentace aplikace PowerPoint</vt:lpstr>
      <vt:lpstr>Informace o CDZ</vt:lpstr>
      <vt:lpstr>Reforma psychiatrické péče</vt:lpstr>
      <vt:lpstr>Pilotní provoz CDZ</vt:lpstr>
      <vt:lpstr>Pilotní provoz</vt:lpstr>
      <vt:lpstr>Oprávnění žadatelé</vt:lpstr>
      <vt:lpstr>Co je podporováno v rámci dotace</vt:lpstr>
      <vt:lpstr>Povinnosti CDZ v rámci pilotního provozu</vt:lpstr>
      <vt:lpstr>Minimální požadavky pro materiálně technické zázemí</vt:lpstr>
      <vt:lpstr>Minimální personální kritéria CDZ</vt:lpstr>
      <vt:lpstr>Personální zajištění CDZ</vt:lpstr>
      <vt:lpstr>Závazné indikátory</vt:lpstr>
      <vt:lpstr>Požadavky odborného vzdělávání </vt:lpstr>
      <vt:lpstr>Financování projektu</vt:lpstr>
      <vt:lpstr>Rozpočet projektu</vt:lpstr>
      <vt:lpstr>Rozpočet projektu</vt:lpstr>
      <vt:lpstr>Po ukončení pilotního provozu</vt:lpstr>
      <vt:lpstr>Základní dokumenty</vt:lpstr>
      <vt:lpstr>http://www.mzcr.cz/Unie/obsah/podpora-vzniku-center-dusevniho-zdravi-ii_3854_8.html</vt:lpstr>
      <vt:lpstr>Děkuji za pozornost  </vt:lpstr>
    </vt:vector>
  </TitlesOfParts>
  <Company>FM solutions,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holly</dc:creator>
  <cp:lastModifiedBy>Marková Kateřina Ing.</cp:lastModifiedBy>
  <cp:revision>231</cp:revision>
  <cp:lastPrinted>2019-10-04T09:57:43Z</cp:lastPrinted>
  <dcterms:created xsi:type="dcterms:W3CDTF">2014-04-10T08:06:21Z</dcterms:created>
  <dcterms:modified xsi:type="dcterms:W3CDTF">2019-11-25T14:18:19Z</dcterms:modified>
</cp:coreProperties>
</file>