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385" r:id="rId2"/>
    <p:sldId id="379" r:id="rId3"/>
    <p:sldId id="387" r:id="rId4"/>
    <p:sldId id="390" r:id="rId5"/>
    <p:sldId id="391" r:id="rId6"/>
    <p:sldId id="392" r:id="rId7"/>
    <p:sldId id="393" r:id="rId8"/>
    <p:sldId id="394" r:id="rId9"/>
    <p:sldId id="395" r:id="rId10"/>
    <p:sldId id="396" r:id="rId11"/>
    <p:sldId id="263" r:id="rId12"/>
    <p:sldId id="308" r:id="rId13"/>
    <p:sldId id="287" r:id="rId14"/>
    <p:sldId id="363" r:id="rId15"/>
    <p:sldId id="362" r:id="rId16"/>
    <p:sldId id="382" r:id="rId17"/>
    <p:sldId id="380" r:id="rId18"/>
    <p:sldId id="411" r:id="rId19"/>
    <p:sldId id="397" r:id="rId20"/>
    <p:sldId id="412" r:id="rId21"/>
    <p:sldId id="399" r:id="rId22"/>
    <p:sldId id="401" r:id="rId23"/>
    <p:sldId id="402" r:id="rId24"/>
    <p:sldId id="403" r:id="rId25"/>
    <p:sldId id="404" r:id="rId26"/>
    <p:sldId id="407" r:id="rId27"/>
    <p:sldId id="408" r:id="rId28"/>
    <p:sldId id="409" r:id="rId29"/>
    <p:sldId id="410" r:id="rId30"/>
    <p:sldId id="413" r:id="rId31"/>
    <p:sldId id="414" r:id="rId32"/>
    <p:sldId id="384" r:id="rId33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82">
          <p15:clr>
            <a:srgbClr val="A4A3A4"/>
          </p15:clr>
        </p15:guide>
        <p15:guide id="2" pos="487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Štěpánka Moravcová" initials="ŠM" lastIdx="5" clrIdx="0"/>
  <p:cmAuthor id="1" name="Skopalíková Lenka" initials="SL" lastIdx="9" clrIdx="1">
    <p:extLst/>
  </p:cmAuthor>
  <p:cmAuthor id="2" name="Chumlen Jan" initials="CJ" lastIdx="4" clrIdx="2">
    <p:extLst/>
  </p:cmAuthor>
  <p:cmAuthor id="3" name="Žižková Štěpánka" initials="ŽŠ" lastIdx="2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29C"/>
    <a:srgbClr val="CCCCCC"/>
    <a:srgbClr val="5FA4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39" autoAdjust="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1488" y="108"/>
      </p:cViewPr>
      <p:guideLst>
        <p:guide orient="horz" pos="3382"/>
        <p:guide pos="48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424D319-7988-0C47-A5AD-1F558D33A394}" type="datetimeFigureOut">
              <a:rPr lang="en-US" smtClean="0"/>
              <a:t>11/26/2019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736DEBE-37C2-3D4C-B405-6A696479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932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A6DD4C1-CE3B-8245-AB32-946652F98E9B}" type="datetimeFigureOut">
              <a:rPr lang="en-US" smtClean="0"/>
              <a:t>11/26/2019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61A35AD-0B81-F94A-83A1-9125CBB4F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6195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1A35AD-0B81-F94A-83A1-9125CBB4FF2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23025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1A35AD-0B81-F94A-83A1-9125CBB4FF2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75492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s-CZ" dirty="0" smtClean="0"/>
              <a:t>Proti stanovisku se zjištěním, které má dopad na výši přidělené dotace </a:t>
            </a:r>
            <a:r>
              <a:rPr lang="cs-CZ" b="1" dirty="0" smtClean="0"/>
              <a:t>příjemce může podat námitky</a:t>
            </a:r>
            <a:r>
              <a:rPr lang="cs-CZ" dirty="0" smtClean="0"/>
              <a:t>, které budou posouzeny před schválením </a:t>
            </a:r>
            <a:r>
              <a:rPr lang="cs-CZ" dirty="0" err="1" smtClean="0"/>
              <a:t>ŽoP</a:t>
            </a:r>
            <a:r>
              <a:rPr lang="cs-CZ" baseline="0" dirty="0" smtClean="0"/>
              <a:t> v 1. stupni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1A35AD-0B81-F94A-83A1-9125CBB4FF2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54610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1A35AD-0B81-F94A-83A1-9125CBB4FF2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780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1A35AD-0B81-F94A-83A1-9125CBB4FF2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50835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1A35AD-0B81-F94A-83A1-9125CBB4FF2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23778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cs-CZ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580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15082"/>
            <a:ext cx="7772400" cy="1997296"/>
          </a:xfrm>
        </p:spPr>
        <p:txBody>
          <a:bodyPr anchor="t">
            <a:norm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386972"/>
            <a:ext cx="6400800" cy="570201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5FA4E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85800" y="3309620"/>
            <a:ext cx="6632575" cy="14525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156851" y="6356350"/>
            <a:ext cx="2006600" cy="369888"/>
          </a:xfrm>
        </p:spPr>
        <p:txBody>
          <a:bodyPr/>
          <a:lstStyle>
            <a:lvl1pPr>
              <a:defRPr>
                <a:solidFill>
                  <a:srgbClr val="CCCCCC"/>
                </a:solidFill>
              </a:defRPr>
            </a:lvl1pPr>
          </a:lstStyle>
          <a:p>
            <a:pPr lvl="0"/>
            <a:fld id="{A8AD1661-3A61-224B-91E0-4B126FC883AF}" type="datetime1">
              <a:rPr lang="en-US" smtClean="0"/>
              <a:t>4/9/2019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806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Úvodní sníme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15082"/>
            <a:ext cx="7772400" cy="1997296"/>
          </a:xfrm>
        </p:spPr>
        <p:txBody>
          <a:bodyPr anchor="t">
            <a:normAutofit/>
          </a:bodyPr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386974"/>
            <a:ext cx="6400800" cy="570201"/>
          </a:xfrm>
        </p:spPr>
        <p:txBody>
          <a:bodyPr>
            <a:normAutofit/>
          </a:bodyPr>
          <a:lstStyle>
            <a:lvl1pPr marL="0" indent="0" algn="l">
              <a:buNone/>
              <a:defRPr sz="1650">
                <a:solidFill>
                  <a:srgbClr val="5FA4E5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85801" y="3309620"/>
            <a:ext cx="6632575" cy="14525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156852" y="6356350"/>
            <a:ext cx="2006600" cy="369888"/>
          </a:xfrm>
        </p:spPr>
        <p:txBody>
          <a:bodyPr/>
          <a:lstStyle>
            <a:lvl1pPr>
              <a:defRPr>
                <a:solidFill>
                  <a:srgbClr val="CCCCCC"/>
                </a:solidFill>
              </a:defRPr>
            </a:lvl1pPr>
          </a:lstStyle>
          <a:p>
            <a:pPr lvl="0"/>
            <a:fld id="{A8AD1661-3A61-224B-91E0-4B126FC883AF}" type="datetime1">
              <a:rPr lang="en-US" smtClean="0"/>
              <a:pPr lvl="0"/>
              <a:t>11/22/2019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599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Úvodní sníme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15082"/>
            <a:ext cx="7772400" cy="1997296"/>
          </a:xfrm>
        </p:spPr>
        <p:txBody>
          <a:bodyPr anchor="t">
            <a:normAutofit/>
          </a:bodyPr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386974"/>
            <a:ext cx="6400800" cy="570201"/>
          </a:xfrm>
        </p:spPr>
        <p:txBody>
          <a:bodyPr>
            <a:normAutofit/>
          </a:bodyPr>
          <a:lstStyle>
            <a:lvl1pPr marL="0" indent="0" algn="l">
              <a:buNone/>
              <a:defRPr sz="1650">
                <a:solidFill>
                  <a:srgbClr val="5FA4E5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85801" y="3309620"/>
            <a:ext cx="6632575" cy="14525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156852" y="6356350"/>
            <a:ext cx="2006600" cy="369888"/>
          </a:xfrm>
        </p:spPr>
        <p:txBody>
          <a:bodyPr/>
          <a:lstStyle>
            <a:lvl1pPr>
              <a:defRPr>
                <a:solidFill>
                  <a:srgbClr val="CCCCCC"/>
                </a:solidFill>
              </a:defRPr>
            </a:lvl1pPr>
          </a:lstStyle>
          <a:p>
            <a:pPr lvl="0"/>
            <a:fld id="{A8AD1661-3A61-224B-91E0-4B126FC883AF}" type="datetime1">
              <a:rPr lang="en-US" smtClean="0"/>
              <a:pPr lvl="0"/>
              <a:t>11/22/2019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964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6375" y="1306874"/>
            <a:ext cx="7700425" cy="4819290"/>
          </a:xfrm>
        </p:spPr>
        <p:txBody>
          <a:bodyPr/>
          <a:lstStyle>
            <a:lvl1pPr>
              <a:defRPr sz="1800"/>
            </a:lvl1pPr>
            <a:lvl2pPr marL="628650" indent="-171450">
              <a:defRPr sz="2000" b="1"/>
            </a:lvl2pPr>
            <a:lvl3pPr marL="1073150" indent="-158750">
              <a:defRPr sz="1600"/>
            </a:lvl3pPr>
            <a:lvl4pPr marL="1528763" indent="-157163">
              <a:defRPr sz="1600"/>
            </a:lvl4pPr>
            <a:lvl5pPr marL="1973263" indent="-144463"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61938"/>
            <a:ext cx="8229600" cy="8223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24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490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527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580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752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290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6341" y="1264906"/>
            <a:ext cx="7383470" cy="1470025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Subtitle 2"/>
          <p:cNvSpPr txBox="1">
            <a:spLocks/>
          </p:cNvSpPr>
          <p:nvPr userDrawn="1"/>
        </p:nvSpPr>
        <p:spPr>
          <a:xfrm>
            <a:off x="169747" y="5840002"/>
            <a:ext cx="3312170" cy="402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20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Centrum pro regionální rozvoj České republiky</a:t>
            </a:r>
          </a:p>
        </p:txBody>
      </p:sp>
      <p:sp>
        <p:nvSpPr>
          <p:cNvPr id="14" name="Subtitle 2"/>
          <p:cNvSpPr txBox="1">
            <a:spLocks/>
          </p:cNvSpPr>
          <p:nvPr userDrawn="1"/>
        </p:nvSpPr>
        <p:spPr>
          <a:xfrm>
            <a:off x="3268138" y="5840002"/>
            <a:ext cx="3191932" cy="402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 smtClean="0"/>
              <a:t>U </a:t>
            </a:r>
            <a:r>
              <a:rPr lang="en-US" sz="1200" b="1" dirty="0" err="1" smtClean="0"/>
              <a:t>Nákladového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nádraží</a:t>
            </a:r>
            <a:r>
              <a:rPr lang="en-US" sz="1200" b="1" dirty="0" smtClean="0"/>
              <a:t> 3144/4, 130 00 </a:t>
            </a:r>
            <a:r>
              <a:rPr lang="en-US" sz="1200" b="1" dirty="0" err="1" smtClean="0"/>
              <a:t>Praha</a:t>
            </a:r>
            <a:r>
              <a:rPr lang="en-US" sz="1200" b="1" dirty="0" smtClean="0"/>
              <a:t> 3</a:t>
            </a:r>
            <a:endParaRPr lang="cs-CZ" sz="1200" b="0" dirty="0" smtClean="0">
              <a:solidFill>
                <a:schemeClr val="bg1"/>
              </a:solidFill>
            </a:endParaRPr>
          </a:p>
        </p:txBody>
      </p:sp>
      <p:sp>
        <p:nvSpPr>
          <p:cNvPr id="15" name="Subtitle 2"/>
          <p:cNvSpPr txBox="1">
            <a:spLocks/>
          </p:cNvSpPr>
          <p:nvPr userDrawn="1"/>
        </p:nvSpPr>
        <p:spPr>
          <a:xfrm>
            <a:off x="6479130" y="5840002"/>
            <a:ext cx="1747402" cy="402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200" b="0" dirty="0" smtClean="0">
                <a:solidFill>
                  <a:schemeClr val="bg1"/>
                </a:solidFill>
              </a:rPr>
              <a:t>tel.: +420 </a:t>
            </a:r>
            <a:r>
              <a:rPr lang="is-IS" sz="1200" b="1" dirty="0" smtClean="0"/>
              <a:t>225 855 321</a:t>
            </a:r>
            <a:endParaRPr lang="cs-CZ" sz="1200" b="0" dirty="0" smtClean="0">
              <a:solidFill>
                <a:schemeClr val="bg1"/>
              </a:solidFill>
            </a:endParaRPr>
          </a:p>
        </p:txBody>
      </p:sp>
      <p:sp>
        <p:nvSpPr>
          <p:cNvPr id="16" name="Subtitle 2"/>
          <p:cNvSpPr txBox="1">
            <a:spLocks/>
          </p:cNvSpPr>
          <p:nvPr userDrawn="1"/>
        </p:nvSpPr>
        <p:spPr>
          <a:xfrm>
            <a:off x="8116035" y="5828841"/>
            <a:ext cx="1000451" cy="402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200" b="0" kern="12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www.crr.cz</a:t>
            </a:r>
            <a:endParaRPr lang="cs-CZ" sz="1200" b="0" kern="12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1074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6375" y="1306874"/>
            <a:ext cx="7700425" cy="4819290"/>
          </a:xfrm>
        </p:spPr>
        <p:txBody>
          <a:bodyPr/>
          <a:lstStyle>
            <a:lvl1pPr>
              <a:defRPr sz="1800"/>
            </a:lvl1pPr>
            <a:lvl2pPr marL="628650" indent="-171450">
              <a:defRPr sz="2000" b="1"/>
            </a:lvl2pPr>
            <a:lvl3pPr marL="1073150" indent="-158750">
              <a:defRPr sz="1600"/>
            </a:lvl3pPr>
            <a:lvl4pPr marL="1528763" indent="-157163">
              <a:defRPr sz="1600"/>
            </a:lvl4pPr>
            <a:lvl5pPr marL="1973263" indent="-144463">
              <a:defRPr sz="1600"/>
            </a:lvl5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61938"/>
            <a:ext cx="8229600" cy="822325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602674"/>
      </p:ext>
    </p:extLst>
  </p:cSld>
  <p:clrMapOvr>
    <a:masterClrMapping/>
  </p:clrMapOvr>
  <p:transition spd="slow">
    <p:cover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62310"/>
            <a:ext cx="8229600" cy="8226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6374" y="1306873"/>
            <a:ext cx="7675766" cy="4806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7451" y="6356350"/>
            <a:ext cx="52923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29C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83137" y="6356349"/>
            <a:ext cx="5004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29C"/>
                </a:solidFill>
              </a:defRPr>
            </a:lvl1pPr>
          </a:lstStyle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051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7" r:id="rId7"/>
    <p:sldLayoutId id="2147483660" r:id="rId8"/>
    <p:sldLayoutId id="2147483661" r:id="rId9"/>
    <p:sldLayoutId id="2147483662" r:id="rId10"/>
    <p:sldLayoutId id="214748366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3600" b="1" kern="1200">
          <a:solidFill>
            <a:srgbClr val="00529C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ct val="20000"/>
        </a:spcBef>
        <a:spcAft>
          <a:spcPts val="200"/>
        </a:spcAft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025" indent="-187325" algn="l" defTabSz="457200" rtl="0" eaLnBrk="1" latinLnBrk="0" hangingPunct="1">
        <a:lnSpc>
          <a:spcPct val="100000"/>
        </a:lnSpc>
        <a:spcBef>
          <a:spcPts val="1680"/>
        </a:spcBef>
        <a:spcAft>
          <a:spcPts val="0"/>
        </a:spcAft>
        <a:buFont typeface="Arial"/>
        <a:buChar char="•"/>
        <a:defRPr sz="2000" b="1" kern="1200">
          <a:solidFill>
            <a:srgbClr val="00529C"/>
          </a:solidFill>
          <a:latin typeface="+mn-lt"/>
          <a:ea typeface="+mn-ea"/>
          <a:cs typeface="+mn-cs"/>
        </a:defRPr>
      </a:lvl2pPr>
      <a:lvl3pPr marL="720725" indent="-187325" algn="l" defTabSz="457200" rtl="0" eaLnBrk="1" latinLnBrk="0" hangingPunct="1">
        <a:lnSpc>
          <a:spcPct val="100000"/>
        </a:lnSpc>
        <a:spcBef>
          <a:spcPts val="700"/>
        </a:spcBef>
        <a:spcAft>
          <a:spcPts val="0"/>
        </a:spcAft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87425" indent="-187325" algn="l" defTabSz="457200" rtl="0" eaLnBrk="1" latinLnBrk="0" hangingPunct="1">
        <a:lnSpc>
          <a:spcPct val="100000"/>
        </a:lnSpc>
        <a:spcBef>
          <a:spcPct val="20000"/>
        </a:spcBef>
        <a:spcAft>
          <a:spcPts val="0"/>
        </a:spcAft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54125" indent="-173038" algn="l" defTabSz="457200" rtl="0" eaLnBrk="1" latinLnBrk="0" hangingPunct="1">
        <a:lnSpc>
          <a:spcPct val="100000"/>
        </a:lnSpc>
        <a:spcBef>
          <a:spcPct val="20000"/>
        </a:spcBef>
        <a:spcAft>
          <a:spcPts val="0"/>
        </a:spcAft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rop.mmr.cz/cs/Vyzvy/Seznam/Vyzva-c-75-Deinstitucionalizace-psychiatricke-pece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0594" y="1497875"/>
            <a:ext cx="8360229" cy="2360022"/>
          </a:xfrm>
        </p:spPr>
        <p:txBody>
          <a:bodyPr>
            <a:noAutofit/>
          </a:bodyPr>
          <a:lstStyle/>
          <a:p>
            <a:pPr algn="ctr"/>
            <a:r>
              <a:rPr lang="cs-CZ" sz="4000" dirty="0" smtClean="0"/>
              <a:t>Kontrolní postupy </a:t>
            </a:r>
            <a:r>
              <a:rPr lang="cs-CZ" sz="4000" dirty="0" smtClean="0"/>
              <a:t/>
            </a:r>
            <a:br>
              <a:rPr lang="cs-CZ" sz="4000" dirty="0" smtClean="0"/>
            </a:br>
            <a:r>
              <a:rPr lang="cs-CZ" sz="4000" dirty="0" smtClean="0"/>
              <a:t>Centra pro regionální rozvoj </a:t>
            </a:r>
            <a:br>
              <a:rPr lang="cs-CZ" sz="4000" dirty="0" smtClean="0"/>
            </a:br>
            <a:r>
              <a:rPr lang="cs-CZ" sz="4000" dirty="0" smtClean="0"/>
              <a:t>České republiky</a:t>
            </a:r>
            <a:endParaRPr lang="en-US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25333" y="4482552"/>
            <a:ext cx="7377844" cy="768717"/>
          </a:xfrm>
        </p:spPr>
        <p:txBody>
          <a:bodyPr>
            <a:noAutofit/>
          </a:bodyPr>
          <a:lstStyle/>
          <a:p>
            <a:r>
              <a:rPr lang="cs-CZ" sz="2400" b="1" dirty="0" smtClean="0"/>
              <a:t>Ing. Anna Kreutziger</a:t>
            </a:r>
          </a:p>
          <a:p>
            <a:r>
              <a:rPr lang="cs-CZ" sz="2400" b="1" dirty="0" smtClean="0"/>
              <a:t>vedoucí oddělení realizace projektů OSS</a:t>
            </a:r>
            <a:endParaRPr lang="cs-CZ" sz="2400" b="1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cs-CZ" sz="1350" dirty="0"/>
              <a:t>2.12.2019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65732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986375" y="1084263"/>
            <a:ext cx="7700425" cy="5150805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b="1" dirty="0" smtClean="0"/>
              <a:t>Stejné </a:t>
            </a:r>
            <a:r>
              <a:rPr lang="cs-CZ" b="1" dirty="0" smtClean="0"/>
              <a:t>požadavky na strukturu členění položkového rozpočtu stavby a formáty </a:t>
            </a:r>
            <a:r>
              <a:rPr lang="cs-CZ" dirty="0" smtClean="0"/>
              <a:t>je příjemce povinen doložit  po </a:t>
            </a:r>
            <a:r>
              <a:rPr lang="cs-CZ" dirty="0"/>
              <a:t>ukončení výběrového </a:t>
            </a:r>
            <a:r>
              <a:rPr lang="cs-CZ" dirty="0" smtClean="0"/>
              <a:t>řízení, položkový </a:t>
            </a:r>
            <a:r>
              <a:rPr lang="cs-CZ" dirty="0"/>
              <a:t>rozpočet stavby z vítězné nabídky uchazeče </a:t>
            </a:r>
            <a:r>
              <a:rPr lang="cs-CZ" dirty="0" smtClean="0"/>
              <a:t>(</a:t>
            </a:r>
            <a:r>
              <a:rPr lang="cs-CZ" u="sng" dirty="0" smtClean="0"/>
              <a:t>formát </a:t>
            </a:r>
            <a:r>
              <a:rPr lang="cs-CZ" u="sng" dirty="0" err="1" smtClean="0"/>
              <a:t>pdf</a:t>
            </a:r>
            <a:r>
              <a:rPr lang="cs-CZ" u="sng" dirty="0" smtClean="0"/>
              <a:t> a přímý výstup softwaru pro rozpočtování</a:t>
            </a:r>
            <a:r>
              <a:rPr lang="cs-CZ" dirty="0" smtClean="0"/>
              <a:t>). </a:t>
            </a:r>
          </a:p>
          <a:p>
            <a:endParaRPr lang="cs-CZ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 smtClean="0"/>
              <a:t>Ve </a:t>
            </a:r>
            <a:r>
              <a:rPr lang="cs-CZ" dirty="0" smtClean="0"/>
              <a:t>fázi </a:t>
            </a:r>
            <a:r>
              <a:rPr lang="cs-CZ" dirty="0"/>
              <a:t>podání žádosti o platbu u zakázky na stavební práce </a:t>
            </a:r>
            <a:r>
              <a:rPr lang="cs-CZ" dirty="0" smtClean="0"/>
              <a:t>příjemce předkládá </a:t>
            </a:r>
            <a:r>
              <a:rPr lang="cs-CZ" b="1" dirty="0" smtClean="0"/>
              <a:t>soupis </a:t>
            </a:r>
            <a:r>
              <a:rPr lang="cs-CZ" b="1" dirty="0"/>
              <a:t>skutečně provedených prací, tzv. čerpání</a:t>
            </a:r>
            <a:r>
              <a:rPr lang="cs-CZ" dirty="0"/>
              <a:t>, a to formou </a:t>
            </a:r>
            <a:r>
              <a:rPr lang="cs-CZ" u="sng" dirty="0"/>
              <a:t>výstupu z rozpočtového softwaru, který je ve shodné struktuře a formátu jako byl smluvní rozpočet </a:t>
            </a:r>
            <a:r>
              <a:rPr lang="cs-CZ" u="sng" dirty="0" smtClean="0"/>
              <a:t>stavby</a:t>
            </a:r>
            <a:r>
              <a:rPr lang="cs-CZ" dirty="0" smtClean="0"/>
              <a:t> (kap 18.5 OP).</a:t>
            </a:r>
            <a:endParaRPr lang="cs-CZ" dirty="0" smtClean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0C4B2-41BC-D741-8B94-B76DB6967C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29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Nadpis 3"/>
          <p:cNvSpPr>
            <a:spLocks noGrp="1"/>
          </p:cNvSpPr>
          <p:nvPr>
            <p:ph type="title"/>
          </p:nvPr>
        </p:nvSpPr>
        <p:spPr>
          <a:xfrm>
            <a:off x="457200" y="261938"/>
            <a:ext cx="8196263" cy="774700"/>
          </a:xfrm>
        </p:spPr>
        <p:txBody>
          <a:bodyPr>
            <a:noAutofit/>
          </a:bodyPr>
          <a:lstStyle/>
          <a:p>
            <a:pPr algn="ctr">
              <a:spcBef>
                <a:spcPts val="1200"/>
              </a:spcBef>
            </a:pPr>
            <a:r>
              <a:rPr lang="cs-CZ" sz="3000" dirty="0" smtClean="0"/>
              <a:t/>
            </a:r>
            <a:br>
              <a:rPr lang="cs-CZ" sz="3000" dirty="0" smtClean="0"/>
            </a:br>
            <a:r>
              <a:rPr lang="cs-CZ" sz="3000" dirty="0" smtClean="0"/>
              <a:t>Speciální </a:t>
            </a:r>
            <a:r>
              <a:rPr lang="cs-CZ" sz="3000" dirty="0"/>
              <a:t>úprava předkládání dokumentace </a:t>
            </a:r>
            <a:r>
              <a:rPr lang="cs-CZ" sz="3000" dirty="0" smtClean="0"/>
              <a:t/>
            </a:r>
            <a:br>
              <a:rPr lang="cs-CZ" sz="3000" dirty="0" smtClean="0"/>
            </a:br>
            <a:r>
              <a:rPr lang="cs-CZ" sz="3000" dirty="0" smtClean="0"/>
              <a:t>u </a:t>
            </a:r>
            <a:r>
              <a:rPr lang="cs-CZ" sz="3000" dirty="0" smtClean="0"/>
              <a:t>veřejných zakázek </a:t>
            </a:r>
            <a:r>
              <a:rPr lang="cs-CZ" sz="3000" dirty="0"/>
              <a:t>na stavební práce</a:t>
            </a:r>
          </a:p>
        </p:txBody>
      </p:sp>
    </p:spTree>
    <p:extLst>
      <p:ext uri="{BB962C8B-B14F-4D97-AF65-F5344CB8AC3E}">
        <p14:creationId xmlns:p14="http://schemas.microsoft.com/office/powerpoint/2010/main" val="393002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0" y="2133872"/>
            <a:ext cx="9144000" cy="1001214"/>
          </a:xfrm>
        </p:spPr>
        <p:txBody>
          <a:bodyPr>
            <a:noAutofit/>
          </a:bodyPr>
          <a:lstStyle/>
          <a:p>
            <a:pPr algn="ctr"/>
            <a:r>
              <a:rPr lang="cs-CZ" sz="4000" dirty="0" smtClean="0"/>
              <a:t>Žádosti </a:t>
            </a:r>
            <a:r>
              <a:rPr lang="cs-CZ" sz="4000" dirty="0" smtClean="0"/>
              <a:t>o změnu (</a:t>
            </a:r>
            <a:r>
              <a:rPr lang="cs-CZ" sz="4000" dirty="0" err="1" smtClean="0"/>
              <a:t>ŽoZ</a:t>
            </a:r>
            <a:r>
              <a:rPr lang="cs-CZ" sz="4000" dirty="0" smtClean="0"/>
              <a:t>)</a:t>
            </a:r>
            <a:br>
              <a:rPr lang="cs-CZ" sz="4000" dirty="0" smtClean="0"/>
            </a:br>
            <a:r>
              <a:rPr lang="cs-CZ" sz="4000" dirty="0" smtClean="0"/>
              <a:t>v projektech IROP</a:t>
            </a:r>
            <a:endParaRPr lang="en-US" sz="4000" b="0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743988" y="4581525"/>
            <a:ext cx="7781925" cy="13756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2200" kern="1200">
                <a:solidFill>
                  <a:srgbClr val="5FA4E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28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0" y="3302784"/>
            <a:ext cx="4572000" cy="16330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 smtClean="0"/>
              <a:t/>
            </a:r>
            <a:br>
              <a:rPr lang="cs-CZ" dirty="0" smtClean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8506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986375" y="1084263"/>
            <a:ext cx="7700425" cy="5041901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cs-CZ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 smtClean="0"/>
              <a:t>Obecná </a:t>
            </a:r>
            <a:r>
              <a:rPr lang="cs-CZ" dirty="0" smtClean="0"/>
              <a:t>pravidla </a:t>
            </a:r>
            <a:r>
              <a:rPr lang="cs-CZ" dirty="0"/>
              <a:t>pro žadatele a příjemce </a:t>
            </a:r>
            <a:r>
              <a:rPr lang="cs-CZ" dirty="0" smtClean="0"/>
              <a:t>(dále jen OP) </a:t>
            </a:r>
            <a:r>
              <a:rPr lang="cs-CZ" dirty="0" smtClean="0"/>
              <a:t>kapitola 16</a:t>
            </a:r>
            <a:endParaRPr lang="cs-CZ" dirty="0" smtClean="0"/>
          </a:p>
          <a:p>
            <a:endParaRPr lang="cs-CZ" dirty="0"/>
          </a:p>
          <a:p>
            <a:r>
              <a:rPr lang="cs-CZ" b="1" dirty="0" smtClean="0"/>
              <a:t>Změnové </a:t>
            </a:r>
            <a:r>
              <a:rPr lang="cs-CZ" b="1" dirty="0" smtClean="0"/>
              <a:t>řízení může být zahájeno:</a:t>
            </a:r>
          </a:p>
          <a:p>
            <a:pPr marL="342900" lvl="0" indent="-342900" defTabSz="357188">
              <a:buFont typeface="+mj-lt"/>
              <a:buAutoNum type="arabicPeriod"/>
            </a:pPr>
            <a:r>
              <a:rPr lang="cs-CZ" u="sng" dirty="0" smtClean="0"/>
              <a:t>Před </a:t>
            </a:r>
            <a:r>
              <a:rPr lang="cs-CZ" u="sng" dirty="0" smtClean="0"/>
              <a:t>vydáním právního aktu</a:t>
            </a:r>
            <a:r>
              <a:rPr lang="cs-CZ" dirty="0" smtClean="0"/>
              <a:t> – schvaluje </a:t>
            </a:r>
            <a:r>
              <a:rPr lang="cs-CZ" dirty="0" smtClean="0"/>
              <a:t>Centrum </a:t>
            </a:r>
            <a:r>
              <a:rPr lang="cs-CZ" dirty="0" smtClean="0"/>
              <a:t>(kap. </a:t>
            </a:r>
            <a:r>
              <a:rPr lang="cs-CZ" dirty="0" smtClean="0"/>
              <a:t>16.1 </a:t>
            </a:r>
            <a:r>
              <a:rPr lang="cs-CZ" dirty="0" smtClean="0"/>
              <a:t>OP)</a:t>
            </a:r>
          </a:p>
          <a:p>
            <a:pPr marL="342900" lvl="0" indent="-342900">
              <a:buFont typeface="+mj-lt"/>
              <a:buAutoNum type="arabicPeriod"/>
            </a:pPr>
            <a:r>
              <a:rPr lang="cs-CZ" u="sng" dirty="0" smtClean="0"/>
              <a:t>Po vydání právního aktu</a:t>
            </a:r>
          </a:p>
          <a:p>
            <a:r>
              <a:rPr lang="cs-CZ" dirty="0" smtClean="0"/>
              <a:t>	a</a:t>
            </a:r>
            <a:r>
              <a:rPr lang="cs-CZ" dirty="0"/>
              <a:t>) nezakládá </a:t>
            </a:r>
            <a:r>
              <a:rPr lang="cs-CZ" dirty="0" smtClean="0"/>
              <a:t>změnu </a:t>
            </a:r>
            <a:r>
              <a:rPr lang="cs-CZ" dirty="0"/>
              <a:t>právního aktu – </a:t>
            </a:r>
            <a:r>
              <a:rPr lang="cs-CZ" dirty="0" smtClean="0"/>
              <a:t>schvaluje </a:t>
            </a:r>
            <a:r>
              <a:rPr lang="cs-CZ" dirty="0" smtClean="0"/>
              <a:t>Centrum </a:t>
            </a:r>
            <a:r>
              <a:rPr lang="cs-CZ" dirty="0" smtClean="0"/>
              <a:t>(kap. 16.2 OP)</a:t>
            </a:r>
          </a:p>
          <a:p>
            <a:r>
              <a:rPr lang="cs-CZ" dirty="0" smtClean="0"/>
              <a:t>	b) zakládá </a:t>
            </a:r>
            <a:r>
              <a:rPr lang="cs-CZ" dirty="0"/>
              <a:t>změnu právního aktu </a:t>
            </a:r>
            <a:r>
              <a:rPr lang="cs-CZ" dirty="0" smtClean="0"/>
              <a:t>– schvaluje ŘO </a:t>
            </a:r>
            <a:r>
              <a:rPr lang="cs-CZ" dirty="0" smtClean="0"/>
              <a:t>IROP (kap. 16.3 OP)</a:t>
            </a:r>
            <a:endParaRPr lang="cs-CZ" dirty="0"/>
          </a:p>
          <a:p>
            <a:pPr lvl="0"/>
            <a:endParaRPr lang="cs-CZ" dirty="0" smtClean="0"/>
          </a:p>
          <a:p>
            <a:pPr lvl="0"/>
            <a:endParaRPr lang="cs-CZ" dirty="0" smtClean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000" dirty="0" smtClean="0">
                <a:solidFill>
                  <a:schemeClr val="tx2"/>
                </a:solidFill>
              </a:rPr>
              <a:t>Žádosti o změnu (</a:t>
            </a:r>
            <a:r>
              <a:rPr lang="cs-CZ" sz="3000" dirty="0" err="1" smtClean="0">
                <a:solidFill>
                  <a:schemeClr val="tx2"/>
                </a:solidFill>
              </a:rPr>
              <a:t>ŽoZ</a:t>
            </a:r>
            <a:r>
              <a:rPr lang="cs-CZ" sz="3000" dirty="0" smtClean="0">
                <a:solidFill>
                  <a:schemeClr val="tx2"/>
                </a:solidFill>
              </a:rPr>
              <a:t>)</a:t>
            </a:r>
            <a:endParaRPr lang="cs-CZ" sz="3000" dirty="0">
              <a:solidFill>
                <a:schemeClr val="tx2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36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000" dirty="0">
                <a:solidFill>
                  <a:schemeClr val="tx2"/>
                </a:solidFill>
              </a:rPr>
              <a:t>Žádosti o </a:t>
            </a:r>
            <a:r>
              <a:rPr lang="cs-CZ" sz="3000" dirty="0" smtClean="0">
                <a:solidFill>
                  <a:schemeClr val="tx2"/>
                </a:solidFill>
              </a:rPr>
              <a:t>změnu (</a:t>
            </a:r>
            <a:r>
              <a:rPr lang="cs-CZ" sz="3000" dirty="0" err="1" smtClean="0">
                <a:solidFill>
                  <a:schemeClr val="tx2"/>
                </a:solidFill>
              </a:rPr>
              <a:t>ŽoZ</a:t>
            </a:r>
            <a:r>
              <a:rPr lang="cs-CZ" sz="3000" dirty="0" smtClean="0">
                <a:solidFill>
                  <a:schemeClr val="tx2"/>
                </a:solidFill>
              </a:rPr>
              <a:t>)</a:t>
            </a:r>
            <a:endParaRPr lang="cs-CZ" sz="3000" dirty="0">
              <a:solidFill>
                <a:schemeClr val="tx2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1" name="Zástupný symbol pro obsah 10"/>
          <p:cNvSpPr>
            <a:spLocks noGrp="1"/>
          </p:cNvSpPr>
          <p:nvPr>
            <p:ph idx="1"/>
          </p:nvPr>
        </p:nvSpPr>
        <p:spPr>
          <a:xfrm>
            <a:off x="727451" y="1306874"/>
            <a:ext cx="7737281" cy="4819290"/>
          </a:xfrm>
        </p:spPr>
        <p:txBody>
          <a:bodyPr/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cs-CZ" b="1" dirty="0" smtClean="0"/>
              <a:t>Ž</a:t>
            </a:r>
            <a:r>
              <a:rPr lang="cs-CZ" b="1" dirty="0"/>
              <a:t>adatel je povinen oznámit (Změny iniciované </a:t>
            </a:r>
            <a:r>
              <a:rPr lang="cs-CZ" b="1" dirty="0" smtClean="0"/>
              <a:t>žadatelem/příjemcem)</a:t>
            </a:r>
          </a:p>
          <a:p>
            <a:pPr marL="914400" lvl="1" indent="-2857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800" b="0" dirty="0" smtClean="0">
                <a:solidFill>
                  <a:schemeClr val="tx1"/>
                </a:solidFill>
              </a:rPr>
              <a:t>změny</a:t>
            </a:r>
            <a:r>
              <a:rPr lang="cs-CZ" sz="1800" b="0" dirty="0">
                <a:solidFill>
                  <a:schemeClr val="tx1"/>
                </a:solidFill>
              </a:rPr>
              <a:t>, které v projektu nastanou v době mezi podáním žádosti o podporu a ukončením udržitelnosti </a:t>
            </a:r>
            <a:r>
              <a:rPr lang="cs-CZ" sz="1800" b="0" dirty="0" smtClean="0">
                <a:solidFill>
                  <a:schemeClr val="tx1"/>
                </a:solidFill>
              </a:rPr>
              <a:t>projektu</a:t>
            </a:r>
          </a:p>
          <a:p>
            <a:pPr marL="914400" lvl="1" indent="-2857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800" b="0" dirty="0" smtClean="0">
                <a:solidFill>
                  <a:schemeClr val="tx1"/>
                </a:solidFill>
              </a:rPr>
              <a:t>změny, </a:t>
            </a:r>
            <a:r>
              <a:rPr lang="cs-CZ" sz="1800" b="0" dirty="0">
                <a:solidFill>
                  <a:schemeClr val="tx1"/>
                </a:solidFill>
              </a:rPr>
              <a:t>které nemají vliv na plnění </a:t>
            </a:r>
            <a:r>
              <a:rPr lang="cs-CZ" sz="1800" b="0" dirty="0" smtClean="0">
                <a:solidFill>
                  <a:schemeClr val="tx1"/>
                </a:solidFill>
              </a:rPr>
              <a:t>Právního aktu (dále jen PA) </a:t>
            </a:r>
            <a:r>
              <a:rPr lang="cs-CZ" sz="1800" b="0" dirty="0">
                <a:solidFill>
                  <a:schemeClr val="tx1"/>
                </a:solidFill>
              </a:rPr>
              <a:t>a </a:t>
            </a:r>
            <a:r>
              <a:rPr lang="cs-CZ" sz="1800" b="0" dirty="0" smtClean="0">
                <a:solidFill>
                  <a:schemeClr val="tx1"/>
                </a:solidFill>
              </a:rPr>
              <a:t>Podmínek, nejpozději před </a:t>
            </a:r>
            <a:r>
              <a:rPr lang="cs-CZ" sz="1800" b="0" dirty="0">
                <a:solidFill>
                  <a:schemeClr val="tx1"/>
                </a:solidFill>
              </a:rPr>
              <a:t>podáním </a:t>
            </a:r>
            <a:r>
              <a:rPr lang="cs-CZ" sz="1800" b="0" dirty="0" smtClean="0">
                <a:solidFill>
                  <a:schemeClr val="tx1"/>
                </a:solidFill>
              </a:rPr>
              <a:t>Žádosti o platbu </a:t>
            </a:r>
            <a:r>
              <a:rPr lang="cs-CZ" sz="1800" b="0" dirty="0">
                <a:solidFill>
                  <a:schemeClr val="tx1"/>
                </a:solidFill>
              </a:rPr>
              <a:t>projektu, ve které změny nastaly (za podmínek uvedených v bodech A-B kap. 16 OP</a:t>
            </a:r>
            <a:r>
              <a:rPr lang="cs-CZ" sz="1800" b="0" dirty="0" smtClean="0">
                <a:solidFill>
                  <a:schemeClr val="tx1"/>
                </a:solidFill>
              </a:rPr>
              <a:t>)</a:t>
            </a:r>
          </a:p>
          <a:p>
            <a:pPr marL="914400" lvl="1" indent="-2857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800" b="0" dirty="0">
                <a:solidFill>
                  <a:schemeClr val="tx1"/>
                </a:solidFill>
              </a:rPr>
              <a:t>změny, které mají vliv na plnění </a:t>
            </a:r>
            <a:r>
              <a:rPr lang="cs-CZ" sz="1800" b="0" dirty="0" smtClean="0">
                <a:solidFill>
                  <a:schemeClr val="tx1"/>
                </a:solidFill>
              </a:rPr>
              <a:t>PA </a:t>
            </a:r>
            <a:r>
              <a:rPr lang="cs-CZ" sz="1800" b="0" dirty="0">
                <a:solidFill>
                  <a:schemeClr val="tx1"/>
                </a:solidFill>
              </a:rPr>
              <a:t>a Podmínek, před vlastní realizací (příjemce je nesmí provést bez předchozího souhlasu </a:t>
            </a:r>
            <a:r>
              <a:rPr lang="cs-CZ" sz="1800" b="0" dirty="0" smtClean="0">
                <a:solidFill>
                  <a:schemeClr val="tx1"/>
                </a:solidFill>
              </a:rPr>
              <a:t>ŘO IROP)</a:t>
            </a:r>
            <a:endParaRPr lang="cs-CZ" sz="1800" b="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cs-CZ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cs-CZ" b="1" dirty="0" smtClean="0"/>
              <a:t>Změny </a:t>
            </a:r>
            <a:r>
              <a:rPr lang="cs-CZ" b="1" dirty="0"/>
              <a:t>iniciované Centrem/ŘO IROP</a:t>
            </a:r>
          </a:p>
          <a:p>
            <a:pPr marL="914400" lvl="1" indent="-2857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800" b="0" dirty="0">
                <a:solidFill>
                  <a:schemeClr val="tx1"/>
                </a:solidFill>
              </a:rPr>
              <a:t>zjištění formální chyby</a:t>
            </a:r>
          </a:p>
          <a:p>
            <a:pPr marL="914400" lvl="1" indent="-2857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800" b="0" dirty="0">
                <a:solidFill>
                  <a:schemeClr val="tx1"/>
                </a:solidFill>
              </a:rPr>
              <a:t>změny v projektu v zájmu příjemce</a:t>
            </a:r>
            <a:endParaRPr lang="cs-CZ" sz="1800" b="0" dirty="0">
              <a:solidFill>
                <a:schemeClr val="tx1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77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727451" y="1306874"/>
            <a:ext cx="7959349" cy="4819290"/>
          </a:xfrm>
        </p:spPr>
        <p:txBody>
          <a:bodyPr>
            <a:normAutofit/>
          </a:bodyPr>
          <a:lstStyle/>
          <a:p>
            <a:pPr algn="just">
              <a:spcAft>
                <a:spcPts val="1200"/>
              </a:spcAft>
            </a:pPr>
            <a:endParaRPr lang="cs-CZ" b="1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cs-CZ" b="1" dirty="0" smtClean="0"/>
              <a:t>Obecně </a:t>
            </a:r>
            <a:r>
              <a:rPr lang="cs-CZ" b="1" dirty="0" smtClean="0"/>
              <a:t>v </a:t>
            </a:r>
            <a:r>
              <a:rPr lang="cs-CZ" b="1" dirty="0"/>
              <a:t>rámci změnového řízení </a:t>
            </a:r>
            <a:r>
              <a:rPr lang="cs-CZ" b="1" dirty="0" smtClean="0"/>
              <a:t>nelze schválit </a:t>
            </a:r>
            <a:r>
              <a:rPr lang="cs-CZ" dirty="0" smtClean="0"/>
              <a:t>(kap. 16.1 a 16.3 OP ):</a:t>
            </a:r>
          </a:p>
          <a:p>
            <a:pPr marL="914400" lvl="1" indent="-285750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1800" b="0" dirty="0">
                <a:solidFill>
                  <a:schemeClr val="tx1"/>
                </a:solidFill>
              </a:rPr>
              <a:t>Doplnění indikátorů a nových aktivit </a:t>
            </a:r>
            <a:endParaRPr lang="cs-CZ" sz="1800" b="0" dirty="0">
              <a:solidFill>
                <a:schemeClr val="tx1"/>
              </a:solidFill>
            </a:endParaRPr>
          </a:p>
          <a:p>
            <a:pPr marL="914400" lvl="1" indent="-285750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1800" b="0" dirty="0">
                <a:solidFill>
                  <a:schemeClr val="tx1"/>
                </a:solidFill>
              </a:rPr>
              <a:t>Navýšení </a:t>
            </a:r>
            <a:r>
              <a:rPr lang="cs-CZ" sz="1800" b="0" dirty="0">
                <a:solidFill>
                  <a:schemeClr val="tx1"/>
                </a:solidFill>
              </a:rPr>
              <a:t>celkových způsobilých výdajů </a:t>
            </a:r>
            <a:r>
              <a:rPr lang="cs-CZ" sz="1800" b="0" dirty="0">
                <a:solidFill>
                  <a:schemeClr val="tx1"/>
                </a:solidFill>
              </a:rPr>
              <a:t>projektu</a:t>
            </a:r>
          </a:p>
          <a:p>
            <a:pPr marL="914400" lvl="1" indent="-285750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1800" b="0" dirty="0">
                <a:solidFill>
                  <a:schemeClr val="tx1"/>
                </a:solidFill>
              </a:rPr>
              <a:t>Změnu v osobě </a:t>
            </a:r>
            <a:r>
              <a:rPr lang="cs-CZ" sz="1800" b="0" dirty="0" smtClean="0">
                <a:solidFill>
                  <a:schemeClr val="tx1"/>
                </a:solidFill>
              </a:rPr>
              <a:t>příjemce</a:t>
            </a:r>
          </a:p>
          <a:p>
            <a:pPr marL="914400" lvl="1" indent="-285750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1800" b="0" dirty="0">
                <a:solidFill>
                  <a:schemeClr val="tx1"/>
                </a:solidFill>
              </a:rPr>
              <a:t>Změnu </a:t>
            </a:r>
            <a:r>
              <a:rPr lang="cs-CZ" sz="1800" b="0" dirty="0">
                <a:solidFill>
                  <a:schemeClr val="tx1"/>
                </a:solidFill>
              </a:rPr>
              <a:t>místa realizace </a:t>
            </a:r>
            <a:r>
              <a:rPr lang="cs-CZ" sz="1800" b="0" dirty="0">
                <a:solidFill>
                  <a:schemeClr val="tx1"/>
                </a:solidFill>
              </a:rPr>
              <a:t>projektu</a:t>
            </a:r>
          </a:p>
          <a:p>
            <a:pPr marL="914400" lvl="1" indent="-285750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1800" b="0" dirty="0">
                <a:solidFill>
                  <a:schemeClr val="tx1"/>
                </a:solidFill>
              </a:rPr>
              <a:t>Změnu, která má vliv na výsledek hodnocení</a:t>
            </a:r>
          </a:p>
          <a:p>
            <a:pPr marL="914400" lvl="1" indent="-285750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1800" b="0" dirty="0">
                <a:solidFill>
                  <a:schemeClr val="tx1"/>
                </a:solidFill>
              </a:rPr>
              <a:t>Změna iniciovaná </a:t>
            </a:r>
            <a:r>
              <a:rPr lang="cs-CZ" sz="1800" b="0" dirty="0">
                <a:solidFill>
                  <a:schemeClr val="tx1"/>
                </a:solidFill>
              </a:rPr>
              <a:t>příjemcem </a:t>
            </a:r>
            <a:r>
              <a:rPr lang="cs-CZ" sz="1800" b="0" dirty="0">
                <a:solidFill>
                  <a:schemeClr val="tx1"/>
                </a:solidFill>
              </a:rPr>
              <a:t>a předložená </a:t>
            </a:r>
            <a:r>
              <a:rPr lang="cs-CZ" sz="1800" b="0" dirty="0">
                <a:solidFill>
                  <a:schemeClr val="tx1"/>
                </a:solidFill>
              </a:rPr>
              <a:t>od podání žádosti o podporu do ukončení hodnocení (kontroly přijatelnosti a formálních </a:t>
            </a:r>
            <a:r>
              <a:rPr lang="cs-CZ" sz="1800" b="0" dirty="0">
                <a:solidFill>
                  <a:schemeClr val="tx1"/>
                </a:solidFill>
              </a:rPr>
              <a:t>náležitostí). Změna bude posouzena </a:t>
            </a:r>
            <a:r>
              <a:rPr lang="cs-CZ" sz="1800" b="0" dirty="0">
                <a:solidFill>
                  <a:schemeClr val="tx1"/>
                </a:solidFill>
              </a:rPr>
              <a:t>po ukončení hodnocení </a:t>
            </a:r>
            <a:r>
              <a:rPr lang="cs-CZ" sz="1800" b="0" dirty="0">
                <a:solidFill>
                  <a:schemeClr val="tx1"/>
                </a:solidFill>
              </a:rPr>
              <a:t>žádosti o podporu</a:t>
            </a:r>
            <a:endParaRPr lang="cs-CZ" sz="1800" b="0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cs-CZ" dirty="0"/>
          </a:p>
          <a:p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000" dirty="0">
                <a:solidFill>
                  <a:schemeClr val="tx2"/>
                </a:solidFill>
              </a:rPr>
              <a:t>Žádosti o změnu (</a:t>
            </a:r>
            <a:r>
              <a:rPr lang="cs-CZ" sz="3000" dirty="0" err="1">
                <a:solidFill>
                  <a:schemeClr val="tx2"/>
                </a:solidFill>
              </a:rPr>
              <a:t>ŽoZ</a:t>
            </a:r>
            <a:r>
              <a:rPr lang="cs-CZ" sz="3000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13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721787" y="1306874"/>
            <a:ext cx="7700425" cy="4819290"/>
          </a:xfrm>
        </p:spPr>
        <p:txBody>
          <a:bodyPr/>
          <a:lstStyle/>
          <a:p>
            <a:endParaRPr lang="cs-CZ" dirty="0"/>
          </a:p>
          <a:p>
            <a:pPr algn="just"/>
            <a:r>
              <a:rPr lang="cs-CZ" b="1" dirty="0"/>
              <a:t>Centrum </a:t>
            </a:r>
            <a:r>
              <a:rPr lang="cs-CZ" b="1" dirty="0" smtClean="0"/>
              <a:t>/ ŘO </a:t>
            </a:r>
            <a:r>
              <a:rPr lang="cs-CZ" b="1" dirty="0"/>
              <a:t>IROP posuzuje, zda jsou požadované změny</a:t>
            </a:r>
            <a:r>
              <a:rPr lang="cs-CZ" b="1" dirty="0" smtClean="0"/>
              <a:t>:</a:t>
            </a:r>
          </a:p>
          <a:p>
            <a:pPr marL="914400" lvl="1" indent="-285750" algn="just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1800" b="0" dirty="0">
                <a:solidFill>
                  <a:schemeClr val="tx1"/>
                </a:solidFill>
              </a:rPr>
              <a:t>V souladu s Obecnými a Specifickými pravidly pro žadatele a </a:t>
            </a:r>
            <a:r>
              <a:rPr lang="cs-CZ" sz="1800" b="0" dirty="0" smtClean="0">
                <a:solidFill>
                  <a:schemeClr val="tx1"/>
                </a:solidFill>
              </a:rPr>
              <a:t>příjemce</a:t>
            </a:r>
          </a:p>
          <a:p>
            <a:pPr marL="914400" lvl="1" indent="-285750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l-PL" sz="1800" b="0" dirty="0">
                <a:solidFill>
                  <a:schemeClr val="tx1"/>
                </a:solidFill>
              </a:rPr>
              <a:t>V </a:t>
            </a:r>
            <a:r>
              <a:rPr lang="pl-PL" sz="1800" b="0" dirty="0">
                <a:solidFill>
                  <a:schemeClr val="tx1"/>
                </a:solidFill>
              </a:rPr>
              <a:t>souladu s Podmínkami Právního </a:t>
            </a:r>
            <a:r>
              <a:rPr lang="pl-PL" sz="1800" b="0" dirty="0">
                <a:solidFill>
                  <a:schemeClr val="tx1"/>
                </a:solidFill>
              </a:rPr>
              <a:t>aktu</a:t>
            </a:r>
          </a:p>
          <a:p>
            <a:pPr marL="914400" lvl="1" indent="-285750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1800" b="0" dirty="0">
                <a:solidFill>
                  <a:schemeClr val="tx1"/>
                </a:solidFill>
              </a:rPr>
              <a:t>Podány </a:t>
            </a:r>
            <a:r>
              <a:rPr lang="cs-CZ" sz="1800" b="0" dirty="0">
                <a:solidFill>
                  <a:schemeClr val="tx1"/>
                </a:solidFill>
              </a:rPr>
              <a:t>před vlastní realizací požadované změny (v případě </a:t>
            </a:r>
            <a:r>
              <a:rPr lang="cs-CZ" sz="1800" b="0" dirty="0">
                <a:solidFill>
                  <a:schemeClr val="tx1"/>
                </a:solidFill>
              </a:rPr>
              <a:t>vlivu </a:t>
            </a:r>
            <a:r>
              <a:rPr lang="cs-CZ" sz="1800" b="0" dirty="0">
                <a:solidFill>
                  <a:schemeClr val="tx1"/>
                </a:solidFill>
              </a:rPr>
              <a:t>na </a:t>
            </a:r>
            <a:r>
              <a:rPr lang="cs-CZ" sz="1800" b="0" dirty="0" smtClean="0">
                <a:solidFill>
                  <a:schemeClr val="tx1"/>
                </a:solidFill>
              </a:rPr>
              <a:t>PA) – posouzení </a:t>
            </a:r>
            <a:r>
              <a:rPr lang="cs-CZ" sz="1800" b="0" dirty="0">
                <a:solidFill>
                  <a:schemeClr val="tx1"/>
                </a:solidFill>
              </a:rPr>
              <a:t>v souladu s bodem 6 Podmínek </a:t>
            </a:r>
            <a:r>
              <a:rPr lang="cs-CZ" sz="1800" b="0" dirty="0">
                <a:solidFill>
                  <a:schemeClr val="tx1"/>
                </a:solidFill>
              </a:rPr>
              <a:t>PA.  V </a:t>
            </a:r>
            <a:r>
              <a:rPr lang="cs-CZ" sz="1800" b="0" dirty="0">
                <a:solidFill>
                  <a:schemeClr val="tx1"/>
                </a:solidFill>
              </a:rPr>
              <a:t>případě, kdy se jedná o pozdní oznámení změny, je příjemci udělena sankce dle platných </a:t>
            </a:r>
            <a:r>
              <a:rPr lang="cs-CZ" sz="1800" b="0" dirty="0" smtClean="0">
                <a:solidFill>
                  <a:schemeClr val="tx1"/>
                </a:solidFill>
              </a:rPr>
              <a:t>Podmínek PA</a:t>
            </a:r>
            <a:endParaRPr lang="cs-CZ" sz="1800" b="0" dirty="0">
              <a:solidFill>
                <a:schemeClr val="tx1"/>
              </a:solidFill>
            </a:endParaRPr>
          </a:p>
          <a:p>
            <a:pPr marL="914400" lvl="1" indent="-285750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1800" b="0" dirty="0">
                <a:solidFill>
                  <a:schemeClr val="tx1"/>
                </a:solidFill>
              </a:rPr>
              <a:t>Nemají vliv na výsledek hodnocení žádosti o podporu (hodnocení přijatelnosti a formálních náležitostí)</a:t>
            </a:r>
          </a:p>
          <a:p>
            <a:pPr marL="914400" lvl="1" indent="-285750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1800" b="0" dirty="0">
                <a:solidFill>
                  <a:schemeClr val="tx1"/>
                </a:solidFill>
              </a:rPr>
              <a:t>Podány </a:t>
            </a:r>
            <a:r>
              <a:rPr lang="cs-CZ" sz="1800" b="0" dirty="0">
                <a:solidFill>
                  <a:schemeClr val="tx1"/>
                </a:solidFill>
              </a:rPr>
              <a:t>oprávněnou osobou</a:t>
            </a:r>
          </a:p>
          <a:p>
            <a:pPr algn="just"/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000" dirty="0">
                <a:solidFill>
                  <a:schemeClr val="tx2"/>
                </a:solidFill>
              </a:rPr>
              <a:t>Žádosti o změnu (</a:t>
            </a:r>
            <a:r>
              <a:rPr lang="cs-CZ" sz="3000" dirty="0" err="1">
                <a:solidFill>
                  <a:schemeClr val="tx2"/>
                </a:solidFill>
              </a:rPr>
              <a:t>ŽoZ</a:t>
            </a:r>
            <a:r>
              <a:rPr lang="cs-CZ" sz="3000" dirty="0" smtClean="0">
                <a:solidFill>
                  <a:schemeClr val="tx2"/>
                </a:solidFill>
              </a:rPr>
              <a:t>)</a:t>
            </a:r>
            <a:endParaRPr lang="cs-CZ" sz="3000" dirty="0">
              <a:solidFill>
                <a:schemeClr val="tx2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801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587141" y="1306873"/>
            <a:ext cx="8346547" cy="5049475"/>
          </a:xfrm>
        </p:spPr>
        <p:txBody>
          <a:bodyPr>
            <a:normAutofit/>
          </a:bodyPr>
          <a:lstStyle/>
          <a:p>
            <a:pPr marL="4572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1800" dirty="0">
                <a:solidFill>
                  <a:schemeClr val="tx1"/>
                </a:solidFill>
              </a:rPr>
              <a:t>Využití úspor </a:t>
            </a:r>
            <a:r>
              <a:rPr lang="cs-CZ" sz="1800" dirty="0" smtClean="0">
                <a:solidFill>
                  <a:schemeClr val="tx1"/>
                </a:solidFill>
              </a:rPr>
              <a:t>v projektu – </a:t>
            </a:r>
            <a:r>
              <a:rPr lang="cs-CZ" sz="1800" dirty="0">
                <a:solidFill>
                  <a:schemeClr val="tx1"/>
                </a:solidFill>
              </a:rPr>
              <a:t>kap. </a:t>
            </a:r>
            <a:r>
              <a:rPr lang="cs-CZ" sz="1800" dirty="0" smtClean="0">
                <a:solidFill>
                  <a:schemeClr val="tx1"/>
                </a:solidFill>
              </a:rPr>
              <a:t>16.5 OP</a:t>
            </a:r>
            <a:endParaRPr lang="cs-CZ" sz="1800" dirty="0">
              <a:solidFill>
                <a:schemeClr val="tx1"/>
              </a:solidFill>
            </a:endParaRPr>
          </a:p>
          <a:p>
            <a:pPr marL="730250" lvl="2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800" b="0" u="sng" dirty="0">
                <a:solidFill>
                  <a:schemeClr val="tx1"/>
                </a:solidFill>
              </a:rPr>
              <a:t>Úsporou </a:t>
            </a:r>
            <a:r>
              <a:rPr lang="cs-CZ" sz="1800" b="0" u="sng" dirty="0">
                <a:solidFill>
                  <a:schemeClr val="tx1"/>
                </a:solidFill>
              </a:rPr>
              <a:t>v projektu se myslí</a:t>
            </a:r>
            <a:r>
              <a:rPr lang="cs-CZ" sz="1800" b="0" dirty="0">
                <a:solidFill>
                  <a:schemeClr val="tx1"/>
                </a:solidFill>
              </a:rPr>
              <a:t> rozdíl mezi předpokládanou hodnotou veřejné zakázky a skutečně </a:t>
            </a:r>
            <a:r>
              <a:rPr lang="cs-CZ" sz="1800" b="0" dirty="0" err="1">
                <a:solidFill>
                  <a:schemeClr val="tx1"/>
                </a:solidFill>
              </a:rPr>
              <a:t>vysoutěženou</a:t>
            </a:r>
            <a:r>
              <a:rPr lang="cs-CZ" sz="1800" b="0" dirty="0">
                <a:solidFill>
                  <a:schemeClr val="tx1"/>
                </a:solidFill>
              </a:rPr>
              <a:t> cenou nebo finanční prostředky uspořené v rámci přímých nákupů či nákupů na objednávku bez výběrového </a:t>
            </a:r>
            <a:r>
              <a:rPr lang="cs-CZ" sz="1800" b="0" dirty="0" smtClean="0">
                <a:solidFill>
                  <a:schemeClr val="tx1"/>
                </a:solidFill>
              </a:rPr>
              <a:t>řízení.</a:t>
            </a:r>
          </a:p>
          <a:p>
            <a:pPr marL="730250" lvl="2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800" b="0" dirty="0">
                <a:solidFill>
                  <a:schemeClr val="tx1"/>
                </a:solidFill>
              </a:rPr>
              <a:t>Úspory </a:t>
            </a:r>
            <a:r>
              <a:rPr lang="cs-CZ" sz="1800" b="1" dirty="0">
                <a:solidFill>
                  <a:schemeClr val="tx1"/>
                </a:solidFill>
              </a:rPr>
              <a:t>nelze použít </a:t>
            </a:r>
            <a:r>
              <a:rPr lang="cs-CZ" sz="1800" b="0" dirty="0">
                <a:solidFill>
                  <a:schemeClr val="tx1"/>
                </a:solidFill>
              </a:rPr>
              <a:t>na zvýšení výdajů na </a:t>
            </a:r>
            <a:r>
              <a:rPr lang="cs-CZ" sz="1800" b="0" dirty="0">
                <a:solidFill>
                  <a:schemeClr val="tx1"/>
                </a:solidFill>
              </a:rPr>
              <a:t>povinnou publicitu </a:t>
            </a:r>
            <a:r>
              <a:rPr lang="cs-CZ" sz="1800" b="0" dirty="0">
                <a:solidFill>
                  <a:schemeClr val="tx1"/>
                </a:solidFill>
              </a:rPr>
              <a:t>a na nové aktivity projektu, které nebyly v žádosti o podporu plánovány. </a:t>
            </a:r>
          </a:p>
          <a:p>
            <a:pPr marL="730250" lvl="2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800" b="0" dirty="0">
                <a:solidFill>
                  <a:schemeClr val="tx1"/>
                </a:solidFill>
              </a:rPr>
              <a:t>Úspory </a:t>
            </a:r>
            <a:r>
              <a:rPr lang="cs-CZ" sz="1800" b="1" dirty="0">
                <a:solidFill>
                  <a:schemeClr val="tx1"/>
                </a:solidFill>
              </a:rPr>
              <a:t>lze použít </a:t>
            </a:r>
            <a:r>
              <a:rPr lang="cs-CZ" sz="1800" b="0" dirty="0">
                <a:solidFill>
                  <a:schemeClr val="tx1"/>
                </a:solidFill>
              </a:rPr>
              <a:t>na plánovaná zadávací a výběrová řízení, pokud je </a:t>
            </a:r>
            <a:r>
              <a:rPr lang="cs-CZ" sz="1800" b="0" dirty="0" err="1">
                <a:solidFill>
                  <a:schemeClr val="tx1"/>
                </a:solidFill>
              </a:rPr>
              <a:t>vysoutěžená</a:t>
            </a:r>
            <a:r>
              <a:rPr lang="cs-CZ" sz="1800" b="0" dirty="0">
                <a:solidFill>
                  <a:schemeClr val="tx1"/>
                </a:solidFill>
              </a:rPr>
              <a:t> nebo předpokládaná částka vyšší než předem odhadnutá cena </a:t>
            </a:r>
            <a:r>
              <a:rPr lang="cs-CZ" sz="1800" b="0" dirty="0">
                <a:solidFill>
                  <a:schemeClr val="tx1"/>
                </a:solidFill>
              </a:rPr>
              <a:t>zakázky.</a:t>
            </a:r>
          </a:p>
          <a:p>
            <a:pPr marL="730250" lvl="2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800" b="0" dirty="0" err="1">
                <a:solidFill>
                  <a:schemeClr val="tx1"/>
                </a:solidFill>
              </a:rPr>
              <a:t>ŽoZ</a:t>
            </a:r>
            <a:r>
              <a:rPr lang="cs-CZ" sz="1800" b="0" dirty="0">
                <a:solidFill>
                  <a:schemeClr val="tx1"/>
                </a:solidFill>
              </a:rPr>
              <a:t> </a:t>
            </a:r>
            <a:r>
              <a:rPr lang="cs-CZ" sz="1800" b="0" dirty="0">
                <a:solidFill>
                  <a:schemeClr val="tx1"/>
                </a:solidFill>
              </a:rPr>
              <a:t>je nutné podat nejpozději s datem ukončení etapy/projektu</a:t>
            </a:r>
          </a:p>
          <a:p>
            <a:pPr marL="457200" lvl="1" indent="-457200">
              <a:spcBef>
                <a:spcPts val="0"/>
              </a:spcBef>
              <a:spcAft>
                <a:spcPts val="600"/>
              </a:spcAft>
              <a:buAutoNum type="arabicPeriod" startAt="3"/>
            </a:pPr>
            <a:endParaRPr lang="cs-CZ" sz="1800" dirty="0" smtClean="0">
              <a:solidFill>
                <a:schemeClr val="tx1"/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600"/>
              </a:spcAft>
              <a:buAutoNum type="arabicPeriod"/>
            </a:pPr>
            <a:endParaRPr lang="cs-CZ" sz="1800" dirty="0" smtClean="0">
              <a:solidFill>
                <a:schemeClr val="tx1"/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600"/>
              </a:spcAft>
              <a:buAutoNum type="arabicPeriod"/>
            </a:pPr>
            <a:endParaRPr lang="cs-CZ" sz="1800" dirty="0" smtClean="0">
              <a:solidFill>
                <a:schemeClr val="tx1"/>
              </a:solidFill>
            </a:endParaRPr>
          </a:p>
          <a:p>
            <a:pPr marL="1243013" lvl="3" indent="-342900">
              <a:spcBef>
                <a:spcPts val="0"/>
              </a:spcBef>
              <a:spcAft>
                <a:spcPts val="600"/>
              </a:spcAft>
            </a:pPr>
            <a:endParaRPr lang="cs-CZ" sz="1800" b="0" dirty="0">
              <a:solidFill>
                <a:schemeClr val="tx1"/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600"/>
              </a:spcAft>
              <a:buAutoNum type="arabicPeriod"/>
            </a:pPr>
            <a:endParaRPr lang="cs-CZ" sz="1800" b="0" dirty="0" smtClean="0">
              <a:solidFill>
                <a:schemeClr val="tx1"/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000" dirty="0">
                <a:solidFill>
                  <a:schemeClr val="tx2"/>
                </a:solidFill>
              </a:rPr>
              <a:t>Náležitosti vybraných </a:t>
            </a:r>
            <a:r>
              <a:rPr lang="cs-CZ" sz="3000" dirty="0" err="1">
                <a:solidFill>
                  <a:schemeClr val="tx2"/>
                </a:solidFill>
              </a:rPr>
              <a:t>ŽoZ</a:t>
            </a:r>
            <a:endParaRPr lang="cs-CZ" sz="3000" dirty="0">
              <a:solidFill>
                <a:schemeClr val="tx2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30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587141" y="1306874"/>
            <a:ext cx="8099659" cy="4819290"/>
          </a:xfrm>
        </p:spPr>
        <p:txBody>
          <a:bodyPr>
            <a:normAutofit/>
          </a:bodyPr>
          <a:lstStyle/>
          <a:p>
            <a:pPr marL="4572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cs-CZ" sz="1800" dirty="0">
                <a:solidFill>
                  <a:schemeClr val="tx1"/>
                </a:solidFill>
              </a:rPr>
              <a:t>Přesun finančních prostředků mezi etapami – kap. 16 OP</a:t>
            </a:r>
          </a:p>
          <a:p>
            <a:pPr marL="730250" lvl="2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800" b="0" dirty="0" err="1">
                <a:solidFill>
                  <a:schemeClr val="tx1"/>
                </a:solidFill>
              </a:rPr>
              <a:t>ŽoZ</a:t>
            </a:r>
            <a:r>
              <a:rPr lang="cs-CZ" sz="1800" b="0" dirty="0">
                <a:solidFill>
                  <a:schemeClr val="tx1"/>
                </a:solidFill>
              </a:rPr>
              <a:t> je nutné podat nejpozději s datem ukončení etapy </a:t>
            </a:r>
            <a:endParaRPr lang="cs-CZ" sz="1800" b="0" dirty="0" smtClean="0">
              <a:solidFill>
                <a:schemeClr val="tx1"/>
              </a:solidFill>
            </a:endParaRPr>
          </a:p>
          <a:p>
            <a:pPr marL="730250" lvl="2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800" b="0" dirty="0" smtClean="0">
                <a:solidFill>
                  <a:schemeClr val="tx1"/>
                </a:solidFill>
              </a:rPr>
              <a:t>Veškeré </a:t>
            </a:r>
            <a:r>
              <a:rPr lang="cs-CZ" sz="1800" b="0" dirty="0">
                <a:solidFill>
                  <a:schemeClr val="tx1"/>
                </a:solidFill>
              </a:rPr>
              <a:t>nevyčerpané prostředky za nezrealizované aktivity/uspořené prostředky z dané etapy, které nebyly před podáním ŽoP převedeny do další </a:t>
            </a:r>
            <a:r>
              <a:rPr lang="cs-CZ" sz="1800" b="0" dirty="0" smtClean="0">
                <a:solidFill>
                  <a:schemeClr val="tx1"/>
                </a:solidFill>
              </a:rPr>
              <a:t>etapy </a:t>
            </a:r>
            <a:r>
              <a:rPr lang="cs-CZ" sz="1800" b="0" dirty="0">
                <a:solidFill>
                  <a:schemeClr val="tx1"/>
                </a:solidFill>
              </a:rPr>
              <a:t>již </a:t>
            </a:r>
            <a:r>
              <a:rPr lang="cs-CZ" sz="1800" b="0" dirty="0" smtClean="0">
                <a:solidFill>
                  <a:schemeClr val="tx1"/>
                </a:solidFill>
              </a:rPr>
              <a:t>nebude </a:t>
            </a:r>
            <a:r>
              <a:rPr lang="cs-CZ" sz="1800" b="0" dirty="0">
                <a:solidFill>
                  <a:schemeClr val="tx1"/>
                </a:solidFill>
              </a:rPr>
              <a:t>možné využít v následujících etapách</a:t>
            </a:r>
          </a:p>
          <a:p>
            <a:pPr marL="4572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3"/>
            </a:pPr>
            <a:endParaRPr lang="cs-CZ" sz="1800" dirty="0" smtClean="0">
              <a:solidFill>
                <a:schemeClr val="tx1"/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cs-CZ" sz="1800" dirty="0" smtClean="0">
                <a:solidFill>
                  <a:schemeClr val="tx1"/>
                </a:solidFill>
              </a:rPr>
              <a:t>Změny </a:t>
            </a:r>
            <a:r>
              <a:rPr lang="cs-CZ" sz="1800" dirty="0">
                <a:solidFill>
                  <a:schemeClr val="tx1"/>
                </a:solidFill>
              </a:rPr>
              <a:t>v rámci stávajících aktivit projektu (</a:t>
            </a:r>
            <a:r>
              <a:rPr lang="cs-CZ" sz="1800" dirty="0" smtClean="0">
                <a:solidFill>
                  <a:schemeClr val="tx1"/>
                </a:solidFill>
              </a:rPr>
              <a:t>rozšíření/zúžení)</a:t>
            </a:r>
          </a:p>
          <a:p>
            <a:pPr marL="730250" lvl="2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800" dirty="0" smtClean="0"/>
              <a:t>V </a:t>
            </a:r>
            <a:r>
              <a:rPr lang="cs-CZ" sz="1800" dirty="0" smtClean="0"/>
              <a:t>rámci </a:t>
            </a:r>
            <a:r>
              <a:rPr lang="cs-CZ" sz="1800" dirty="0" err="1" smtClean="0"/>
              <a:t>ŽoZ</a:t>
            </a:r>
            <a:r>
              <a:rPr lang="cs-CZ" sz="1800" dirty="0" smtClean="0"/>
              <a:t> je nutné doložit </a:t>
            </a:r>
            <a:r>
              <a:rPr lang="cs-CZ" sz="1800" dirty="0" smtClean="0"/>
              <a:t>podrobné </a:t>
            </a:r>
            <a:r>
              <a:rPr lang="cs-CZ" sz="1800" dirty="0"/>
              <a:t>zdůvodnění </a:t>
            </a:r>
            <a:r>
              <a:rPr lang="cs-CZ" sz="1800" dirty="0" smtClean="0"/>
              <a:t>změny</a:t>
            </a:r>
          </a:p>
          <a:p>
            <a:pPr marL="730250" lvl="2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800" dirty="0" smtClean="0"/>
              <a:t>Promítnout </a:t>
            </a:r>
            <a:r>
              <a:rPr lang="cs-CZ" sz="1800" dirty="0"/>
              <a:t>změny v povinných přílohách </a:t>
            </a:r>
            <a:r>
              <a:rPr lang="cs-CZ" sz="1800" dirty="0" smtClean="0"/>
              <a:t>projektu</a:t>
            </a:r>
          </a:p>
          <a:p>
            <a:pPr marL="730250" lvl="2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800" dirty="0" smtClean="0"/>
              <a:t>Přílohou </a:t>
            </a:r>
            <a:r>
              <a:rPr lang="cs-CZ" sz="1800" dirty="0" err="1" smtClean="0"/>
              <a:t>ŽoZ</a:t>
            </a:r>
            <a:r>
              <a:rPr lang="cs-CZ" sz="1800" dirty="0" smtClean="0"/>
              <a:t> týkající </a:t>
            </a:r>
            <a:r>
              <a:rPr lang="cs-CZ" sz="1800" dirty="0"/>
              <a:t>se zakázky na stavební práce může být položkový rozpočet stavby, který je zpracovaný ve shodné struktuře a formátu jako smluvní rozpočet stavby, případně jiný </a:t>
            </a:r>
            <a:r>
              <a:rPr lang="cs-CZ" sz="1800" dirty="0" smtClean="0"/>
              <a:t>odsouhlasený rozpočet </a:t>
            </a:r>
            <a:r>
              <a:rPr lang="cs-CZ" sz="1800" dirty="0"/>
              <a:t>	</a:t>
            </a:r>
          </a:p>
          <a:p>
            <a:pPr marL="1243013" lvl="3" indent="-342900">
              <a:spcBef>
                <a:spcPts val="0"/>
              </a:spcBef>
              <a:spcAft>
                <a:spcPts val="600"/>
              </a:spcAft>
            </a:pPr>
            <a:endParaRPr lang="cs-CZ" sz="1800" dirty="0"/>
          </a:p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endParaRPr lang="cs-CZ" sz="1800" b="0" dirty="0" smtClean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endParaRPr lang="cs-CZ" sz="1800" dirty="0" smtClean="0">
              <a:solidFill>
                <a:schemeClr val="tx1"/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600"/>
              </a:spcAft>
              <a:buAutoNum type="arabicPeriod"/>
            </a:pPr>
            <a:endParaRPr lang="cs-CZ" sz="1800" dirty="0" smtClean="0">
              <a:solidFill>
                <a:schemeClr val="tx1"/>
              </a:solidFill>
            </a:endParaRPr>
          </a:p>
          <a:p>
            <a:pPr marL="1243013" lvl="3" indent="-342900">
              <a:spcBef>
                <a:spcPts val="0"/>
              </a:spcBef>
              <a:spcAft>
                <a:spcPts val="600"/>
              </a:spcAft>
            </a:pPr>
            <a:endParaRPr lang="cs-CZ" sz="1800" b="0" dirty="0">
              <a:solidFill>
                <a:schemeClr val="tx1"/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600"/>
              </a:spcAft>
              <a:buAutoNum type="arabicPeriod"/>
            </a:pPr>
            <a:endParaRPr lang="cs-CZ" sz="1800" b="0" dirty="0" smtClean="0">
              <a:solidFill>
                <a:schemeClr val="tx1"/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000" dirty="0">
                <a:solidFill>
                  <a:schemeClr val="tx2"/>
                </a:solidFill>
              </a:rPr>
              <a:t>Náležitosti vybraných </a:t>
            </a:r>
            <a:r>
              <a:rPr lang="cs-CZ" sz="3000" dirty="0" err="1">
                <a:solidFill>
                  <a:schemeClr val="tx2"/>
                </a:solidFill>
              </a:rPr>
              <a:t>ŽoZ</a:t>
            </a:r>
            <a:endParaRPr lang="cs-CZ" sz="3000" dirty="0">
              <a:solidFill>
                <a:schemeClr val="tx2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93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0" y="2098769"/>
            <a:ext cx="9144000" cy="1915882"/>
          </a:xfrm>
        </p:spPr>
        <p:txBody>
          <a:bodyPr>
            <a:noAutofit/>
          </a:bodyPr>
          <a:lstStyle/>
          <a:p>
            <a:pPr algn="ctr"/>
            <a:r>
              <a:rPr lang="cs-CZ" sz="4000" dirty="0" smtClean="0"/>
              <a:t>Žádost o platbu (ŽoP</a:t>
            </a:r>
            <a:r>
              <a:rPr lang="cs-CZ" sz="4000" dirty="0" smtClean="0"/>
              <a:t>) </a:t>
            </a:r>
            <a:r>
              <a:rPr lang="cs-CZ" sz="4000" dirty="0" smtClean="0"/>
              <a:t/>
            </a:r>
            <a:br>
              <a:rPr lang="cs-CZ" sz="4000" dirty="0" smtClean="0"/>
            </a:br>
            <a:r>
              <a:rPr lang="cs-CZ" sz="4000" dirty="0" smtClean="0"/>
              <a:t>a Zpráva </a:t>
            </a:r>
            <a:r>
              <a:rPr lang="cs-CZ" sz="4000" dirty="0" smtClean="0"/>
              <a:t>o realizaci (</a:t>
            </a:r>
            <a:r>
              <a:rPr lang="cs-CZ" sz="4000" dirty="0" err="1" smtClean="0"/>
              <a:t>ZoR</a:t>
            </a:r>
            <a:r>
              <a:rPr lang="cs-CZ" sz="4000" dirty="0" smtClean="0"/>
              <a:t>)</a:t>
            </a:r>
            <a:br>
              <a:rPr lang="cs-CZ" sz="4000" dirty="0" smtClean="0"/>
            </a:br>
            <a:r>
              <a:rPr lang="cs-CZ" sz="4000" dirty="0" smtClean="0"/>
              <a:t>v projektech IROP</a:t>
            </a:r>
            <a:r>
              <a:rPr lang="cs-CZ" sz="4000" dirty="0" smtClean="0"/>
              <a:t/>
            </a:r>
            <a:br>
              <a:rPr lang="cs-CZ" sz="4000" dirty="0" smtClean="0"/>
            </a:br>
            <a:r>
              <a:rPr lang="cs-CZ" sz="4000" dirty="0" smtClean="0"/>
              <a:t/>
            </a:r>
            <a:br>
              <a:rPr lang="cs-CZ" sz="4000" dirty="0" smtClean="0"/>
            </a:br>
            <a:r>
              <a:rPr lang="cs-CZ" sz="4000" dirty="0"/>
              <a:t/>
            </a:r>
            <a:br>
              <a:rPr lang="cs-CZ" sz="4000" dirty="0"/>
            </a:br>
            <a:endParaRPr lang="en-US" sz="4000" b="0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743988" y="4581525"/>
            <a:ext cx="7781925" cy="13756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2200" kern="1200">
                <a:solidFill>
                  <a:srgbClr val="5FA4E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0" y="3302784"/>
            <a:ext cx="4572000" cy="16330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cs-CZ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6455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986375" y="1306873"/>
            <a:ext cx="7700425" cy="4429693"/>
          </a:xfrm>
        </p:spPr>
        <p:txBody>
          <a:bodyPr>
            <a:norm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endParaRPr lang="cs-CZ" b="1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b="1" dirty="0" smtClean="0"/>
              <a:t>Obecná </a:t>
            </a:r>
            <a:r>
              <a:rPr lang="cs-CZ" b="1" dirty="0" smtClean="0"/>
              <a:t>pravidla pro žadatele a příjemce včetně příloh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b="1" dirty="0"/>
              <a:t>Příloha Obecných pravidel pro žadatele a příjemce č. 26 </a:t>
            </a:r>
            <a:r>
              <a:rPr lang="cs-CZ" b="1" dirty="0" smtClean="0"/>
              <a:t>:</a:t>
            </a:r>
            <a:endParaRPr lang="cs-CZ" b="1" dirty="0"/>
          </a:p>
          <a:p>
            <a:pPr marL="1085850" lvl="1" indent="-457200" algn="just">
              <a:lnSpc>
                <a:spcPct val="80000"/>
              </a:lnSpc>
              <a:spcBef>
                <a:spcPts val="264"/>
              </a:spcBef>
              <a:spcAft>
                <a:spcPts val="200"/>
              </a:spcAft>
              <a:buFont typeface="Courier New" panose="02070309020205020404" pitchFamily="49" charset="0"/>
              <a:buChar char="o"/>
            </a:pPr>
            <a:r>
              <a:rPr lang="cs-CZ" sz="1800" b="0" dirty="0" smtClean="0">
                <a:solidFill>
                  <a:schemeClr val="tx1"/>
                </a:solidFill>
              </a:rPr>
              <a:t>Postup pro vyplňování zjednodušené žádosti o platbu a Zprávy o realizaci v MS2014+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cs-CZ" b="1" dirty="0" smtClean="0"/>
              <a:t>Příloha Obecných pravidel </a:t>
            </a:r>
            <a:r>
              <a:rPr lang="cs-CZ" b="1" dirty="0"/>
              <a:t>pro žadatele a příjemce č</a:t>
            </a:r>
            <a:r>
              <a:rPr lang="cs-CZ" b="1" dirty="0" smtClean="0"/>
              <a:t>. 35 </a:t>
            </a:r>
          </a:p>
          <a:p>
            <a:pPr marL="1087200" lvl="1" indent="-342900" algn="just">
              <a:spcBef>
                <a:spcPts val="264"/>
              </a:spcBef>
              <a:spcAft>
                <a:spcPts val="200"/>
              </a:spcAft>
              <a:buFont typeface="Courier New" panose="02070309020205020404" pitchFamily="49" charset="0"/>
              <a:buChar char="o"/>
            </a:pPr>
            <a:r>
              <a:rPr lang="cs-CZ" sz="1800" b="0" dirty="0">
                <a:solidFill>
                  <a:schemeClr val="tx1"/>
                </a:solidFill>
              </a:rPr>
              <a:t>Postup pro práci s modulem veřejné </a:t>
            </a:r>
            <a:r>
              <a:rPr lang="cs-CZ" sz="1800" b="0" dirty="0" smtClean="0">
                <a:solidFill>
                  <a:schemeClr val="tx1"/>
                </a:solidFill>
              </a:rPr>
              <a:t>zakázky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b="1" dirty="0" smtClean="0"/>
              <a:t>Specifická </a:t>
            </a:r>
            <a:r>
              <a:rPr lang="cs-CZ" b="1" dirty="0"/>
              <a:t>pravidla pro žadatele a příjemce pro </a:t>
            </a:r>
            <a:r>
              <a:rPr lang="cs-CZ" b="1" dirty="0" smtClean="0"/>
              <a:t>75. výzvu</a:t>
            </a:r>
            <a:endParaRPr lang="cs-CZ" b="1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b="1" dirty="0" smtClean="0"/>
              <a:t>Rozhodnutí </a:t>
            </a:r>
            <a:r>
              <a:rPr lang="cs-CZ" b="1" dirty="0"/>
              <a:t>o poskytnutí </a:t>
            </a:r>
            <a:r>
              <a:rPr lang="cs-CZ" b="1" dirty="0" smtClean="0"/>
              <a:t>dotace </a:t>
            </a:r>
            <a:r>
              <a:rPr lang="cs-CZ" b="1" dirty="0"/>
              <a:t>včetně Podmínek</a:t>
            </a: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000" dirty="0" smtClean="0"/>
              <a:t>Podklady k tvorbě ŽoP a </a:t>
            </a:r>
            <a:r>
              <a:rPr lang="cs-CZ" sz="3000" dirty="0" err="1" smtClean="0"/>
              <a:t>ZoR</a:t>
            </a:r>
            <a:endParaRPr lang="cs-CZ" sz="30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0C4B2-41BC-D741-8B94-B76DB6967C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29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352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000" dirty="0"/>
              <a:t>Osnova</a:t>
            </a:r>
            <a:endParaRPr lang="cs-CZ" sz="30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Zástupný symbol pro obsah 10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85750" indent="-285750">
              <a:spcBef>
                <a:spcPts val="900"/>
              </a:spcBef>
              <a:buFont typeface="Wingdings" panose="05000000000000000000" pitchFamily="2" charset="2"/>
              <a:buChar char="Ø"/>
            </a:pPr>
            <a:r>
              <a:rPr lang="cs-CZ" dirty="0" smtClean="0"/>
              <a:t>Veřejné zakázky v projektech IROP </a:t>
            </a:r>
            <a:endParaRPr lang="cs-CZ" dirty="0" smtClean="0"/>
          </a:p>
          <a:p>
            <a:pPr marL="914400" lvl="1" indent="-285750">
              <a:spcBef>
                <a:spcPts val="900"/>
              </a:spcBef>
              <a:buFont typeface="Wingdings" panose="05000000000000000000" pitchFamily="2" charset="2"/>
              <a:buChar char="Ø"/>
            </a:pPr>
            <a:r>
              <a:rPr lang="cs-CZ" sz="1800" b="0" dirty="0" smtClean="0">
                <a:solidFill>
                  <a:schemeClr val="tx1"/>
                </a:solidFill>
              </a:rPr>
              <a:t>Povinnosti </a:t>
            </a:r>
            <a:r>
              <a:rPr lang="cs-CZ" sz="1800" b="0" dirty="0">
                <a:solidFill>
                  <a:schemeClr val="tx1"/>
                </a:solidFill>
              </a:rPr>
              <a:t>příjemce (zakázky dle ZZVZ a mimo ZZVZ)</a:t>
            </a:r>
          </a:p>
          <a:p>
            <a:pPr marL="914400" lvl="1" indent="-285750">
              <a:spcBef>
                <a:spcPts val="900"/>
              </a:spcBef>
              <a:buFont typeface="Wingdings" panose="05000000000000000000" pitchFamily="2" charset="2"/>
              <a:buChar char="Ø"/>
            </a:pPr>
            <a:r>
              <a:rPr lang="cs-CZ" sz="1800" b="0" dirty="0">
                <a:solidFill>
                  <a:schemeClr val="tx1"/>
                </a:solidFill>
              </a:rPr>
              <a:t>Kontrola veřejných zakázek </a:t>
            </a:r>
            <a:r>
              <a:rPr lang="cs-CZ" sz="1800" b="0" dirty="0" smtClean="0">
                <a:solidFill>
                  <a:schemeClr val="tx1"/>
                </a:solidFill>
              </a:rPr>
              <a:t>ze strany Centra</a:t>
            </a:r>
            <a:endParaRPr lang="cs-CZ" sz="1800" b="0" dirty="0">
              <a:solidFill>
                <a:schemeClr val="tx1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dirty="0" smtClean="0"/>
              <a:t>Žádosti </a:t>
            </a:r>
            <a:r>
              <a:rPr lang="cs-CZ" dirty="0"/>
              <a:t>o </a:t>
            </a:r>
            <a:r>
              <a:rPr lang="cs-CZ" dirty="0" smtClean="0"/>
              <a:t>změnu (</a:t>
            </a:r>
            <a:r>
              <a:rPr lang="cs-CZ" dirty="0" err="1" smtClean="0"/>
              <a:t>ŽoZ</a:t>
            </a:r>
            <a:r>
              <a:rPr lang="cs-CZ" dirty="0" smtClean="0"/>
              <a:t>) v projektech IROP</a:t>
            </a:r>
            <a:endParaRPr lang="cs-CZ" dirty="0"/>
          </a:p>
          <a:p>
            <a:pPr marL="914400" lvl="1" indent="-285750">
              <a:spcBef>
                <a:spcPts val="900"/>
              </a:spcBef>
              <a:buFont typeface="Wingdings" panose="05000000000000000000" pitchFamily="2" charset="2"/>
              <a:buChar char="Ø"/>
            </a:pPr>
            <a:r>
              <a:rPr lang="cs-CZ" sz="1800" b="0" dirty="0" smtClean="0">
                <a:solidFill>
                  <a:schemeClr val="tx1"/>
                </a:solidFill>
              </a:rPr>
              <a:t>Žádosti o změnu (</a:t>
            </a:r>
            <a:r>
              <a:rPr lang="cs-CZ" sz="1800" b="0" dirty="0" err="1" smtClean="0">
                <a:solidFill>
                  <a:schemeClr val="tx1"/>
                </a:solidFill>
              </a:rPr>
              <a:t>ŽoZ</a:t>
            </a:r>
            <a:r>
              <a:rPr lang="cs-CZ" sz="1800" b="0" dirty="0" smtClean="0">
                <a:solidFill>
                  <a:schemeClr val="tx1"/>
                </a:solidFill>
              </a:rPr>
              <a:t>) obecně</a:t>
            </a:r>
          </a:p>
          <a:p>
            <a:pPr marL="914400" lvl="1" indent="-285750">
              <a:spcBef>
                <a:spcPts val="900"/>
              </a:spcBef>
              <a:buFont typeface="Wingdings" panose="05000000000000000000" pitchFamily="2" charset="2"/>
              <a:buChar char="Ø"/>
            </a:pPr>
            <a:r>
              <a:rPr lang="cs-CZ" sz="1800" b="0" dirty="0" smtClean="0">
                <a:solidFill>
                  <a:schemeClr val="tx1"/>
                </a:solidFill>
              </a:rPr>
              <a:t>Náležitosti vybraných </a:t>
            </a:r>
            <a:r>
              <a:rPr lang="cs-CZ" sz="1800" b="0" dirty="0" err="1" smtClean="0">
                <a:solidFill>
                  <a:schemeClr val="tx1"/>
                </a:solidFill>
              </a:rPr>
              <a:t>ŽoZ</a:t>
            </a:r>
            <a:endParaRPr lang="cs-CZ" sz="1800" b="0" dirty="0">
              <a:solidFill>
                <a:schemeClr val="tx1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dirty="0" smtClean="0"/>
              <a:t>Žádost </a:t>
            </a:r>
            <a:r>
              <a:rPr lang="cs-CZ" dirty="0" smtClean="0"/>
              <a:t>o platbu </a:t>
            </a:r>
            <a:r>
              <a:rPr lang="cs-CZ" dirty="0" smtClean="0"/>
              <a:t>(ŽoP) a </a:t>
            </a:r>
            <a:r>
              <a:rPr lang="cs-CZ" dirty="0" smtClean="0"/>
              <a:t>Zpráva o </a:t>
            </a:r>
            <a:r>
              <a:rPr lang="cs-CZ" dirty="0" smtClean="0"/>
              <a:t>realizaci (</a:t>
            </a:r>
            <a:r>
              <a:rPr lang="cs-CZ" dirty="0" err="1" smtClean="0"/>
              <a:t>ZoR</a:t>
            </a:r>
            <a:r>
              <a:rPr lang="cs-CZ" dirty="0" smtClean="0"/>
              <a:t>) v projektech IROP</a:t>
            </a:r>
            <a:endParaRPr lang="cs-CZ" dirty="0" smtClean="0"/>
          </a:p>
          <a:p>
            <a:pPr marL="914400" lvl="1" indent="-285750">
              <a:spcBef>
                <a:spcPts val="900"/>
              </a:spcBef>
              <a:buFont typeface="Wingdings" panose="05000000000000000000" pitchFamily="2" charset="2"/>
              <a:buChar char="Ø"/>
            </a:pPr>
            <a:r>
              <a:rPr lang="cs-CZ" sz="1800" b="0" dirty="0" smtClean="0">
                <a:solidFill>
                  <a:schemeClr val="tx1"/>
                </a:solidFill>
              </a:rPr>
              <a:t>Žádost o platbu (ŽoP)</a:t>
            </a:r>
          </a:p>
          <a:p>
            <a:pPr marL="914400" lvl="1" indent="-285750">
              <a:spcBef>
                <a:spcPts val="900"/>
              </a:spcBef>
              <a:buFont typeface="Wingdings" panose="05000000000000000000" pitchFamily="2" charset="2"/>
              <a:buChar char="Ø"/>
            </a:pPr>
            <a:r>
              <a:rPr lang="cs-CZ" sz="1800" b="0" dirty="0" smtClean="0">
                <a:solidFill>
                  <a:schemeClr val="tx1"/>
                </a:solidFill>
              </a:rPr>
              <a:t>Zpráva o realizaci (</a:t>
            </a:r>
            <a:r>
              <a:rPr lang="cs-CZ" sz="1800" b="0" dirty="0" err="1" smtClean="0">
                <a:solidFill>
                  <a:schemeClr val="tx1"/>
                </a:solidFill>
              </a:rPr>
              <a:t>ZoR</a:t>
            </a:r>
            <a:r>
              <a:rPr lang="cs-CZ" sz="1800" b="0" dirty="0" smtClean="0">
                <a:solidFill>
                  <a:schemeClr val="tx1"/>
                </a:solidFill>
              </a:rPr>
              <a:t>)</a:t>
            </a:r>
            <a:endParaRPr lang="cs-CZ" sz="1800" b="0" dirty="0" smtClean="0">
              <a:solidFill>
                <a:schemeClr val="tx1"/>
              </a:solidFill>
            </a:endParaRPr>
          </a:p>
          <a:p>
            <a:pPr marL="914400" lvl="1" indent="-285750">
              <a:spcBef>
                <a:spcPts val="900"/>
              </a:spcBef>
              <a:buFont typeface="Wingdings" panose="05000000000000000000" pitchFamily="2" charset="2"/>
              <a:buChar char="Ø"/>
            </a:pPr>
            <a:r>
              <a:rPr lang="cs-CZ" sz="1800" b="0" dirty="0" smtClean="0">
                <a:solidFill>
                  <a:schemeClr val="tx1"/>
                </a:solidFill>
              </a:rPr>
              <a:t>Udržitelnost projektů IROP</a:t>
            </a:r>
            <a:endParaRPr lang="cs-CZ" sz="1800" b="0" dirty="0">
              <a:solidFill>
                <a:schemeClr val="tx1"/>
              </a:solidFill>
            </a:endParaRPr>
          </a:p>
          <a:p>
            <a:pPr marL="914400" lvl="1" indent="-285750">
              <a:spcBef>
                <a:spcPts val="900"/>
              </a:spcBef>
              <a:buFont typeface="Wingdings" panose="05000000000000000000" pitchFamily="2" charset="2"/>
              <a:buChar char="Ø"/>
            </a:pPr>
            <a:r>
              <a:rPr lang="cs-CZ" sz="1800" b="0" dirty="0" smtClean="0">
                <a:solidFill>
                  <a:schemeClr val="tx1"/>
                </a:solidFill>
              </a:rPr>
              <a:t>K</a:t>
            </a:r>
            <a:r>
              <a:rPr lang="cs-CZ" sz="1800" b="0" dirty="0" smtClean="0">
                <a:solidFill>
                  <a:schemeClr val="tx1"/>
                </a:solidFill>
              </a:rPr>
              <a:t>ontroly projektů IROP</a:t>
            </a:r>
            <a:endParaRPr lang="cs-CZ" sz="1800" b="0" dirty="0">
              <a:solidFill>
                <a:schemeClr val="tx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91440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cs-CZ" sz="1800" dirty="0" smtClean="0"/>
          </a:p>
          <a:p>
            <a:pPr marL="914400" lvl="1" indent="-285750">
              <a:buFont typeface="Arial" panose="020B0604020202020204" pitchFamily="34" charset="0"/>
              <a:buChar char="•"/>
            </a:pPr>
            <a:endParaRPr lang="cs-CZ" sz="1800" b="0" dirty="0" smtClean="0">
              <a:solidFill>
                <a:schemeClr val="tx1"/>
              </a:solidFill>
            </a:endParaRPr>
          </a:p>
          <a:p>
            <a:pPr marL="914400" lvl="1" indent="-285750">
              <a:buFont typeface="Arial" panose="020B0604020202020204" pitchFamily="34" charset="0"/>
              <a:buChar char="•"/>
            </a:pPr>
            <a:endParaRPr lang="cs-CZ" sz="1800" b="0" dirty="0">
              <a:solidFill>
                <a:schemeClr val="tx1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4929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986375" y="1306873"/>
            <a:ext cx="7700425" cy="4429693"/>
          </a:xfrm>
        </p:spPr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dirty="0" smtClean="0"/>
              <a:t>Průběžnou/závěrečnou </a:t>
            </a:r>
            <a:r>
              <a:rPr lang="cs-CZ" dirty="0" err="1"/>
              <a:t>ZoR</a:t>
            </a:r>
            <a:r>
              <a:rPr lang="cs-CZ" dirty="0"/>
              <a:t> a ŽoP projektu </a:t>
            </a:r>
            <a:r>
              <a:rPr lang="cs-CZ" dirty="0" smtClean="0"/>
              <a:t>příjemce předkládá prostřednictvím </a:t>
            </a:r>
            <a:r>
              <a:rPr lang="cs-CZ" dirty="0" smtClean="0"/>
              <a:t>I</a:t>
            </a:r>
            <a:r>
              <a:rPr lang="cs-CZ" dirty="0" smtClean="0"/>
              <a:t>SKP14</a:t>
            </a:r>
            <a:r>
              <a:rPr lang="cs-CZ" dirty="0"/>
              <a:t>+ do 20 </a:t>
            </a:r>
            <a:r>
              <a:rPr lang="cs-CZ" dirty="0" smtClean="0"/>
              <a:t>pracovních dní </a:t>
            </a:r>
            <a:r>
              <a:rPr lang="cs-CZ" dirty="0"/>
              <a:t>od:</a:t>
            </a:r>
          </a:p>
          <a:p>
            <a:pPr marL="1348650" lvl="1" indent="-342000" algn="just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Courier New" panose="02070309020205020404" pitchFamily="49" charset="0"/>
              <a:buChar char="o"/>
              <a:defRPr/>
            </a:pPr>
            <a:r>
              <a:rPr lang="cs-CZ" sz="1800" b="0" dirty="0">
                <a:solidFill>
                  <a:schemeClr val="tx1"/>
                </a:solidFill>
              </a:rPr>
              <a:t>ukončení etapy/projektu </a:t>
            </a:r>
          </a:p>
          <a:p>
            <a:pPr marL="1348650" lvl="1" indent="-342000" algn="just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Courier New" panose="02070309020205020404" pitchFamily="49" charset="0"/>
              <a:buChar char="o"/>
              <a:defRPr/>
            </a:pPr>
            <a:r>
              <a:rPr lang="cs-CZ" sz="1800" b="0" dirty="0">
                <a:solidFill>
                  <a:schemeClr val="tx1"/>
                </a:solidFill>
              </a:rPr>
              <a:t>vydání prvního právního aktu  (dopis ředitele ŘO IROP)</a:t>
            </a:r>
          </a:p>
          <a:p>
            <a:pPr marL="1348650" lvl="1" indent="-342000" algn="just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Courier New" panose="02070309020205020404" pitchFamily="49" charset="0"/>
              <a:buChar char="o"/>
              <a:defRPr/>
            </a:pPr>
            <a:r>
              <a:rPr lang="cs-CZ" sz="1800" b="0" dirty="0">
                <a:solidFill>
                  <a:schemeClr val="tx1"/>
                </a:solidFill>
              </a:rPr>
              <a:t>schválení žádosti o změnu (změna se týká dané etapy)  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cs-CZ" dirty="0"/>
              <a:t>další ŽoP a </a:t>
            </a:r>
            <a:r>
              <a:rPr lang="cs-CZ" dirty="0" err="1"/>
              <a:t>ZoR</a:t>
            </a:r>
            <a:r>
              <a:rPr lang="cs-CZ" dirty="0"/>
              <a:t> lze podat až po schválení předchozí ŽoP a </a:t>
            </a:r>
            <a:r>
              <a:rPr lang="cs-CZ" dirty="0" err="1"/>
              <a:t>ZoR</a:t>
            </a:r>
            <a:r>
              <a:rPr lang="cs-CZ" dirty="0"/>
              <a:t> ve </a:t>
            </a:r>
            <a:r>
              <a:rPr lang="cs-CZ" dirty="0" smtClean="0"/>
              <a:t>2. </a:t>
            </a:r>
            <a:r>
              <a:rPr lang="cs-CZ" dirty="0"/>
              <a:t>stupni (ŘO </a:t>
            </a:r>
            <a:r>
              <a:rPr lang="cs-CZ" dirty="0" smtClean="0"/>
              <a:t>IROP)</a:t>
            </a: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000" dirty="0" smtClean="0"/>
              <a:t>Předložení ŽoP a </a:t>
            </a:r>
            <a:r>
              <a:rPr lang="cs-CZ" sz="3000" dirty="0" err="1" smtClean="0"/>
              <a:t>ZoR</a:t>
            </a:r>
            <a:endParaRPr lang="cs-CZ" sz="30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0C4B2-41BC-D741-8B94-B76DB6967C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29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945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Zástupný symbol pro obsah 7"/>
          <p:cNvGraphicFramePr>
            <a:graphicFrameLocks noGrp="1"/>
          </p:cNvGraphicFramePr>
          <p:nvPr>
            <p:ph idx="1"/>
            <p:extLst/>
          </p:nvPr>
        </p:nvGraphicFramePr>
        <p:xfrm>
          <a:off x="570384" y="714103"/>
          <a:ext cx="8003232" cy="5612088"/>
        </p:xfrm>
        <a:graphic>
          <a:graphicData uri="http://schemas.openxmlformats.org/drawingml/2006/table">
            <a:tbl>
              <a:tblPr firstRow="1" firstCol="1" bandRow="1">
                <a:tableStyleId>{5DA37D80-6434-44D0-A028-1B22A696006F}</a:tableStyleId>
              </a:tblPr>
              <a:tblGrid>
                <a:gridCol w="436379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8259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5685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36374">
                <a:tc>
                  <a:txBody>
                    <a:bodyPr/>
                    <a:lstStyle/>
                    <a:p>
                      <a:r>
                        <a:rPr lang="cs-CZ" sz="1200" dirty="0" smtClean="0"/>
                        <a:t>Činnost</a:t>
                      </a:r>
                      <a:endParaRPr lang="cs-CZ" sz="1200" dirty="0"/>
                    </a:p>
                  </a:txBody>
                  <a:tcPr marL="48941" marR="489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Max. počet pracovních dnů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941" marR="489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Max. počet </a:t>
                      </a:r>
                      <a:r>
                        <a:rPr lang="cs-CZ" sz="1200" u="sng" dirty="0">
                          <a:effectLst/>
                        </a:rPr>
                        <a:t>pracovních dnů </a:t>
                      </a:r>
                      <a:r>
                        <a:rPr lang="cs-CZ" sz="1200" dirty="0">
                          <a:effectLst/>
                        </a:rPr>
                        <a:t>od předložení </a:t>
                      </a:r>
                      <a:r>
                        <a:rPr lang="cs-CZ" sz="1200" dirty="0" err="1">
                          <a:effectLst/>
                        </a:rPr>
                        <a:t>ŽoP</a:t>
                      </a:r>
                      <a:endParaRPr lang="cs-C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941" marR="48941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5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Předložení </a:t>
                      </a:r>
                      <a:r>
                        <a:rPr lang="cs-CZ" sz="1200" dirty="0" err="1">
                          <a:effectLst/>
                        </a:rPr>
                        <a:t>ŽoP</a:t>
                      </a:r>
                      <a:r>
                        <a:rPr lang="cs-CZ" sz="1200" dirty="0">
                          <a:effectLst/>
                        </a:rPr>
                        <a:t> na CRR od ukončení etapy. </a:t>
                      </a:r>
                      <a:endParaRPr lang="cs-C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941" marR="489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20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941" marR="489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__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941" marR="48941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4237">
                <a:tc gridSpan="3"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cs-CZ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941" marR="48941" marT="0" marB="0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155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 smtClean="0">
                          <a:effectLst/>
                        </a:rPr>
                        <a:t>Administrativní </a:t>
                      </a:r>
                      <a:r>
                        <a:rPr lang="cs-CZ" sz="1200" dirty="0">
                          <a:effectLst/>
                        </a:rPr>
                        <a:t>ověření </a:t>
                      </a:r>
                      <a:r>
                        <a:rPr lang="cs-CZ" sz="1200" dirty="0" err="1">
                          <a:effectLst/>
                        </a:rPr>
                        <a:t>ŽoP</a:t>
                      </a:r>
                      <a:r>
                        <a:rPr lang="cs-CZ" sz="1200" dirty="0">
                          <a:effectLst/>
                        </a:rPr>
                        <a:t> na CRR</a:t>
                      </a:r>
                      <a:endParaRPr lang="cs-C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941" marR="489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cs-C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941" marR="489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strike="noStrike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cs-CZ" sz="1200" strike="noStrike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941" marR="48941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18658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0" dirty="0" smtClean="0">
                          <a:effectLst/>
                        </a:rPr>
                        <a:t>Příjemce může být v průběhu administrativního ověření </a:t>
                      </a:r>
                      <a:r>
                        <a:rPr lang="cs-CZ" sz="1200" b="0" dirty="0" err="1" smtClean="0">
                          <a:effectLst/>
                        </a:rPr>
                        <a:t>ZoR</a:t>
                      </a:r>
                      <a:r>
                        <a:rPr lang="cs-CZ" sz="1200" b="0" dirty="0" smtClean="0">
                          <a:effectLst/>
                        </a:rPr>
                        <a:t> a </a:t>
                      </a:r>
                      <a:r>
                        <a:rPr lang="cs-CZ" sz="1200" b="0" dirty="0" err="1" smtClean="0">
                          <a:effectLst/>
                        </a:rPr>
                        <a:t>ŽoP</a:t>
                      </a:r>
                      <a:r>
                        <a:rPr lang="cs-CZ" sz="1200" b="0" dirty="0" smtClean="0">
                          <a:effectLst/>
                        </a:rPr>
                        <a:t> vyzván k doplnění </a:t>
                      </a:r>
                      <a:r>
                        <a:rPr lang="cs-CZ" sz="1200" b="0" dirty="0" err="1" smtClean="0">
                          <a:effectLst/>
                        </a:rPr>
                        <a:t>ZoR</a:t>
                      </a:r>
                      <a:r>
                        <a:rPr lang="cs-CZ" sz="1200" b="0" dirty="0" smtClean="0">
                          <a:effectLst/>
                        </a:rPr>
                        <a:t> a </a:t>
                      </a:r>
                      <a:r>
                        <a:rPr lang="cs-CZ" sz="1200" b="0" dirty="0" err="1" smtClean="0">
                          <a:effectLst/>
                        </a:rPr>
                        <a:t>ŽoP</a:t>
                      </a:r>
                      <a:r>
                        <a:rPr lang="cs-CZ" sz="1200" b="0" dirty="0" smtClean="0">
                          <a:effectLst/>
                        </a:rPr>
                        <a:t> (maximální lhůta k doplnění je stanovena v zaslané výzvě); </a:t>
                      </a:r>
                      <a:r>
                        <a:rPr lang="cs-CZ" sz="12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počet výzev zasílaných příjemci k doplnění je neomezený, nicméně celková lhůta k doplnění nesmí ze strany příjemce překročit 20 pracovních dnů </a:t>
                      </a:r>
                      <a:r>
                        <a:rPr lang="cs-CZ" sz="12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(u výjimečných případů je možné si požádat o prodloužení lhůty o 10 pracovních dnů - celková lhůta nesmí překročit 30 pracovních dnů). </a:t>
                      </a:r>
                      <a:endParaRPr lang="cs-CZ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941" marR="48941" marT="0" marB="0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15521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0" dirty="0" smtClean="0">
                          <a:effectLst/>
                        </a:rPr>
                        <a:t>Schválení </a:t>
                      </a:r>
                      <a:r>
                        <a:rPr lang="cs-CZ" sz="1200" b="0" dirty="0" err="1" smtClean="0">
                          <a:effectLst/>
                        </a:rPr>
                        <a:t>ŽoP</a:t>
                      </a:r>
                      <a:r>
                        <a:rPr lang="cs-CZ" sz="1200" b="0" dirty="0" smtClean="0">
                          <a:effectLst/>
                        </a:rPr>
                        <a:t> v 1. stupni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cs-CZ" sz="1200" b="0" dirty="0" smtClean="0">
                          <a:effectLst/>
                        </a:rPr>
                        <a:t>u průběžné </a:t>
                      </a:r>
                      <a:r>
                        <a:rPr lang="cs-CZ" sz="1200" b="0" dirty="0" err="1" smtClean="0">
                          <a:effectLst/>
                        </a:rPr>
                        <a:t>ŽoP</a:t>
                      </a:r>
                      <a:r>
                        <a:rPr lang="cs-CZ" sz="1200" b="0" dirty="0" smtClean="0">
                          <a:effectLst/>
                        </a:rPr>
                        <a:t> nastavení stavu PP37 – „Projekt v plné (fyzické i finanční) realizaci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cs-CZ" sz="1200" b="0" dirty="0" smtClean="0">
                          <a:effectLst/>
                        </a:rPr>
                        <a:t>u závěrečné </a:t>
                      </a:r>
                      <a:r>
                        <a:rPr lang="cs-CZ" sz="1200" b="0" dirty="0" err="1" smtClean="0">
                          <a:effectLst/>
                        </a:rPr>
                        <a:t>ŽoP</a:t>
                      </a:r>
                      <a:r>
                        <a:rPr lang="cs-CZ" sz="1200" b="0" dirty="0" smtClean="0">
                          <a:effectLst/>
                        </a:rPr>
                        <a:t> nastavení stavu PP40 – „Projekt fyzicky ukončen“</a:t>
                      </a:r>
                      <a:endParaRPr lang="cs-CZ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8941" marR="48941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155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Administrativní ověření </a:t>
                      </a:r>
                      <a:r>
                        <a:rPr lang="cs-CZ" sz="1200" dirty="0" err="1">
                          <a:effectLst/>
                        </a:rPr>
                        <a:t>ŽoP</a:t>
                      </a:r>
                      <a:r>
                        <a:rPr lang="cs-CZ" sz="1200" dirty="0">
                          <a:effectLst/>
                        </a:rPr>
                        <a:t> na MMR</a:t>
                      </a:r>
                      <a:endParaRPr lang="cs-C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941" marR="48941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20</a:t>
                      </a:r>
                      <a:endParaRPr lang="cs-C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941" marR="48941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 smtClean="0">
                          <a:effectLst/>
                        </a:rPr>
                        <a:t>40</a:t>
                      </a:r>
                      <a:endParaRPr lang="cs-C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941" marR="48941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15521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0" dirty="0">
                          <a:effectLst/>
                        </a:rPr>
                        <a:t>Schválení </a:t>
                      </a:r>
                      <a:r>
                        <a:rPr lang="cs-CZ" sz="1200" b="0" dirty="0" err="1">
                          <a:effectLst/>
                        </a:rPr>
                        <a:t>ŽoP</a:t>
                      </a:r>
                      <a:r>
                        <a:rPr lang="cs-CZ" sz="1200" b="0" dirty="0">
                          <a:effectLst/>
                        </a:rPr>
                        <a:t> v 2. stupni – příjemce je informován depeší o ukončení kontroly </a:t>
                      </a:r>
                      <a:r>
                        <a:rPr lang="cs-CZ" sz="1200" b="0" dirty="0" err="1" smtClean="0">
                          <a:effectLst/>
                        </a:rPr>
                        <a:t>ŽoP</a:t>
                      </a:r>
                      <a:endParaRPr lang="cs-CZ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941" marR="48941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15521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0" dirty="0">
                          <a:effectLst/>
                        </a:rPr>
                        <a:t>Bezprostředně se schválením </a:t>
                      </a:r>
                      <a:r>
                        <a:rPr lang="cs-CZ" sz="1200" b="0" dirty="0" err="1">
                          <a:effectLst/>
                        </a:rPr>
                        <a:t>ŽoP</a:t>
                      </a:r>
                      <a:r>
                        <a:rPr lang="cs-CZ" sz="1200" b="0" dirty="0">
                          <a:effectLst/>
                        </a:rPr>
                        <a:t> v 2. stupni je vystaven Pokyn k platbě, který je uložen do příloh žádosti o platbu.</a:t>
                      </a:r>
                      <a:endParaRPr lang="cs-CZ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941" marR="48941" marT="0" marB="0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15521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Pokud schválené částky neodpovídají finančnímu plánu, bude příjemce vyzván k</a:t>
                      </a:r>
                      <a:r>
                        <a:rPr lang="cs-CZ" sz="1200" b="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předložení žádosti o změnu na úpravu rozpočtu.</a:t>
                      </a:r>
                      <a:endParaRPr lang="cs-CZ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941" marR="48941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62311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Proplacení na účet příjemce</a:t>
                      </a:r>
                      <a:endParaRPr lang="cs-C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941" marR="48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max. 5 pracovních dnů od předání Pokynu k platbě na OÚFS </a:t>
                      </a:r>
                      <a:r>
                        <a:rPr lang="cs-CZ" sz="12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(refundace)</a:t>
                      </a:r>
                      <a:endParaRPr lang="cs-CZ" sz="12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941" marR="489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 </a:t>
                      </a:r>
                      <a:endParaRPr lang="cs-C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941" marR="48941" marT="0" marB="0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155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0" dirty="0">
                          <a:effectLst/>
                        </a:rPr>
                        <a:t>Maximální lhůta pro administraci žádosti o platbu a proplacení</a:t>
                      </a:r>
                      <a:endParaRPr lang="cs-CZ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941" marR="489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 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941" marR="489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strike="noStrike" dirty="0" smtClean="0">
                          <a:effectLst/>
                        </a:rPr>
                        <a:t>90 </a:t>
                      </a:r>
                      <a:endParaRPr lang="cs-CZ" sz="1200" strike="noStrike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941" marR="48941" marT="0" marB="0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15521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U závěrečné </a:t>
                      </a:r>
                      <a:r>
                        <a:rPr lang="cs-CZ" sz="1200" dirty="0" err="1">
                          <a:effectLst/>
                        </a:rPr>
                        <a:t>ŽoP</a:t>
                      </a:r>
                      <a:r>
                        <a:rPr lang="cs-CZ" sz="1200" dirty="0">
                          <a:effectLst/>
                        </a:rPr>
                        <a:t> – nastavení stavu PP41 – „Projekt finančně ukončen ze strany ŘO“</a:t>
                      </a:r>
                      <a:endParaRPr lang="cs-C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941" marR="48941" marT="0" marB="0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15521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0" dirty="0">
                          <a:effectLst/>
                        </a:rPr>
                        <a:t>Od data nastavení stavu PP41 </a:t>
                      </a:r>
                      <a:r>
                        <a:rPr lang="cs-CZ" sz="1200" b="0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začíná</a:t>
                      </a:r>
                      <a:r>
                        <a:rPr lang="cs-CZ" sz="1200" b="0" strike="no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cs-CZ" sz="1200" b="0" dirty="0" smtClean="0">
                          <a:effectLst/>
                        </a:rPr>
                        <a:t>pětiletá </a:t>
                      </a:r>
                      <a:r>
                        <a:rPr lang="cs-CZ" sz="1200" b="0" dirty="0">
                          <a:effectLst/>
                        </a:rPr>
                        <a:t>doba udržitelnosti projektu.</a:t>
                      </a:r>
                      <a:endParaRPr lang="cs-CZ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941" marR="48941" marT="0" marB="0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105183"/>
            <a:ext cx="8229600" cy="608919"/>
          </a:xfrm>
        </p:spPr>
        <p:txBody>
          <a:bodyPr>
            <a:normAutofit/>
          </a:bodyPr>
          <a:lstStyle/>
          <a:p>
            <a:pPr lvl="1" algn="ctr">
              <a:spcBef>
                <a:spcPct val="20000"/>
              </a:spcBef>
              <a:spcAft>
                <a:spcPts val="200"/>
              </a:spcAft>
            </a:pPr>
            <a:r>
              <a:rPr lang="cs-CZ" sz="3000" b="1" dirty="0" smtClean="0">
                <a:solidFill>
                  <a:srgbClr val="00529C"/>
                </a:solidFill>
                <a:latin typeface="+mj-lt"/>
              </a:rPr>
              <a:t>Postup kontroly </a:t>
            </a:r>
            <a:r>
              <a:rPr lang="cs-CZ" sz="3000" b="1" dirty="0" err="1" smtClean="0">
                <a:solidFill>
                  <a:srgbClr val="00529C"/>
                </a:solidFill>
                <a:latin typeface="+mj-lt"/>
              </a:rPr>
              <a:t>ŽoP</a:t>
            </a:r>
            <a:r>
              <a:rPr lang="cs-CZ" sz="3000" b="1" dirty="0" smtClean="0">
                <a:solidFill>
                  <a:srgbClr val="00529C"/>
                </a:solidFill>
                <a:latin typeface="+mj-lt"/>
              </a:rPr>
              <a:t> a </a:t>
            </a:r>
            <a:r>
              <a:rPr lang="cs-CZ" sz="3000" b="1" dirty="0" err="1" smtClean="0">
                <a:solidFill>
                  <a:srgbClr val="00529C"/>
                </a:solidFill>
                <a:latin typeface="+mj-lt"/>
              </a:rPr>
              <a:t>ZoR</a:t>
            </a:r>
            <a:endParaRPr lang="cs-CZ" sz="3000" b="1" dirty="0" smtClean="0">
              <a:solidFill>
                <a:srgbClr val="00529C"/>
              </a:solidFill>
              <a:latin typeface="+mj-lt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0C4B2-41BC-D741-8B94-B76DB6967C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29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22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986375" y="1084263"/>
            <a:ext cx="7700425" cy="5117691"/>
          </a:xfrm>
        </p:spPr>
        <p:txBody>
          <a:bodyPr>
            <a:normAutofit/>
          </a:bodyPr>
          <a:lstStyle/>
          <a:p>
            <a:pPr algn="just"/>
            <a:r>
              <a:rPr lang="cs-CZ" sz="1600" b="1" cap="small" dirty="0" smtClean="0"/>
              <a:t>Věcná </a:t>
            </a:r>
            <a:r>
              <a:rPr lang="cs-CZ" sz="1600" b="1" cap="small" dirty="0"/>
              <a:t>způsobilost </a:t>
            </a:r>
            <a:r>
              <a:rPr lang="cs-CZ" sz="1600" b="1" cap="small" dirty="0" smtClean="0"/>
              <a:t>výdaje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600" dirty="0" smtClean="0"/>
              <a:t>Soulad </a:t>
            </a:r>
            <a:r>
              <a:rPr lang="cs-CZ" sz="1600" dirty="0"/>
              <a:t>s právními předpisy, pravidly IROP a podmínkami podpory, zejm. právním aktem</a:t>
            </a:r>
            <a:r>
              <a:rPr lang="cs-CZ" sz="1600" dirty="0" smtClean="0"/>
              <a:t>.</a:t>
            </a:r>
          </a:p>
          <a:p>
            <a:pPr algn="just"/>
            <a:r>
              <a:rPr lang="cs-CZ" sz="1600" b="1" cap="small" dirty="0" smtClean="0"/>
              <a:t>Přiměřenost výdaje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600" dirty="0"/>
              <a:t>Výdaj je hospodárný, účelný a efektivní a jeho výše odpovídá cenám v místě a čase </a:t>
            </a:r>
            <a:r>
              <a:rPr lang="cs-CZ" sz="1600" dirty="0" smtClean="0"/>
              <a:t>obvyklým</a:t>
            </a:r>
            <a:endParaRPr lang="cs-CZ" sz="1600" dirty="0"/>
          </a:p>
          <a:p>
            <a:pPr algn="just"/>
            <a:r>
              <a:rPr lang="cs-CZ" sz="1600" b="1" cap="small" dirty="0"/>
              <a:t>Časová způsobilost </a:t>
            </a:r>
            <a:r>
              <a:rPr lang="cs-CZ" sz="1600" b="1" cap="small" dirty="0" smtClean="0"/>
              <a:t>výdaje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600" dirty="0"/>
              <a:t>Vznik a úhrada příjemcem od 1. 1. </a:t>
            </a:r>
            <a:r>
              <a:rPr lang="cs-CZ" sz="1600" dirty="0" smtClean="0"/>
              <a:t>2014 do 31. 12. 2023 </a:t>
            </a:r>
            <a:r>
              <a:rPr lang="cs-CZ" sz="1600" dirty="0"/>
              <a:t>pokud není ve Specifických pravidlech vydaných k příslušné výzvě</a:t>
            </a:r>
            <a:r>
              <a:rPr lang="cs-CZ" sz="1600" dirty="0" smtClean="0"/>
              <a:t> stanoveno jinak (</a:t>
            </a:r>
            <a:r>
              <a:rPr lang="cs-CZ" sz="1600" b="1" dirty="0" smtClean="0"/>
              <a:t>do data ukončení projektu podle Stanovení výdajů / Rozhodnutí o poskytnutí dotace</a:t>
            </a:r>
            <a:r>
              <a:rPr lang="cs-CZ" sz="1600" dirty="0" smtClean="0"/>
              <a:t>)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600" dirty="0" smtClean="0"/>
              <a:t>Vznik výdaje nejpozději s datem ukončení realizace projektu</a:t>
            </a:r>
            <a:endParaRPr lang="cs-CZ" sz="1600" dirty="0"/>
          </a:p>
          <a:p>
            <a:pPr algn="just"/>
            <a:r>
              <a:rPr lang="cs-CZ" sz="1600" b="1" cap="small" dirty="0" smtClean="0"/>
              <a:t>Místní </a:t>
            </a:r>
            <a:r>
              <a:rPr lang="cs-CZ" sz="1600" b="1" cap="small" dirty="0"/>
              <a:t>způsobilost </a:t>
            </a:r>
            <a:r>
              <a:rPr lang="cs-CZ" sz="1600" b="1" cap="small" dirty="0" smtClean="0"/>
              <a:t>výdaje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600" dirty="0"/>
              <a:t>Vazba na podporovaný region</a:t>
            </a:r>
          </a:p>
          <a:p>
            <a:pPr algn="just"/>
            <a:r>
              <a:rPr lang="cs-CZ" sz="1600" b="1" cap="small" dirty="0"/>
              <a:t>Vykázání </a:t>
            </a:r>
            <a:r>
              <a:rPr lang="cs-CZ" sz="1600" b="1" cap="small" dirty="0" smtClean="0"/>
              <a:t>výdaje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600" dirty="0"/>
              <a:t>Identifikovatelný, prokazatelný a doložitelný </a:t>
            </a:r>
            <a:r>
              <a:rPr lang="cs-CZ" sz="1600" dirty="0" smtClean="0"/>
              <a:t>výdaj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sz="1600" dirty="0" smtClean="0"/>
              <a:t>Povinnost </a:t>
            </a:r>
            <a:r>
              <a:rPr lang="cs-CZ" sz="1600" dirty="0"/>
              <a:t>doložit způsobilé výdaje příslušným účetním dokladem, popřípadě další podpůrnou dokumentací</a:t>
            </a: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000" dirty="0" err="1" smtClean="0"/>
              <a:t>ŽoP</a:t>
            </a:r>
            <a:r>
              <a:rPr lang="cs-CZ" sz="3000" dirty="0" smtClean="0"/>
              <a:t> – způsobilost výdajů</a:t>
            </a:r>
            <a:endParaRPr lang="cs-CZ" sz="30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0C4B2-41BC-D741-8B94-B76DB6967C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29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394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727451" y="1306874"/>
            <a:ext cx="7959349" cy="4819290"/>
          </a:xfrm>
        </p:spPr>
        <p:txBody>
          <a:bodyPr>
            <a:normAutofit/>
          </a:bodyPr>
          <a:lstStyle/>
          <a:p>
            <a:pPr marL="285750" lvl="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b="1" dirty="0" smtClean="0"/>
              <a:t>Faktury</a:t>
            </a:r>
            <a:r>
              <a:rPr lang="cs-CZ" b="1" dirty="0" smtClean="0"/>
              <a:t>, účetní, daňové </a:t>
            </a:r>
            <a:r>
              <a:rPr lang="cs-CZ" dirty="0" smtClean="0"/>
              <a:t>–</a:t>
            </a:r>
            <a:r>
              <a:rPr lang="cs-CZ" b="1" dirty="0" smtClean="0"/>
              <a:t> </a:t>
            </a:r>
            <a:r>
              <a:rPr lang="cs-CZ" dirty="0" smtClean="0"/>
              <a:t>každý originální </a:t>
            </a:r>
            <a:r>
              <a:rPr lang="cs-CZ" dirty="0"/>
              <a:t>účetní a daňový doklad musí obsahovat </a:t>
            </a:r>
            <a:r>
              <a:rPr lang="cs-CZ" dirty="0" smtClean="0"/>
              <a:t>registrační číslo </a:t>
            </a:r>
            <a:r>
              <a:rPr lang="cs-CZ" dirty="0"/>
              <a:t>projektu</a:t>
            </a:r>
          </a:p>
          <a:p>
            <a:pPr marL="285750" lvl="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b="1" dirty="0"/>
              <a:t>Doklady o úhradě</a:t>
            </a:r>
            <a:r>
              <a:rPr lang="cs-CZ" dirty="0"/>
              <a:t> (bankovní </a:t>
            </a:r>
            <a:r>
              <a:rPr lang="cs-CZ" dirty="0" smtClean="0"/>
              <a:t>výpisy, výdajové pokladní </a:t>
            </a:r>
            <a:r>
              <a:rPr lang="cs-CZ" dirty="0" smtClean="0"/>
              <a:t>doklady)</a:t>
            </a:r>
          </a:p>
          <a:p>
            <a:pPr marL="285750" lvl="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b="1" dirty="0" smtClean="0"/>
              <a:t>Předávací/Akceptační </a:t>
            </a:r>
            <a:r>
              <a:rPr lang="cs-CZ" b="1" dirty="0"/>
              <a:t>protokoly</a:t>
            </a:r>
            <a:r>
              <a:rPr lang="cs-CZ" dirty="0"/>
              <a:t>, dodací listy</a:t>
            </a:r>
          </a:p>
          <a:p>
            <a:pPr marL="285750" lvl="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b="1" dirty="0"/>
              <a:t>Doložení ceny obvyklé</a:t>
            </a:r>
            <a:r>
              <a:rPr lang="cs-CZ" dirty="0"/>
              <a:t> – u výdajů nad 100 000 Kč, které nebyly realizovány formou </a:t>
            </a:r>
            <a:r>
              <a:rPr lang="cs-CZ" dirty="0" smtClean="0"/>
              <a:t>VŘ, příjemce může být rovněž vyzván k doložení, pokud při kontrole vznikne pochybnost</a:t>
            </a:r>
            <a:endParaRPr lang="cs-CZ" dirty="0"/>
          </a:p>
          <a:p>
            <a:pPr marL="285750" lvl="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b="1" dirty="0"/>
              <a:t>Smlouva/objednávka </a:t>
            </a:r>
            <a:r>
              <a:rPr lang="cs-CZ" dirty="0"/>
              <a:t>– u výdajů, které nebyly realizovány formou VŘ</a:t>
            </a:r>
          </a:p>
          <a:p>
            <a:pPr marL="285750" lvl="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b="1" dirty="0" smtClean="0"/>
              <a:t>Výpis </a:t>
            </a:r>
            <a:r>
              <a:rPr lang="cs-CZ" b="1" dirty="0"/>
              <a:t>z účetní evidence</a:t>
            </a:r>
            <a:r>
              <a:rPr lang="cs-CZ" dirty="0"/>
              <a:t> </a:t>
            </a:r>
            <a:r>
              <a:rPr lang="cs-CZ" dirty="0" smtClean="0"/>
              <a:t>– zaúčtování veškerých </a:t>
            </a:r>
            <a:r>
              <a:rPr lang="cs-CZ" dirty="0" smtClean="0"/>
              <a:t>příjmů a výdajů projektu, </a:t>
            </a:r>
            <a:r>
              <a:rPr lang="cs-CZ" dirty="0"/>
              <a:t>z této sestavy musí být zřejmý způsob </a:t>
            </a:r>
            <a:r>
              <a:rPr lang="cs-CZ" dirty="0" smtClean="0"/>
              <a:t>vedení oddělené účetní evidence pro projekt </a:t>
            </a:r>
            <a:r>
              <a:rPr lang="cs-CZ" dirty="0" smtClean="0"/>
              <a:t>(např. formou analytických účtů, dle střediska, zakázky apod.). S první ŽoP doložit způsob vedení oddělené účetní </a:t>
            </a:r>
            <a:r>
              <a:rPr lang="cs-CZ" dirty="0" smtClean="0"/>
              <a:t>evidence.</a:t>
            </a:r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000" dirty="0" smtClean="0"/>
              <a:t>ŽoP </a:t>
            </a:r>
            <a:r>
              <a:rPr lang="cs-CZ" sz="3000" dirty="0" smtClean="0"/>
              <a:t>– dokladování způsobilých </a:t>
            </a:r>
            <a:r>
              <a:rPr lang="cs-CZ" sz="3000" dirty="0" smtClean="0"/>
              <a:t>výdajů</a:t>
            </a:r>
            <a:endParaRPr lang="cs-CZ" sz="30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0C4B2-41BC-D741-8B94-B76DB6967C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29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318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727451" y="1019491"/>
            <a:ext cx="7863555" cy="4819290"/>
          </a:xfrm>
        </p:spPr>
        <p:txBody>
          <a:bodyPr>
            <a:noAutofit/>
          </a:bodyPr>
          <a:lstStyle/>
          <a:p>
            <a:endParaRPr lang="cs-CZ" b="1" dirty="0" smtClean="0"/>
          </a:p>
          <a:p>
            <a:r>
              <a:rPr lang="cs-CZ" b="1" dirty="0" smtClean="0"/>
              <a:t>Stavby</a:t>
            </a:r>
            <a:r>
              <a:rPr lang="cs-CZ" b="1" dirty="0"/>
              <a:t>, stavební úpravy, demolice </a:t>
            </a:r>
            <a:r>
              <a:rPr lang="cs-CZ" dirty="0"/>
              <a:t>	</a:t>
            </a:r>
            <a:endParaRPr lang="cs-CZ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/>
              <a:t>S</a:t>
            </a:r>
            <a:r>
              <a:rPr lang="cs-CZ" dirty="0" smtClean="0"/>
              <a:t>oubor </a:t>
            </a:r>
            <a:r>
              <a:rPr lang="cs-CZ" dirty="0"/>
              <a:t>čerpání odpovídající výdajům v dané žádosti o platbu ve struktuře položkového rozpočtu stavby v odpovídajícím elektronickém formátu;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 smtClean="0"/>
              <a:t>Protokol o předání a převzetí díla příp. kolaudační rozhodnutí, pokud bylo vydáno k datu ukončení realizace projektu;</a:t>
            </a:r>
            <a:endParaRPr lang="cs-CZ" dirty="0"/>
          </a:p>
          <a:p>
            <a:endParaRPr lang="cs-CZ" dirty="0"/>
          </a:p>
          <a:p>
            <a:pPr algn="just"/>
            <a:r>
              <a:rPr lang="cs-CZ" b="1" dirty="0" smtClean="0"/>
              <a:t>Nákup staveb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dirty="0"/>
              <a:t>P</a:t>
            </a:r>
            <a:r>
              <a:rPr lang="cs-CZ" dirty="0" smtClean="0"/>
              <a:t>ořizovací </a:t>
            </a:r>
            <a:r>
              <a:rPr lang="cs-CZ" dirty="0"/>
              <a:t>cena max. do výše ceny zjištěné znaleckým </a:t>
            </a:r>
            <a:r>
              <a:rPr lang="cs-CZ" dirty="0" smtClean="0"/>
              <a:t>posudkem </a:t>
            </a:r>
            <a:r>
              <a:rPr lang="cs-CZ" dirty="0"/>
              <a:t>	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/>
              <a:t>Z</a:t>
            </a:r>
            <a:r>
              <a:rPr lang="cs-CZ" dirty="0" smtClean="0"/>
              <a:t>nalecký </a:t>
            </a:r>
            <a:r>
              <a:rPr lang="cs-CZ" dirty="0"/>
              <a:t>posudek ne starší 6 měsíců před datem pořízení nemovitosti;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/>
              <a:t>D</a:t>
            </a:r>
            <a:r>
              <a:rPr lang="cs-CZ" dirty="0" smtClean="0"/>
              <a:t>oložení vlastnického vztahu</a:t>
            </a:r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000" dirty="0" smtClean="0"/>
              <a:t>ŽoP </a:t>
            </a:r>
            <a:r>
              <a:rPr lang="cs-CZ" sz="3000" dirty="0" smtClean="0"/>
              <a:t>– dokladování způsobilých </a:t>
            </a:r>
            <a:r>
              <a:rPr lang="cs-CZ" sz="3000" dirty="0" smtClean="0"/>
              <a:t>výdajů</a:t>
            </a:r>
            <a:endParaRPr lang="cs-CZ" sz="30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0C4B2-41BC-D741-8B94-B76DB6967C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29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578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727451" y="1019491"/>
            <a:ext cx="7863555" cy="4819290"/>
          </a:xfrm>
        </p:spPr>
        <p:txBody>
          <a:bodyPr>
            <a:noAutofit/>
          </a:bodyPr>
          <a:lstStyle/>
          <a:p>
            <a:endParaRPr lang="cs-CZ" b="1" dirty="0" smtClean="0"/>
          </a:p>
          <a:p>
            <a:r>
              <a:rPr lang="cs-CZ" b="1" dirty="0" smtClean="0"/>
              <a:t>Nákup </a:t>
            </a:r>
            <a:r>
              <a:rPr lang="cs-CZ" b="1" dirty="0"/>
              <a:t>pozemků </a:t>
            </a:r>
            <a:r>
              <a:rPr lang="cs-CZ" dirty="0"/>
              <a:t>		</a:t>
            </a:r>
            <a:endParaRPr lang="cs-CZ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/>
              <a:t>D</a:t>
            </a:r>
            <a:r>
              <a:rPr lang="cs-CZ" dirty="0" smtClean="0"/>
              <a:t>o </a:t>
            </a:r>
            <a:r>
              <a:rPr lang="cs-CZ" dirty="0"/>
              <a:t>10 % celkových způsobilých výdajů projektu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/>
              <a:t>P</a:t>
            </a:r>
            <a:r>
              <a:rPr lang="cs-CZ" dirty="0" smtClean="0"/>
              <a:t>ořizovací </a:t>
            </a:r>
            <a:r>
              <a:rPr lang="cs-CZ" dirty="0"/>
              <a:t>cena max. do výše ceny zjištěné znaleckým </a:t>
            </a:r>
            <a:r>
              <a:rPr lang="cs-CZ" dirty="0" smtClean="0"/>
              <a:t>posudkem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/>
              <a:t>Z</a:t>
            </a:r>
            <a:r>
              <a:rPr lang="cs-CZ" dirty="0" smtClean="0"/>
              <a:t>nalecký </a:t>
            </a:r>
            <a:r>
              <a:rPr lang="cs-CZ" dirty="0"/>
              <a:t>posudek ne starší 6 měsíců před datem pořízení </a:t>
            </a:r>
            <a:r>
              <a:rPr lang="cs-CZ" dirty="0" smtClean="0"/>
              <a:t>nemovitosti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 smtClean="0"/>
              <a:t>Doložení vlastnického vztahu </a:t>
            </a:r>
            <a:endParaRPr lang="cs-CZ" dirty="0" smtClean="0"/>
          </a:p>
          <a:p>
            <a:pPr algn="just"/>
            <a:r>
              <a:rPr lang="cs-CZ" b="1" dirty="0" smtClean="0"/>
              <a:t>DPH</a:t>
            </a:r>
            <a:endParaRPr lang="cs-CZ" dirty="0"/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cs-CZ" dirty="0"/>
              <a:t>při využití přenesené daňové povinnosti kopie daňového přiznání, evidence pro daňové účely/kontrolního hlášení a kopie výpisu z bankovního účtu jako doklad o úhradě daňové povinnosti OFS. 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cs-CZ" dirty="0"/>
              <a:t>DPH u smíšeného plnění (DPH stanovená koeficientem) se dokládá do soupisky v okamžiku, kdy je známa její skutečná výše na základě vypořádacího koeficientu, případně na základě odhadnutého koeficientu z minulého roku (povinnost pro příjemce po zjištění skutečné výše koeficientu informovat depeší manažera projektu o případných změnách).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  <a:p>
            <a:r>
              <a:rPr lang="cs-CZ" dirty="0"/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000" dirty="0"/>
              <a:t>ŽoP </a:t>
            </a:r>
            <a:r>
              <a:rPr lang="cs-CZ" sz="3000" dirty="0" smtClean="0"/>
              <a:t>– dokladování způsobilých </a:t>
            </a:r>
            <a:r>
              <a:rPr lang="cs-CZ" sz="3000" dirty="0"/>
              <a:t>výdajů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0C4B2-41BC-D741-8B94-B76DB6967C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29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112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727451" y="1010286"/>
            <a:ext cx="7959350" cy="5150805"/>
          </a:xfrm>
        </p:spPr>
        <p:txBody>
          <a:bodyPr>
            <a:no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b="1" dirty="0" smtClean="0"/>
              <a:t>Informace o zprávě </a:t>
            </a:r>
            <a:r>
              <a:rPr lang="cs-CZ" dirty="0" smtClean="0"/>
              <a:t>–</a:t>
            </a:r>
            <a:r>
              <a:rPr lang="cs-CZ" b="1" dirty="0" smtClean="0"/>
              <a:t> </a:t>
            </a:r>
            <a:r>
              <a:rPr lang="cs-CZ" dirty="0" smtClean="0"/>
              <a:t>základní informace</a:t>
            </a:r>
            <a:r>
              <a:rPr lang="cs-CZ" dirty="0"/>
              <a:t>, které jednotlivou zprávu o realizaci </a:t>
            </a:r>
            <a:r>
              <a:rPr lang="cs-CZ" dirty="0" smtClean="0"/>
              <a:t>identifikují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b="1" dirty="0" smtClean="0"/>
              <a:t>Realizace, provoz/Údržba výstupu </a:t>
            </a:r>
            <a:r>
              <a:rPr lang="cs-CZ" dirty="0" smtClean="0"/>
              <a:t>– informace o </a:t>
            </a:r>
            <a:r>
              <a:rPr lang="cs-CZ" dirty="0"/>
              <a:t>realizaci dané etapy, plnění dosavadního postupu prací na projektu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b="1" dirty="0" smtClean="0"/>
              <a:t>Identifikace </a:t>
            </a:r>
            <a:r>
              <a:rPr lang="cs-CZ" b="1" dirty="0"/>
              <a:t>problémů </a:t>
            </a:r>
            <a:r>
              <a:rPr lang="cs-CZ" dirty="0" smtClean="0"/>
              <a:t>– problémy </a:t>
            </a:r>
            <a:r>
              <a:rPr lang="cs-CZ" dirty="0"/>
              <a:t>při realizaci, jakým způsobem byly problémy odstraněny a pokud trvají, jaká byla přijata opatření k jejich odstranění (např. </a:t>
            </a:r>
            <a:r>
              <a:rPr lang="cs-CZ" dirty="0" err="1"/>
              <a:t>ŽoZ</a:t>
            </a:r>
            <a:r>
              <a:rPr lang="cs-CZ" dirty="0"/>
              <a:t>, VZ)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b="1" dirty="0"/>
              <a:t>Etapy projektu </a:t>
            </a:r>
            <a:r>
              <a:rPr lang="cs-CZ" dirty="0"/>
              <a:t>– </a:t>
            </a:r>
            <a:r>
              <a:rPr lang="cs-CZ" dirty="0" smtClean="0"/>
              <a:t>informace o skutečném datu </a:t>
            </a:r>
            <a:r>
              <a:rPr lang="cs-CZ" dirty="0"/>
              <a:t>zahájení a ukončení </a:t>
            </a:r>
            <a:r>
              <a:rPr lang="cs-CZ" dirty="0" smtClean="0"/>
              <a:t>etapy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b="1" dirty="0" smtClean="0"/>
              <a:t>Indikátory</a:t>
            </a:r>
            <a:r>
              <a:rPr lang="cs-CZ" dirty="0" smtClean="0"/>
              <a:t> </a:t>
            </a:r>
            <a:r>
              <a:rPr lang="cs-CZ" dirty="0"/>
              <a:t>– </a:t>
            </a:r>
            <a:r>
              <a:rPr lang="cs-CZ" dirty="0" smtClean="0"/>
              <a:t>informace o skutečně dosažené hodnotě </a:t>
            </a:r>
            <a:r>
              <a:rPr lang="cs-CZ" dirty="0"/>
              <a:t>indikátoru ke dni ukončení etapy/ projektu a datum přírůstkové </a:t>
            </a:r>
            <a:r>
              <a:rPr lang="cs-CZ" dirty="0" smtClean="0"/>
              <a:t>hodnoty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b="1" dirty="0"/>
              <a:t>Příjmy</a:t>
            </a:r>
            <a:r>
              <a:rPr lang="cs-CZ" dirty="0"/>
              <a:t> </a:t>
            </a:r>
            <a:r>
              <a:rPr lang="cs-CZ" dirty="0" smtClean="0"/>
              <a:t>– projekty realizované </a:t>
            </a:r>
            <a:r>
              <a:rPr lang="cs-CZ" dirty="0"/>
              <a:t>v 75. výzvě nemůžou vytvářet příjmy podle čl. 61 Obecného nařízení. Projekty mohou generovat příjmy mimo čl. 61 Obecného nařízení (tzv. jiné peněžní příjmy). </a:t>
            </a:r>
          </a:p>
          <a:p>
            <a:pPr algn="ctr"/>
            <a:r>
              <a:rPr lang="cs-CZ" b="1" dirty="0"/>
              <a:t>!! Za příjem projektu se v souladu s ustanovením odst. 8 čl. 65 obecného nařízení nepovažují platby, které příjemce obdrží ze smluvních pokut v důsledku porušení smlouvy mezi příjemcem a třetí osobou či osobami nebo které vznikají v důsledku toho, že zadavateli připadne jistota z veřejné zakázky!!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000" dirty="0" err="1" smtClean="0"/>
              <a:t>ZoR</a:t>
            </a:r>
            <a:r>
              <a:rPr lang="cs-CZ" sz="3000" dirty="0" smtClean="0"/>
              <a:t> </a:t>
            </a:r>
            <a:r>
              <a:rPr lang="cs-CZ" sz="3000" dirty="0" smtClean="0"/>
              <a:t>– vybrané záložky</a:t>
            </a:r>
            <a:endParaRPr lang="cs-CZ" sz="30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0C4B2-41BC-D741-8B94-B76DB6967C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29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754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727451" y="1010286"/>
            <a:ext cx="7959349" cy="5150805"/>
          </a:xfrm>
        </p:spPr>
        <p:txBody>
          <a:bodyPr>
            <a:no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endParaRPr lang="cs-CZ" b="1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b="1" dirty="0" smtClean="0"/>
              <a:t>Veřejná </a:t>
            </a:r>
            <a:r>
              <a:rPr lang="cs-CZ" b="1" dirty="0"/>
              <a:t>podpora </a:t>
            </a:r>
            <a:r>
              <a:rPr lang="cs-CZ" dirty="0"/>
              <a:t>– projekty </a:t>
            </a:r>
            <a:r>
              <a:rPr lang="cs-CZ" dirty="0" smtClean="0"/>
              <a:t>v 75. výzvě nezakládající </a:t>
            </a:r>
            <a:r>
              <a:rPr lang="cs-CZ" dirty="0"/>
              <a:t>veřejnou podporu ve smyslu článku 107 </a:t>
            </a:r>
            <a:r>
              <a:rPr lang="cs-CZ" dirty="0" smtClean="0"/>
              <a:t>odst.  1 </a:t>
            </a:r>
            <a:r>
              <a:rPr lang="cs-CZ" dirty="0"/>
              <a:t>Smlouvy o fungování Evropské </a:t>
            </a:r>
            <a:r>
              <a:rPr lang="cs-CZ" dirty="0" smtClean="0"/>
              <a:t>unie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b="1" dirty="0" smtClean="0"/>
              <a:t>Firemní proměnné </a:t>
            </a:r>
            <a:r>
              <a:rPr lang="cs-CZ" dirty="0"/>
              <a:t>– v</a:t>
            </a:r>
            <a:r>
              <a:rPr lang="cs-CZ" dirty="0" smtClean="0"/>
              <a:t>yplnění </a:t>
            </a:r>
            <a:r>
              <a:rPr lang="cs-CZ" dirty="0"/>
              <a:t>je povinné pro podnikatelské subjekty</a:t>
            </a:r>
            <a:endParaRPr lang="cs-CZ" b="1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b="1" dirty="0" smtClean="0"/>
              <a:t>Publicita</a:t>
            </a:r>
            <a:r>
              <a:rPr lang="cs-CZ" dirty="0" smtClean="0"/>
              <a:t> – informace o plnění povinné publicity </a:t>
            </a:r>
            <a:r>
              <a:rPr lang="cs-CZ" dirty="0"/>
              <a:t>(viz kap. 13 </a:t>
            </a:r>
            <a:r>
              <a:rPr lang="cs-CZ" dirty="0" smtClean="0"/>
              <a:t>OP):</a:t>
            </a:r>
            <a:endParaRPr lang="cs-CZ" dirty="0"/>
          </a:p>
          <a:p>
            <a:pPr marL="971550" lvl="1" indent="-342900">
              <a:spcBef>
                <a:spcPts val="1200"/>
              </a:spcBef>
              <a:spcAft>
                <a:spcPts val="1200"/>
              </a:spcAft>
              <a:buAutoNum type="arabicParenR"/>
            </a:pPr>
            <a:r>
              <a:rPr lang="cs-CZ" sz="1800" b="0" u="sng" dirty="0">
                <a:solidFill>
                  <a:schemeClr val="tx1"/>
                </a:solidFill>
              </a:rPr>
              <a:t>Zveřejnění informace</a:t>
            </a:r>
            <a:r>
              <a:rPr lang="cs-CZ" sz="1800" b="0" dirty="0">
                <a:solidFill>
                  <a:schemeClr val="tx1"/>
                </a:solidFill>
              </a:rPr>
              <a:t> o projektu na internetových stránkách </a:t>
            </a:r>
            <a:r>
              <a:rPr lang="cs-CZ" sz="1800" b="0" dirty="0">
                <a:solidFill>
                  <a:schemeClr val="tx1"/>
                </a:solidFill>
              </a:rPr>
              <a:t>příjemce </a:t>
            </a:r>
          </a:p>
          <a:p>
            <a:pPr marL="971550" lvl="1" indent="-342900">
              <a:spcBef>
                <a:spcPts val="0"/>
              </a:spcBef>
              <a:spcAft>
                <a:spcPts val="1200"/>
              </a:spcAft>
              <a:buAutoNum type="arabicParenR"/>
            </a:pPr>
            <a:r>
              <a:rPr lang="cs-CZ" sz="1800" b="0" u="sng" dirty="0">
                <a:solidFill>
                  <a:schemeClr val="tx1"/>
                </a:solidFill>
              </a:rPr>
              <a:t>Dočasný </a:t>
            </a:r>
            <a:r>
              <a:rPr lang="cs-CZ" sz="1800" b="0" u="sng" dirty="0">
                <a:solidFill>
                  <a:schemeClr val="tx1"/>
                </a:solidFill>
              </a:rPr>
              <a:t>billboard</a:t>
            </a:r>
            <a:r>
              <a:rPr lang="cs-CZ" sz="1800" b="0" dirty="0">
                <a:solidFill>
                  <a:schemeClr val="tx1"/>
                </a:solidFill>
              </a:rPr>
              <a:t> – pouze projekty financující dopravní infrastrukturu, stavební práce nebo datovou infrastrukturu, jejichž celková výše podpory přesahuje 500 000 EUR </a:t>
            </a:r>
          </a:p>
          <a:p>
            <a:pPr marL="971550" lvl="1" indent="-342900">
              <a:spcBef>
                <a:spcPts val="0"/>
              </a:spcBef>
              <a:spcAft>
                <a:spcPts val="1200"/>
              </a:spcAft>
              <a:buAutoNum type="arabicParenR"/>
            </a:pPr>
            <a:r>
              <a:rPr lang="cs-CZ" sz="1800" b="0" u="sng" dirty="0">
                <a:solidFill>
                  <a:schemeClr val="tx1"/>
                </a:solidFill>
              </a:rPr>
              <a:t>Plakát </a:t>
            </a:r>
            <a:r>
              <a:rPr lang="cs-CZ" sz="1800" b="0" u="sng" dirty="0">
                <a:solidFill>
                  <a:schemeClr val="tx1"/>
                </a:solidFill>
              </a:rPr>
              <a:t>o velikosti A3 </a:t>
            </a:r>
            <a:r>
              <a:rPr lang="cs-CZ" sz="1800" b="0" dirty="0">
                <a:solidFill>
                  <a:schemeClr val="tx1"/>
                </a:solidFill>
              </a:rPr>
              <a:t>– v ostatních případech </a:t>
            </a:r>
            <a:r>
              <a:rPr lang="cs-CZ" sz="1800" b="0" dirty="0">
                <a:solidFill>
                  <a:schemeClr val="tx1"/>
                </a:solidFill>
              </a:rPr>
              <a:t>než v bodě 2) </a:t>
            </a:r>
          </a:p>
          <a:p>
            <a:pPr marL="971550" lvl="1" indent="-342900">
              <a:spcBef>
                <a:spcPts val="0"/>
              </a:spcBef>
              <a:spcAft>
                <a:spcPts val="1200"/>
              </a:spcAft>
              <a:buAutoNum type="arabicParenR"/>
            </a:pPr>
            <a:r>
              <a:rPr lang="cs-CZ" sz="1800" b="0" u="sng" dirty="0">
                <a:solidFill>
                  <a:schemeClr val="tx1"/>
                </a:solidFill>
              </a:rPr>
              <a:t>Stálá </a:t>
            </a:r>
            <a:r>
              <a:rPr lang="cs-CZ" sz="1800" b="0" u="sng" dirty="0">
                <a:solidFill>
                  <a:schemeClr val="tx1"/>
                </a:solidFill>
              </a:rPr>
              <a:t>pamětní deska</a:t>
            </a:r>
            <a:r>
              <a:rPr lang="cs-CZ" sz="1800" b="0" dirty="0">
                <a:solidFill>
                  <a:schemeClr val="tx1"/>
                </a:solidFill>
              </a:rPr>
              <a:t> – pouze projekty financující nákup hmotného majetku, dopravní infrastrukturu, stavební práce nebo datovou infrastrukturu jejichž celková výše podpory projektu přesahuje 500 000 </a:t>
            </a:r>
            <a:r>
              <a:rPr lang="cs-CZ" sz="1800" b="0" dirty="0">
                <a:solidFill>
                  <a:schemeClr val="tx1"/>
                </a:solidFill>
              </a:rPr>
              <a:t>EUR</a:t>
            </a:r>
          </a:p>
          <a:p>
            <a:pPr marL="342900" lvl="0" indent="-342900" algn="just">
              <a:buFont typeface="Arial"/>
              <a:buAutoNum type="arabicParenR"/>
            </a:pPr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000" dirty="0" err="1" smtClean="0"/>
              <a:t>ZoR</a:t>
            </a:r>
            <a:r>
              <a:rPr lang="cs-CZ" sz="3000" dirty="0" smtClean="0"/>
              <a:t> </a:t>
            </a:r>
            <a:r>
              <a:rPr lang="cs-CZ" sz="3000" dirty="0" smtClean="0"/>
              <a:t>– vybrané </a:t>
            </a:r>
            <a:r>
              <a:rPr lang="cs-CZ" sz="3000" dirty="0" smtClean="0"/>
              <a:t>záložky</a:t>
            </a:r>
            <a:endParaRPr lang="cs-CZ" sz="30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0C4B2-41BC-D741-8B94-B76DB6967C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29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599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986375" y="940526"/>
            <a:ext cx="7700425" cy="5185638"/>
          </a:xfrm>
        </p:spPr>
        <p:txBody>
          <a:bodyPr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cs-CZ" b="1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b="1" dirty="0" smtClean="0"/>
              <a:t>Obecná </a:t>
            </a:r>
            <a:r>
              <a:rPr lang="cs-CZ" b="1" dirty="0" smtClean="0"/>
              <a:t>pravidla </a:t>
            </a:r>
            <a:r>
              <a:rPr lang="cs-CZ" b="1" dirty="0"/>
              <a:t>pro žadatele a příjemce kap. 20</a:t>
            </a:r>
            <a:r>
              <a:rPr lang="cs-CZ" dirty="0"/>
              <a:t> </a:t>
            </a:r>
            <a:endParaRPr lang="cs-CZ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b="1" dirty="0" smtClean="0"/>
              <a:t>Specifická </a:t>
            </a:r>
            <a:r>
              <a:rPr lang="cs-CZ" b="1" dirty="0" smtClean="0"/>
              <a:t>pravidla pro </a:t>
            </a:r>
            <a:r>
              <a:rPr lang="cs-CZ" b="1" dirty="0"/>
              <a:t>žadatele a příjemce kap. 7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u="sng" dirty="0" smtClean="0"/>
              <a:t>Udržitelnost </a:t>
            </a:r>
            <a:r>
              <a:rPr lang="cs-CZ" u="sng" dirty="0"/>
              <a:t>je doba, po kterou příjemce musí zachovat výstupy </a:t>
            </a:r>
            <a:r>
              <a:rPr lang="cs-CZ" u="sng" dirty="0" smtClean="0"/>
              <a:t>projektu včetně indikátorů</a:t>
            </a:r>
            <a:r>
              <a:rPr lang="cs-CZ" dirty="0" smtClean="0"/>
              <a:t>.</a:t>
            </a:r>
            <a:endParaRPr lang="cs-CZ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 smtClean="0"/>
              <a:t>Doba </a:t>
            </a:r>
            <a:r>
              <a:rPr lang="cs-CZ" dirty="0"/>
              <a:t>udržitelnosti je stanovená na </a:t>
            </a:r>
            <a:r>
              <a:rPr lang="cs-CZ" b="1" dirty="0"/>
              <a:t>5</a:t>
            </a:r>
            <a:r>
              <a:rPr lang="cs-CZ" b="1" dirty="0" smtClean="0"/>
              <a:t> </a:t>
            </a:r>
            <a:r>
              <a:rPr lang="cs-CZ" b="1" dirty="0"/>
              <a:t>let od provedení poslední platby </a:t>
            </a:r>
            <a:r>
              <a:rPr lang="cs-CZ" dirty="0"/>
              <a:t>příjemci ze strany ŘO IROP, tzn. od data nastavení centrálního </a:t>
            </a:r>
            <a:r>
              <a:rPr lang="cs-CZ" dirty="0" smtClean="0"/>
              <a:t>stavu PP41 – „</a:t>
            </a:r>
            <a:r>
              <a:rPr lang="cs-CZ" dirty="0"/>
              <a:t>Projekt finančně ukončen ze strany ŘO“ v MS2014+. </a:t>
            </a:r>
            <a:r>
              <a:rPr lang="cs-CZ" dirty="0" smtClean="0"/>
              <a:t>V této chvíli se vygeneruje plán Zpráv o udržitelnosti. </a:t>
            </a:r>
            <a:r>
              <a:rPr lang="cs-CZ" dirty="0"/>
              <a:t>P</a:t>
            </a:r>
            <a:r>
              <a:rPr lang="cs-CZ" dirty="0" smtClean="0"/>
              <a:t>říjemce je informovaný </a:t>
            </a:r>
            <a:r>
              <a:rPr lang="cs-CZ" dirty="0"/>
              <a:t>o zahájení doby </a:t>
            </a:r>
            <a:r>
              <a:rPr lang="cs-CZ" dirty="0" smtClean="0"/>
              <a:t>udržitelnosti prostřednictvím depeše.</a:t>
            </a:r>
            <a:endParaRPr lang="cs-CZ" dirty="0" smtClean="0"/>
          </a:p>
          <a:p>
            <a:pPr algn="just"/>
            <a:endParaRPr lang="cs-CZ" dirty="0" smtClean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000" dirty="0" smtClean="0"/>
              <a:t>Udržitelnost projektů IROP</a:t>
            </a:r>
            <a:endParaRPr lang="cs-CZ" sz="30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0C4B2-41BC-D741-8B94-B76DB6967C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29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224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986375" y="1084851"/>
            <a:ext cx="7700425" cy="4819290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cs-CZ" b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b="1" dirty="0" smtClean="0"/>
              <a:t>Obecná </a:t>
            </a:r>
            <a:r>
              <a:rPr lang="cs-CZ" b="1" dirty="0" smtClean="0"/>
              <a:t>pravidla pro žadatele a příjemce kap. 22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cs-CZ" b="1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b="1" dirty="0" smtClean="0"/>
              <a:t>Interim fyzická kontrola</a:t>
            </a:r>
          </a:p>
          <a:p>
            <a:pPr marL="914400" lvl="1" indent="-285750">
              <a:spcBef>
                <a:spcPts val="264"/>
              </a:spcBef>
              <a:spcAft>
                <a:spcPts val="200"/>
              </a:spcAft>
              <a:buFont typeface="Courier New" panose="02070309020205020404" pitchFamily="49" charset="0"/>
              <a:buChar char="o"/>
            </a:pPr>
            <a:r>
              <a:rPr lang="cs-CZ" sz="1800" b="0" dirty="0" smtClean="0">
                <a:solidFill>
                  <a:schemeClr val="tx1"/>
                </a:solidFill>
              </a:rPr>
              <a:t>Na </a:t>
            </a:r>
            <a:r>
              <a:rPr lang="cs-CZ" sz="1800" b="0" dirty="0">
                <a:solidFill>
                  <a:schemeClr val="tx1"/>
                </a:solidFill>
              </a:rPr>
              <a:t>základě výsledků administrativního ověření </a:t>
            </a:r>
            <a:r>
              <a:rPr lang="cs-CZ" sz="1800" b="0" dirty="0" err="1" smtClean="0">
                <a:solidFill>
                  <a:schemeClr val="tx1"/>
                </a:solidFill>
              </a:rPr>
              <a:t>ZoR</a:t>
            </a:r>
            <a:r>
              <a:rPr lang="cs-CZ" sz="1800" b="0" dirty="0" smtClean="0">
                <a:solidFill>
                  <a:schemeClr val="tx1"/>
                </a:solidFill>
              </a:rPr>
              <a:t> a ŽoP nebo analýzy </a:t>
            </a:r>
            <a:r>
              <a:rPr lang="cs-CZ" sz="1800" b="0" dirty="0">
                <a:solidFill>
                  <a:schemeClr val="tx1"/>
                </a:solidFill>
              </a:rPr>
              <a:t>rizik může </a:t>
            </a:r>
            <a:r>
              <a:rPr lang="cs-CZ" sz="1800" b="0" dirty="0" smtClean="0">
                <a:solidFill>
                  <a:schemeClr val="tx1"/>
                </a:solidFill>
              </a:rPr>
              <a:t>Centrum </a:t>
            </a:r>
            <a:r>
              <a:rPr lang="cs-CZ" sz="1800" b="0" dirty="0">
                <a:solidFill>
                  <a:schemeClr val="tx1"/>
                </a:solidFill>
              </a:rPr>
              <a:t>provést monitorovací návštěvu, veřejnosprávní administrativní kontrolu nebo veřejnosprávní kontrolu na místě realizace projektu. </a:t>
            </a:r>
          </a:p>
          <a:p>
            <a:pPr marL="285750" lvl="1" indent="-285750" algn="just">
              <a:spcBef>
                <a:spcPct val="200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cs-CZ" sz="1800" dirty="0">
                <a:solidFill>
                  <a:schemeClr val="tx1"/>
                </a:solidFill>
              </a:rPr>
              <a:t>Ex - post fyzická kontrola</a:t>
            </a:r>
          </a:p>
          <a:p>
            <a:pPr marL="914400" lvl="1" indent="-285750">
              <a:spcBef>
                <a:spcPts val="264"/>
              </a:spcBef>
              <a:spcAft>
                <a:spcPts val="200"/>
              </a:spcAft>
              <a:buFont typeface="Courier New" panose="02070309020205020404" pitchFamily="49" charset="0"/>
              <a:buChar char="o"/>
            </a:pPr>
            <a:r>
              <a:rPr lang="cs-CZ" sz="1800" b="0" dirty="0" smtClean="0">
                <a:solidFill>
                  <a:schemeClr val="tx1"/>
                </a:solidFill>
              </a:rPr>
              <a:t>Provádí </a:t>
            </a:r>
            <a:r>
              <a:rPr lang="cs-CZ" sz="1800" b="0" dirty="0">
                <a:solidFill>
                  <a:schemeClr val="tx1"/>
                </a:solidFill>
              </a:rPr>
              <a:t>se v období udržitelnosti, tj. v období pěti let od ukončení financování projektu ze strany ŘO</a:t>
            </a:r>
            <a:r>
              <a:rPr lang="cs-CZ" sz="1800" b="0" dirty="0" smtClean="0">
                <a:solidFill>
                  <a:schemeClr val="tx1"/>
                </a:solidFill>
              </a:rPr>
              <a:t>. Typy kontrol v období udržitelnosti jsou monitorovací návštěva, administrativní ověření nebo veřejnosprávní kontrola</a:t>
            </a:r>
            <a:r>
              <a:rPr lang="cs-CZ" sz="1800" b="0" dirty="0" smtClean="0">
                <a:solidFill>
                  <a:schemeClr val="tx1"/>
                </a:solidFill>
              </a:rPr>
              <a:t>.</a:t>
            </a:r>
            <a:endParaRPr lang="cs-CZ" sz="1800" b="0" dirty="0">
              <a:solidFill>
                <a:schemeClr val="tx1"/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000" dirty="0" smtClean="0"/>
              <a:t>Kontroly projektů IROP</a:t>
            </a:r>
            <a:endParaRPr lang="cs-CZ" sz="30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0C4B2-41BC-D741-8B94-B76DB6967C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29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434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61374"/>
            <a:ext cx="9144000" cy="940114"/>
          </a:xfrm>
        </p:spPr>
        <p:txBody>
          <a:bodyPr>
            <a:noAutofit/>
          </a:bodyPr>
          <a:lstStyle/>
          <a:p>
            <a:pPr algn="ctr"/>
            <a:r>
              <a:rPr lang="cs-CZ" sz="4000" dirty="0" smtClean="0"/>
              <a:t>Veřejné </a:t>
            </a:r>
            <a:r>
              <a:rPr lang="cs-CZ" sz="4000" dirty="0" smtClean="0"/>
              <a:t>zakázky </a:t>
            </a:r>
            <a:br>
              <a:rPr lang="cs-CZ" sz="4000" dirty="0" smtClean="0"/>
            </a:br>
            <a:r>
              <a:rPr lang="cs-CZ" sz="4000" dirty="0" smtClean="0"/>
              <a:t>v projektech IROP</a:t>
            </a:r>
            <a:r>
              <a:rPr lang="cs-CZ" sz="4000" dirty="0" smtClean="0"/>
              <a:t/>
            </a:r>
            <a:br>
              <a:rPr lang="cs-CZ" sz="4000" dirty="0" smtClean="0"/>
            </a:br>
            <a:r>
              <a:rPr lang="cs-CZ" sz="4000" dirty="0" smtClean="0"/>
              <a:t> </a:t>
            </a:r>
            <a:endParaRPr lang="en-US" sz="4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endParaRPr lang="cs-CZ" dirty="0" smtClean="0"/>
          </a:p>
          <a:p>
            <a:endParaRPr lang="cs-CZ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61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37088" y="1603022"/>
            <a:ext cx="8052156" cy="4267200"/>
          </a:xfrm>
        </p:spPr>
        <p:txBody>
          <a:bodyPr>
            <a:normAutofit/>
          </a:bodyPr>
          <a:lstStyle/>
          <a:p>
            <a:pPr marL="720000" indent="-342000" algn="just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cs-CZ" dirty="0" smtClean="0"/>
          </a:p>
          <a:p>
            <a:pPr marL="720000" indent="-342000" algn="just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cs-CZ" dirty="0" smtClean="0"/>
          </a:p>
          <a:p>
            <a:pPr marL="378000" algn="ctr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cs-CZ" b="1" dirty="0" smtClean="0"/>
              <a:t>Obecná </a:t>
            </a:r>
            <a:r>
              <a:rPr lang="cs-CZ" b="1" dirty="0" smtClean="0"/>
              <a:t>pravidla pro žadatele a příjemce </a:t>
            </a:r>
            <a:r>
              <a:rPr lang="cs-CZ" b="1" dirty="0"/>
              <a:t>IROP </a:t>
            </a:r>
            <a:r>
              <a:rPr lang="cs-CZ" b="1" dirty="0" smtClean="0"/>
              <a:t>(OP)</a:t>
            </a:r>
          </a:p>
          <a:p>
            <a:pPr marL="378000" algn="ctr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cs-CZ" b="1" dirty="0" smtClean="0"/>
              <a:t>a </a:t>
            </a:r>
            <a:r>
              <a:rPr lang="cs-CZ" b="1" dirty="0"/>
              <a:t>Specifická pravidla </a:t>
            </a:r>
            <a:r>
              <a:rPr lang="cs-CZ" b="1" dirty="0" smtClean="0"/>
              <a:t>pro žadatele a příjemce výzva č. 75 (SP)</a:t>
            </a:r>
            <a:endParaRPr lang="cs-CZ" b="1" dirty="0" smtClean="0"/>
          </a:p>
          <a:p>
            <a:pPr marL="378000" algn="ctr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cs-CZ" b="1" dirty="0">
                <a:hlinkClick r:id="rId2"/>
              </a:rPr>
              <a:t>https://</a:t>
            </a:r>
            <a:r>
              <a:rPr lang="cs-CZ" b="1" dirty="0" smtClean="0">
                <a:hlinkClick r:id="rId2"/>
              </a:rPr>
              <a:t>www.irop.mmr.cz/cs/Vyzvy/Seznam/Vyzva-c-75-Deinstitucionalizace-psychiatricke-pece</a:t>
            </a:r>
            <a:r>
              <a:rPr lang="cs-CZ" b="1" dirty="0" smtClean="0"/>
              <a:t> </a:t>
            </a:r>
            <a:endParaRPr lang="cs-CZ" b="1" dirty="0" smtClean="0"/>
          </a:p>
          <a:p>
            <a:pPr marL="378000" algn="ctr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cs-CZ" altLang="cs-CZ" dirty="0" smtClean="0"/>
          </a:p>
          <a:p>
            <a:pPr marL="378000" algn="ctr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cs-CZ" altLang="cs-CZ" dirty="0" smtClean="0"/>
          </a:p>
          <a:p>
            <a:pPr marL="378000" algn="ctr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cs-CZ" altLang="cs-CZ" dirty="0"/>
          </a:p>
          <a:p>
            <a:pPr marL="378000" algn="ctr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cs-CZ" altLang="cs-CZ" b="1" dirty="0" smtClean="0"/>
              <a:t>Ukončení příjmu žádostí o podporu 15.7.2021</a:t>
            </a:r>
            <a:endParaRPr lang="cs-CZ" altLang="cs-CZ" b="1" dirty="0"/>
          </a:p>
          <a:p>
            <a:pPr marL="378000" algn="ctr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cs-CZ" altLang="cs-CZ" dirty="0" smtClean="0"/>
          </a:p>
          <a:p>
            <a:pPr marL="378000" algn="just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en-US" altLang="cs-CZ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33352" y="390513"/>
            <a:ext cx="8229600" cy="1209811"/>
          </a:xfrm>
        </p:spPr>
        <p:txBody>
          <a:bodyPr>
            <a:noAutofit/>
          </a:bodyPr>
          <a:lstStyle/>
          <a:p>
            <a:pPr algn="ctr"/>
            <a:r>
              <a:rPr lang="cs-CZ" sz="3000" dirty="0" smtClean="0"/>
              <a:t/>
            </a:r>
            <a:br>
              <a:rPr lang="cs-CZ" sz="3000" dirty="0" smtClean="0"/>
            </a:br>
            <a:r>
              <a:rPr lang="cs-CZ" sz="3000" dirty="0" err="1" smtClean="0"/>
              <a:t>Deinstitucionalizace</a:t>
            </a:r>
            <a:r>
              <a:rPr lang="cs-CZ" sz="3000" dirty="0" smtClean="0"/>
              <a:t> </a:t>
            </a:r>
            <a:r>
              <a:rPr lang="cs-CZ" sz="3000" dirty="0"/>
              <a:t>psychiatrické péče </a:t>
            </a:r>
            <a:r>
              <a:rPr lang="cs-CZ" sz="3000" dirty="0" smtClean="0"/>
              <a:t>II</a:t>
            </a:r>
            <a:br>
              <a:rPr lang="cs-CZ" sz="3000" dirty="0" smtClean="0"/>
            </a:br>
            <a:r>
              <a:rPr lang="cs-CZ" sz="3000" dirty="0" smtClean="0"/>
              <a:t>Výzva </a:t>
            </a:r>
            <a:r>
              <a:rPr lang="cs-CZ" sz="3000" dirty="0"/>
              <a:t>č. 75 </a:t>
            </a:r>
            <a:r>
              <a:rPr lang="cs-CZ" sz="3000" dirty="0" smtClean="0"/>
              <a:t/>
            </a:r>
            <a:br>
              <a:rPr lang="cs-CZ" sz="3000" dirty="0" smtClean="0"/>
            </a:br>
            <a:endParaRPr lang="cs-CZ" sz="30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14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683568" y="1793966"/>
            <a:ext cx="7700425" cy="4361173"/>
          </a:xfrm>
        </p:spPr>
        <p:txBody>
          <a:bodyPr>
            <a:normAutofit fontScale="92500" lnSpcReduction="10000"/>
          </a:bodyPr>
          <a:lstStyle/>
          <a:p>
            <a:pPr marL="18000" algn="just">
              <a:spcBef>
                <a:spcPts val="0"/>
              </a:spcBef>
              <a:spcAft>
                <a:spcPts val="600"/>
              </a:spcAft>
              <a:buSzPct val="100000"/>
              <a:defRPr/>
            </a:pPr>
            <a:endParaRPr lang="cs-CZ" sz="1900" dirty="0" smtClean="0"/>
          </a:p>
          <a:p>
            <a:pPr marL="360900" indent="-342900" algn="just">
              <a:spcBef>
                <a:spcPts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  <a:defRPr/>
            </a:pPr>
            <a:r>
              <a:rPr lang="cs-CZ" sz="1900" b="1" dirty="0"/>
              <a:t>Postup pro podání žádosti o podporu </a:t>
            </a:r>
            <a:r>
              <a:rPr lang="cs-CZ" sz="1900" dirty="0"/>
              <a:t>v MS2014+ je uveden v </a:t>
            </a:r>
            <a:r>
              <a:rPr lang="cs-CZ" sz="1900" dirty="0" smtClean="0"/>
              <a:t>příloze </a:t>
            </a:r>
            <a:r>
              <a:rPr lang="cs-CZ" sz="1900" dirty="0"/>
              <a:t>č. 1 </a:t>
            </a:r>
            <a:r>
              <a:rPr lang="cs-CZ" sz="1900" dirty="0" smtClean="0"/>
              <a:t>SP</a:t>
            </a:r>
            <a:endParaRPr lang="cs-CZ" sz="1900" dirty="0" smtClean="0"/>
          </a:p>
          <a:p>
            <a:pPr marL="360900" indent="-342900" algn="just"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endParaRPr lang="cs-CZ" sz="1900" dirty="0"/>
          </a:p>
          <a:p>
            <a:pPr marL="360900" indent="-342900" algn="just">
              <a:spcBef>
                <a:spcPts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  <a:defRPr/>
            </a:pPr>
            <a:r>
              <a:rPr lang="cs-CZ" sz="1900" b="1" dirty="0" smtClean="0"/>
              <a:t>Povinné přílohy </a:t>
            </a:r>
            <a:r>
              <a:rPr lang="cs-CZ" sz="1900" dirty="0" smtClean="0"/>
              <a:t>Žádosti o podporu jsou popsány v kapitole 2.4. SP, vzory povinných příloh příjemce nalezne v přílohách SP </a:t>
            </a:r>
            <a:r>
              <a:rPr lang="cs-CZ" sz="1900" dirty="0" smtClean="0"/>
              <a:t>(např</a:t>
            </a:r>
            <a:r>
              <a:rPr lang="cs-CZ" sz="1900" dirty="0" smtClean="0"/>
              <a:t>. Stanovisko </a:t>
            </a:r>
            <a:r>
              <a:rPr lang="cs-CZ" sz="1900" dirty="0" err="1" smtClean="0"/>
              <a:t>MzD</a:t>
            </a:r>
            <a:r>
              <a:rPr lang="cs-CZ" sz="1900" dirty="0" smtClean="0"/>
              <a:t>, Vyjádření VZP, </a:t>
            </a:r>
            <a:r>
              <a:rPr lang="cs-CZ" sz="1900" dirty="0" smtClean="0"/>
              <a:t>osnovu </a:t>
            </a:r>
            <a:r>
              <a:rPr lang="cs-CZ" sz="1900" dirty="0" smtClean="0"/>
              <a:t>Podkladů pro hodnocení).</a:t>
            </a:r>
          </a:p>
          <a:p>
            <a:pPr marL="360900" indent="-342900" algn="just"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endParaRPr lang="cs-CZ" sz="1900" dirty="0" smtClean="0"/>
          </a:p>
          <a:p>
            <a:pPr marL="360900" indent="-342900" algn="just">
              <a:spcBef>
                <a:spcPts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  <a:defRPr/>
            </a:pPr>
            <a:r>
              <a:rPr lang="cs-CZ" sz="1900" b="1" dirty="0"/>
              <a:t>Přístupy k projektu </a:t>
            </a:r>
            <a:r>
              <a:rPr lang="cs-CZ" sz="1900" dirty="0"/>
              <a:t>a Plné moci jsou podrobně popsány v Příloze č. 36 </a:t>
            </a:r>
            <a:r>
              <a:rPr lang="cs-CZ" sz="1900" dirty="0" smtClean="0"/>
              <a:t>OP </a:t>
            </a:r>
            <a:endParaRPr lang="cs-CZ" sz="1900" dirty="0" smtClean="0"/>
          </a:p>
          <a:p>
            <a:pPr marL="360900" indent="-342900" algn="just"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endParaRPr lang="cs-CZ" sz="1900" dirty="0"/>
          </a:p>
          <a:p>
            <a:pPr marL="360900" indent="-342900" algn="just">
              <a:spcBef>
                <a:spcPts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  <a:defRPr/>
            </a:pPr>
            <a:r>
              <a:rPr lang="cs-CZ" sz="1900" dirty="0" smtClean="0"/>
              <a:t>Vzor Plné moci je uveden v Příloze č. 11 </a:t>
            </a:r>
            <a:r>
              <a:rPr lang="cs-CZ" sz="1900" dirty="0" smtClean="0"/>
              <a:t>OP</a:t>
            </a:r>
            <a:endParaRPr lang="cs-CZ" sz="1900" dirty="0" smtClean="0">
              <a:sym typeface="Wingdings" panose="05000000000000000000" pitchFamily="2" charset="2"/>
            </a:endParaRPr>
          </a:p>
          <a:p>
            <a:pPr marL="360900" indent="-342900" algn="just"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endParaRPr lang="cs-CZ" sz="1900" dirty="0">
              <a:sym typeface="Wingdings" panose="05000000000000000000" pitchFamily="2" charset="2"/>
            </a:endParaRPr>
          </a:p>
          <a:p>
            <a:pPr marL="360900" indent="-342900" algn="just">
              <a:spcBef>
                <a:spcPts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  <a:defRPr/>
            </a:pPr>
            <a:r>
              <a:rPr lang="cs-CZ" sz="1900" b="1" dirty="0" smtClean="0">
                <a:sym typeface="Wingdings" panose="05000000000000000000" pitchFamily="2" charset="2"/>
              </a:rPr>
              <a:t>Založení nové </a:t>
            </a:r>
            <a:r>
              <a:rPr lang="cs-CZ" sz="1900" b="1" dirty="0" smtClean="0">
                <a:sym typeface="Wingdings" panose="05000000000000000000" pitchFamily="2" charset="2"/>
              </a:rPr>
              <a:t>veřejné zakázky</a:t>
            </a:r>
            <a:r>
              <a:rPr lang="cs-CZ" sz="1900" dirty="0" smtClean="0">
                <a:sym typeface="Wingdings" panose="05000000000000000000" pitchFamily="2" charset="2"/>
              </a:rPr>
              <a:t> </a:t>
            </a:r>
            <a:r>
              <a:rPr lang="cs-CZ" sz="1900" dirty="0" smtClean="0">
                <a:sym typeface="Wingdings" panose="05000000000000000000" pitchFamily="2" charset="2"/>
              </a:rPr>
              <a:t>při podání Žádosti o podporu je </a:t>
            </a:r>
            <a:r>
              <a:rPr lang="cs-CZ" sz="1900" dirty="0" smtClean="0">
                <a:sym typeface="Wingdings" panose="05000000000000000000" pitchFamily="2" charset="2"/>
              </a:rPr>
              <a:t>podrobně </a:t>
            </a:r>
            <a:r>
              <a:rPr lang="cs-CZ" sz="1900" dirty="0" smtClean="0">
                <a:sym typeface="Wingdings" panose="05000000000000000000" pitchFamily="2" charset="2"/>
              </a:rPr>
              <a:t>popsáno v příloze č. 35 </a:t>
            </a:r>
            <a:r>
              <a:rPr lang="cs-CZ" sz="1900" dirty="0" smtClean="0">
                <a:sym typeface="Wingdings" panose="05000000000000000000" pitchFamily="2" charset="2"/>
              </a:rPr>
              <a:t>OP</a:t>
            </a:r>
            <a:endParaRPr lang="cs-CZ" sz="1900" dirty="0" smtClean="0">
              <a:sym typeface="Wingdings" panose="05000000000000000000" pitchFamily="2" charset="2"/>
            </a:endParaRPr>
          </a:p>
          <a:p>
            <a:pPr marL="360900" indent="-342900" algn="just"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endParaRPr lang="cs-CZ" sz="1900" dirty="0"/>
          </a:p>
          <a:p>
            <a:pPr marL="360900" indent="-342900" algn="just"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endParaRPr lang="cs-CZ" sz="1900" dirty="0" smtClean="0"/>
          </a:p>
          <a:p>
            <a:pPr marL="360900" indent="-342900" algn="just"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endParaRPr lang="cs-CZ" sz="1900" dirty="0" smtClean="0"/>
          </a:p>
          <a:p>
            <a:pPr marL="360900" indent="-342900" algn="just"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endParaRPr lang="cs-CZ" dirty="0"/>
          </a:p>
          <a:p>
            <a:pPr marL="360900" indent="-342900" algn="just"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endParaRPr lang="cs-CZ" dirty="0" smtClean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33352" y="390513"/>
            <a:ext cx="8229600" cy="1209811"/>
          </a:xfrm>
        </p:spPr>
        <p:txBody>
          <a:bodyPr>
            <a:noAutofit/>
          </a:bodyPr>
          <a:lstStyle/>
          <a:p>
            <a:pPr algn="ctr"/>
            <a:r>
              <a:rPr lang="cs-CZ" sz="3000" dirty="0" smtClean="0"/>
              <a:t/>
            </a:r>
            <a:br>
              <a:rPr lang="cs-CZ" sz="3000" dirty="0" smtClean="0"/>
            </a:br>
            <a:r>
              <a:rPr lang="cs-CZ" sz="3000" dirty="0" err="1" smtClean="0"/>
              <a:t>Deinstitucionalizace</a:t>
            </a:r>
            <a:r>
              <a:rPr lang="cs-CZ" sz="3000" dirty="0" smtClean="0"/>
              <a:t> </a:t>
            </a:r>
            <a:r>
              <a:rPr lang="cs-CZ" sz="3000" dirty="0"/>
              <a:t>psychiatrické péče </a:t>
            </a:r>
            <a:r>
              <a:rPr lang="cs-CZ" sz="3000" dirty="0" smtClean="0"/>
              <a:t>II</a:t>
            </a:r>
            <a:br>
              <a:rPr lang="cs-CZ" sz="3000" dirty="0" smtClean="0"/>
            </a:br>
            <a:r>
              <a:rPr lang="cs-CZ" sz="3000" dirty="0" smtClean="0"/>
              <a:t>Výzva </a:t>
            </a:r>
            <a:r>
              <a:rPr lang="cs-CZ" sz="3000" dirty="0"/>
              <a:t>č. 75 </a:t>
            </a:r>
            <a:r>
              <a:rPr lang="cs-CZ" sz="3000" dirty="0" smtClean="0"/>
              <a:t/>
            </a:r>
            <a:br>
              <a:rPr lang="cs-CZ" sz="3000" dirty="0" smtClean="0"/>
            </a:br>
            <a:endParaRPr lang="cs-CZ" sz="3000" dirty="0"/>
          </a:p>
        </p:txBody>
      </p:sp>
    </p:spTree>
    <p:extLst>
      <p:ext uri="{BB962C8B-B14F-4D97-AF65-F5344CB8AC3E}">
        <p14:creationId xmlns:p14="http://schemas.microsoft.com/office/powerpoint/2010/main" val="325067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0" y="1587491"/>
            <a:ext cx="9144000" cy="1414131"/>
          </a:xfrm>
        </p:spPr>
        <p:txBody>
          <a:bodyPr/>
          <a:lstStyle/>
          <a:p>
            <a:pPr algn="ctr"/>
            <a:r>
              <a:rPr lang="cs-CZ" dirty="0" smtClean="0"/>
              <a:t>Děkuji za pozornost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Obdélník 4"/>
          <p:cNvSpPr/>
          <p:nvPr/>
        </p:nvSpPr>
        <p:spPr>
          <a:xfrm>
            <a:off x="974785" y="3312869"/>
            <a:ext cx="322627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chemeClr val="bg1"/>
                </a:solidFill>
              </a:rPr>
              <a:t>Veronika Petrová</a:t>
            </a:r>
            <a:endParaRPr lang="cs-CZ" b="1" dirty="0">
              <a:solidFill>
                <a:schemeClr val="bg1"/>
              </a:solidFill>
            </a:endParaRPr>
          </a:p>
          <a:p>
            <a:r>
              <a:rPr lang="cs-CZ" dirty="0">
                <a:solidFill>
                  <a:schemeClr val="bg1"/>
                </a:solidFill>
              </a:rPr>
              <a:t>Oddělení realizace projektů OSS</a:t>
            </a:r>
          </a:p>
          <a:p>
            <a:r>
              <a:rPr lang="cs-CZ" dirty="0">
                <a:solidFill>
                  <a:schemeClr val="bg1"/>
                </a:solidFill>
              </a:rPr>
              <a:t>Manažer projektu</a:t>
            </a:r>
          </a:p>
          <a:p>
            <a:r>
              <a:rPr lang="cs-CZ" dirty="0" smtClean="0">
                <a:solidFill>
                  <a:schemeClr val="bg1"/>
                </a:solidFill>
              </a:rPr>
              <a:t>Telefon</a:t>
            </a:r>
            <a:r>
              <a:rPr lang="cs-CZ" dirty="0">
                <a:solidFill>
                  <a:schemeClr val="bg1"/>
                </a:solidFill>
              </a:rPr>
              <a:t>: 225 855 </a:t>
            </a:r>
            <a:r>
              <a:rPr lang="cs-CZ" dirty="0" smtClean="0">
                <a:solidFill>
                  <a:schemeClr val="bg1"/>
                </a:solidFill>
              </a:rPr>
              <a:t>354</a:t>
            </a:r>
            <a:endParaRPr lang="cs-CZ" dirty="0">
              <a:solidFill>
                <a:schemeClr val="bg1"/>
              </a:solidFill>
            </a:endParaRPr>
          </a:p>
          <a:p>
            <a:r>
              <a:rPr lang="cs-CZ" dirty="0" smtClean="0">
                <a:solidFill>
                  <a:schemeClr val="bg1"/>
                </a:solidFill>
              </a:rPr>
              <a:t>E-mail</a:t>
            </a:r>
            <a:r>
              <a:rPr lang="cs-CZ" dirty="0">
                <a:solidFill>
                  <a:schemeClr val="bg1"/>
                </a:solidFill>
              </a:rPr>
              <a:t>: </a:t>
            </a:r>
            <a:r>
              <a:rPr lang="cs-CZ" dirty="0" smtClean="0">
                <a:solidFill>
                  <a:schemeClr val="bg1"/>
                </a:solidFill>
              </a:rPr>
              <a:t>veronika</a:t>
            </a:r>
            <a:r>
              <a:rPr lang="cs-CZ" dirty="0" smtClean="0">
                <a:solidFill>
                  <a:schemeClr val="bg1"/>
                </a:solidFill>
              </a:rPr>
              <a:t>.petrova@crr.cz</a:t>
            </a:r>
            <a:endParaRPr lang="cs-CZ" dirty="0">
              <a:solidFill>
                <a:schemeClr val="bg1"/>
              </a:solidFill>
            </a:endParaRPr>
          </a:p>
          <a:p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5003320" y="3319914"/>
            <a:ext cx="323490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solidFill>
                  <a:schemeClr val="bg1"/>
                </a:solidFill>
              </a:rPr>
              <a:t>Ing. </a:t>
            </a:r>
            <a:r>
              <a:rPr lang="cs-CZ" b="1" dirty="0" smtClean="0">
                <a:solidFill>
                  <a:schemeClr val="bg1"/>
                </a:solidFill>
              </a:rPr>
              <a:t>Lenka Musílková</a:t>
            </a:r>
            <a:endParaRPr lang="cs-CZ" b="1" dirty="0">
              <a:solidFill>
                <a:schemeClr val="bg1"/>
              </a:solidFill>
            </a:endParaRPr>
          </a:p>
          <a:p>
            <a:r>
              <a:rPr lang="cs-CZ" dirty="0">
                <a:solidFill>
                  <a:schemeClr val="bg1"/>
                </a:solidFill>
              </a:rPr>
              <a:t>Oddělení realizace projektů OSS</a:t>
            </a:r>
          </a:p>
          <a:p>
            <a:r>
              <a:rPr lang="cs-CZ" dirty="0">
                <a:solidFill>
                  <a:schemeClr val="bg1"/>
                </a:solidFill>
              </a:rPr>
              <a:t>Manažer projektu</a:t>
            </a:r>
          </a:p>
          <a:p>
            <a:r>
              <a:rPr lang="cs-CZ" dirty="0">
                <a:solidFill>
                  <a:schemeClr val="bg1"/>
                </a:solidFill>
              </a:rPr>
              <a:t>Telefon: 225 855 </a:t>
            </a:r>
            <a:r>
              <a:rPr lang="cs-CZ" dirty="0" smtClean="0">
                <a:solidFill>
                  <a:schemeClr val="bg1"/>
                </a:solidFill>
              </a:rPr>
              <a:t>373</a:t>
            </a:r>
            <a:endParaRPr lang="cs-CZ" dirty="0">
              <a:solidFill>
                <a:schemeClr val="bg1"/>
              </a:solidFill>
            </a:endParaRPr>
          </a:p>
          <a:p>
            <a:r>
              <a:rPr lang="cs-CZ" dirty="0" smtClean="0">
                <a:solidFill>
                  <a:schemeClr val="bg1"/>
                </a:solidFill>
              </a:rPr>
              <a:t>E-mail</a:t>
            </a:r>
            <a:r>
              <a:rPr lang="cs-CZ" dirty="0">
                <a:solidFill>
                  <a:schemeClr val="bg1"/>
                </a:solidFill>
              </a:rPr>
              <a:t>: </a:t>
            </a:r>
            <a:r>
              <a:rPr lang="cs-CZ" dirty="0" smtClean="0">
                <a:solidFill>
                  <a:schemeClr val="bg1"/>
                </a:solidFill>
              </a:rPr>
              <a:t>lenka.musilkova@crr.cz</a:t>
            </a: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12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986375" y="1084263"/>
            <a:ext cx="7700425" cy="5150805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b="1" u="sng" dirty="0" smtClean="0"/>
              <a:t>Zadávací podmínky (1. fázi) </a:t>
            </a:r>
            <a:r>
              <a:rPr lang="cs-CZ" dirty="0" smtClean="0"/>
              <a:t>je příjemce povinen </a:t>
            </a:r>
            <a:r>
              <a:rPr lang="cs-CZ" dirty="0"/>
              <a:t>předložit </a:t>
            </a:r>
            <a:r>
              <a:rPr lang="cs-CZ" dirty="0" smtClean="0"/>
              <a:t>na </a:t>
            </a:r>
            <a:r>
              <a:rPr lang="cs-CZ" dirty="0" smtClean="0"/>
              <a:t>Centrum </a:t>
            </a:r>
            <a:r>
              <a:rPr lang="cs-CZ" dirty="0" smtClean="0"/>
              <a:t>10 </a:t>
            </a:r>
            <a:r>
              <a:rPr lang="cs-CZ" dirty="0"/>
              <a:t>pracovních dní </a:t>
            </a:r>
            <a:r>
              <a:rPr lang="cs-CZ" b="1" dirty="0"/>
              <a:t>před plánovaným zahájením zadávacího řízení. </a:t>
            </a:r>
            <a:r>
              <a:rPr lang="cs-CZ" dirty="0"/>
              <a:t>Žadatel není povinen čekat na uplynutí této lhůty, pokud od </a:t>
            </a:r>
            <a:r>
              <a:rPr lang="cs-CZ" dirty="0" smtClean="0"/>
              <a:t>Centra </a:t>
            </a:r>
            <a:r>
              <a:rPr lang="cs-CZ" dirty="0"/>
              <a:t>obdrží informaci, že kontrola zadávacích podmínek nebude </a:t>
            </a:r>
            <a:r>
              <a:rPr lang="cs-CZ" dirty="0" smtClean="0"/>
              <a:t>provedena.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 smtClean="0"/>
              <a:t>Dokumentaci </a:t>
            </a:r>
            <a:r>
              <a:rPr lang="cs-CZ" b="1" u="sng" dirty="0" smtClean="0"/>
              <a:t>k </a:t>
            </a:r>
            <a:r>
              <a:rPr lang="cs-CZ" b="1" u="sng" dirty="0"/>
              <a:t>průběhu zadávacího řízení </a:t>
            </a:r>
            <a:r>
              <a:rPr lang="cs-CZ" b="1" u="sng" dirty="0" smtClean="0"/>
              <a:t>(2. fázi) </a:t>
            </a:r>
            <a:r>
              <a:rPr lang="cs-CZ" dirty="0" smtClean="0"/>
              <a:t>je příjemce povinen </a:t>
            </a:r>
            <a:r>
              <a:rPr lang="cs-CZ" dirty="0" smtClean="0"/>
              <a:t>předložit na Centrum </a:t>
            </a:r>
            <a:r>
              <a:rPr lang="cs-CZ" b="1" dirty="0" smtClean="0"/>
              <a:t>před </a:t>
            </a:r>
            <a:r>
              <a:rPr lang="cs-CZ" b="1" dirty="0"/>
              <a:t>uzavřením smlouvy na plnění zakázky. </a:t>
            </a:r>
            <a:endParaRPr lang="cs-CZ" b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 smtClean="0"/>
              <a:t>Dokumentaci </a:t>
            </a:r>
            <a:r>
              <a:rPr lang="cs-CZ" b="1" u="sng" dirty="0" smtClean="0"/>
              <a:t>k </a:t>
            </a:r>
            <a:r>
              <a:rPr lang="cs-CZ" b="1" u="sng" dirty="0"/>
              <a:t>uzavřené smlouvě </a:t>
            </a:r>
            <a:r>
              <a:rPr lang="cs-CZ" b="1" u="sng" dirty="0" smtClean="0"/>
              <a:t>(3. fázi)</a:t>
            </a:r>
            <a:r>
              <a:rPr lang="cs-CZ" b="1" dirty="0" smtClean="0"/>
              <a:t> </a:t>
            </a:r>
            <a:r>
              <a:rPr lang="cs-CZ" dirty="0" smtClean="0"/>
              <a:t>předkládá </a:t>
            </a:r>
            <a:r>
              <a:rPr lang="cs-CZ" dirty="0" smtClean="0"/>
              <a:t>příjemce na Centrum </a:t>
            </a:r>
            <a:r>
              <a:rPr lang="cs-CZ" dirty="0" smtClean="0"/>
              <a:t>bez </a:t>
            </a:r>
            <a:r>
              <a:rPr lang="cs-CZ" dirty="0"/>
              <a:t>zbytečného odkladu po </a:t>
            </a:r>
            <a:r>
              <a:rPr lang="cs-CZ" dirty="0" smtClean="0"/>
              <a:t>její </a:t>
            </a:r>
            <a:r>
              <a:rPr lang="cs-CZ" dirty="0"/>
              <a:t>uzavření. </a:t>
            </a:r>
            <a:endParaRPr lang="cs-CZ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b="1" u="sng" dirty="0" smtClean="0"/>
              <a:t>Dodatek ke </a:t>
            </a:r>
            <a:r>
              <a:rPr lang="cs-CZ" b="1" u="sng" dirty="0"/>
              <a:t>smlouvě </a:t>
            </a:r>
            <a:r>
              <a:rPr lang="cs-CZ" b="1" u="sng" dirty="0" smtClean="0"/>
              <a:t>(4. fázi) </a:t>
            </a:r>
            <a:r>
              <a:rPr lang="cs-CZ" dirty="0" smtClean="0"/>
              <a:t>na </a:t>
            </a:r>
            <a:r>
              <a:rPr lang="cs-CZ" dirty="0"/>
              <a:t>plnění zakázky předkládá příjemce </a:t>
            </a:r>
            <a:r>
              <a:rPr lang="cs-CZ" dirty="0" smtClean="0"/>
              <a:t>na Centrum před </a:t>
            </a:r>
            <a:r>
              <a:rPr lang="cs-CZ" dirty="0"/>
              <a:t>jeho uzavřením. </a:t>
            </a:r>
            <a:endParaRPr lang="cs-CZ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b="1" u="sng" dirty="0" smtClean="0"/>
              <a:t>Uzavřený dodatek (5. fázi)</a:t>
            </a:r>
            <a:r>
              <a:rPr lang="cs-CZ" b="1" dirty="0" smtClean="0"/>
              <a:t> </a:t>
            </a:r>
            <a:r>
              <a:rPr lang="cs-CZ" dirty="0" smtClean="0"/>
              <a:t>předkládá </a:t>
            </a:r>
            <a:r>
              <a:rPr lang="cs-CZ" dirty="0"/>
              <a:t>příjemce </a:t>
            </a:r>
            <a:r>
              <a:rPr lang="cs-CZ" dirty="0" smtClean="0"/>
              <a:t>na Centrum bez </a:t>
            </a:r>
            <a:r>
              <a:rPr lang="cs-CZ" dirty="0"/>
              <a:t>zbytečného odkladu po </a:t>
            </a:r>
            <a:r>
              <a:rPr lang="cs-CZ" dirty="0" smtClean="0"/>
              <a:t>jeho </a:t>
            </a:r>
            <a:r>
              <a:rPr lang="cs-CZ" dirty="0"/>
              <a:t>uzavření. </a:t>
            </a:r>
            <a:endParaRPr lang="cs-CZ" dirty="0" smtClean="0"/>
          </a:p>
          <a:p>
            <a:r>
              <a:rPr lang="cs-CZ" dirty="0" smtClean="0"/>
              <a:t>Povinnost </a:t>
            </a:r>
            <a:r>
              <a:rPr lang="cs-CZ" dirty="0"/>
              <a:t>předložit dokumentaci o zakázce je splněna samotným předložením této </a:t>
            </a:r>
            <a:r>
              <a:rPr lang="cs-CZ" dirty="0" smtClean="0"/>
              <a:t>dokumentace prostřednictvím ISKP14+. </a:t>
            </a:r>
          </a:p>
          <a:p>
            <a:r>
              <a:rPr lang="cs-CZ" b="1" dirty="0" smtClean="0"/>
              <a:t>Žadatel </a:t>
            </a:r>
            <a:r>
              <a:rPr lang="cs-CZ" b="1" dirty="0"/>
              <a:t>nemusí vyčkat na stanovisko </a:t>
            </a:r>
            <a:r>
              <a:rPr lang="cs-CZ" b="1" dirty="0" smtClean="0"/>
              <a:t>Centra, </a:t>
            </a:r>
            <a:r>
              <a:rPr lang="cs-CZ" b="1" dirty="0"/>
              <a:t>ani samotná kontrola zakázky ze strany </a:t>
            </a:r>
            <a:r>
              <a:rPr lang="cs-CZ" b="1" dirty="0" smtClean="0"/>
              <a:t>Centra </a:t>
            </a:r>
            <a:r>
              <a:rPr lang="cs-CZ" b="1" dirty="0"/>
              <a:t>nemusí proběhnout předtím, než žadatel oprávněně využije svých práv zadavatele veřejné zakázky. </a:t>
            </a: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261939"/>
            <a:ext cx="8195481" cy="775291"/>
          </a:xfrm>
        </p:spPr>
        <p:txBody>
          <a:bodyPr>
            <a:normAutofit/>
          </a:bodyPr>
          <a:lstStyle/>
          <a:p>
            <a:pPr algn="ctr"/>
            <a:r>
              <a:rPr lang="cs-CZ" sz="3000" dirty="0" smtClean="0"/>
              <a:t>Povinnosti příjemce pro zakázky dle ZZVZ</a:t>
            </a:r>
            <a:endParaRPr lang="cs-CZ" sz="30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0C4B2-41BC-D741-8B94-B76DB6967C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29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178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986375" y="1084263"/>
            <a:ext cx="7700425" cy="5150805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cs-CZ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 smtClean="0"/>
              <a:t>Pro </a:t>
            </a:r>
            <a:r>
              <a:rPr lang="cs-CZ" dirty="0" smtClean="0"/>
              <a:t>typ příjemce PO OSS a OSS se jedná o </a:t>
            </a:r>
            <a:r>
              <a:rPr lang="cs-CZ" b="1" dirty="0" smtClean="0"/>
              <a:t>Veřejné zakázky malé hodnoty</a:t>
            </a:r>
            <a:r>
              <a:rPr lang="cs-CZ" dirty="0" smtClean="0"/>
              <a:t>, které jsou realizovány podle Metodického pokynu </a:t>
            </a:r>
            <a:r>
              <a:rPr lang="cs-CZ" dirty="0"/>
              <a:t>pro oblast zadávání zakázek pro programové období </a:t>
            </a:r>
            <a:r>
              <a:rPr lang="cs-CZ" dirty="0" smtClean="0"/>
              <a:t>2014–2020 (příloha č. 3 OP).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cs-CZ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 smtClean="0"/>
              <a:t>Příjemce předkládá na Centrum </a:t>
            </a:r>
            <a:r>
              <a:rPr lang="cs-CZ" b="1" dirty="0" smtClean="0"/>
              <a:t>kompletní dokumentaci k veřejné zakázce </a:t>
            </a:r>
            <a:r>
              <a:rPr lang="cs-CZ" dirty="0" smtClean="0"/>
              <a:t>bez </a:t>
            </a:r>
            <a:r>
              <a:rPr lang="cs-CZ" dirty="0"/>
              <a:t>zbytečného </a:t>
            </a:r>
            <a:r>
              <a:rPr lang="cs-CZ" dirty="0" smtClean="0"/>
              <a:t>odkladu po uzavření smlouvy/dodatku</a:t>
            </a:r>
            <a:r>
              <a:rPr lang="cs-CZ" dirty="0" smtClean="0"/>
              <a:t>.</a:t>
            </a:r>
          </a:p>
          <a:p>
            <a:endParaRPr lang="cs-CZ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 smtClean="0"/>
              <a:t>Pro </a:t>
            </a:r>
            <a:r>
              <a:rPr lang="cs-CZ" dirty="0"/>
              <a:t>přípravu a průběh výběrového řízení a návrh dodatku před jeho podpisem u zakázek malé hodnoty </a:t>
            </a:r>
            <a:r>
              <a:rPr lang="cs-CZ" dirty="0" smtClean="0"/>
              <a:t>je možnost konzultací dle aktuální kapacity </a:t>
            </a:r>
            <a:r>
              <a:rPr lang="cs-CZ" dirty="0" smtClean="0"/>
              <a:t>Centra.</a:t>
            </a:r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 smtClean="0"/>
          </a:p>
          <a:p>
            <a:endParaRPr lang="cs-CZ" dirty="0" smtClean="0"/>
          </a:p>
          <a:p>
            <a:pPr algn="ctr"/>
            <a:r>
              <a:rPr lang="cs-CZ" b="1" dirty="0" smtClean="0">
                <a:solidFill>
                  <a:srgbClr val="00529C"/>
                </a:solidFill>
              </a:rPr>
              <a:t>Aktualizaci harmonogramu VZ </a:t>
            </a:r>
            <a:r>
              <a:rPr lang="cs-CZ" b="1" dirty="0" smtClean="0">
                <a:solidFill>
                  <a:srgbClr val="00529C"/>
                </a:solidFill>
              </a:rPr>
              <a:t>v ISKP14+ musí </a:t>
            </a:r>
            <a:r>
              <a:rPr lang="cs-CZ" b="1" dirty="0" smtClean="0">
                <a:solidFill>
                  <a:srgbClr val="00529C"/>
                </a:solidFill>
              </a:rPr>
              <a:t>příjemce provést vždy při změně veřejné zakázky a s každou předloženou Zprávou o realizaci projektu.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cs-CZ" b="1" dirty="0" smtClean="0">
              <a:solidFill>
                <a:srgbClr val="0070C0"/>
              </a:solidFill>
            </a:endParaRP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261939"/>
            <a:ext cx="8195481" cy="775291"/>
          </a:xfrm>
        </p:spPr>
        <p:txBody>
          <a:bodyPr>
            <a:normAutofit/>
          </a:bodyPr>
          <a:lstStyle/>
          <a:p>
            <a:pPr algn="ctr"/>
            <a:r>
              <a:rPr lang="cs-CZ" sz="3000" dirty="0" smtClean="0"/>
              <a:t>Povinnosti příjemce pro zakázky mimo ZZVZ</a:t>
            </a:r>
            <a:endParaRPr lang="cs-CZ" sz="30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0C4B2-41BC-D741-8B94-B76DB6967C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29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049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986375" y="1084263"/>
            <a:ext cx="7700425" cy="5272086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cs-CZ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 smtClean="0"/>
              <a:t>Po předložení </a:t>
            </a:r>
            <a:r>
              <a:rPr lang="cs-CZ" b="1" u="sng" dirty="0" smtClean="0"/>
              <a:t>zadávacích podmínek (1. fáze) </a:t>
            </a:r>
            <a:r>
              <a:rPr lang="cs-CZ" dirty="0" smtClean="0"/>
              <a:t>k zakázkám dle ZZVZ Centrum neprovádí tzv. „preventivní“ kontrolu souladu zadávacích podmínek se ZZVZ.  </a:t>
            </a:r>
            <a:r>
              <a:rPr lang="cs-CZ" dirty="0"/>
              <a:t>Příjemce </a:t>
            </a:r>
            <a:r>
              <a:rPr lang="cs-CZ" dirty="0" smtClean="0"/>
              <a:t>je o </a:t>
            </a:r>
            <a:r>
              <a:rPr lang="cs-CZ" dirty="0"/>
              <a:t>neprovedení kontroly informován </a:t>
            </a:r>
            <a:r>
              <a:rPr lang="cs-CZ" dirty="0" smtClean="0"/>
              <a:t>depeší prostřednictvím ISKP14+.</a:t>
            </a:r>
            <a:endParaRPr lang="cs-CZ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 smtClean="0"/>
              <a:t>Po předložení </a:t>
            </a:r>
            <a:r>
              <a:rPr lang="cs-CZ" b="1" u="sng" dirty="0" smtClean="0"/>
              <a:t>dokumentace k průběhu zakázky (2. fáze)</a:t>
            </a:r>
            <a:r>
              <a:rPr lang="cs-CZ" b="1" dirty="0" smtClean="0"/>
              <a:t> </a:t>
            </a:r>
            <a:r>
              <a:rPr lang="cs-CZ" dirty="0" smtClean="0"/>
              <a:t>před podpisem smlouvy k zakázkám dle ZZVZ provádí Centrum kontrolu dle aktuálních volných kapacit.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 smtClean="0"/>
              <a:t>Po </a:t>
            </a:r>
            <a:r>
              <a:rPr lang="cs-CZ" dirty="0"/>
              <a:t>předložení </a:t>
            </a:r>
            <a:r>
              <a:rPr lang="cs-CZ" b="1" u="sng" dirty="0"/>
              <a:t>dokumentace k ukončené zakázce (3. fáze)</a:t>
            </a:r>
            <a:r>
              <a:rPr lang="cs-CZ" b="1" dirty="0"/>
              <a:t> </a:t>
            </a:r>
            <a:r>
              <a:rPr lang="cs-CZ" dirty="0"/>
              <a:t>po podpisu smlouvy k zakázkám dle ZZVZ provádí </a:t>
            </a:r>
            <a:r>
              <a:rPr lang="cs-CZ" dirty="0" smtClean="0"/>
              <a:t>Centrum </a:t>
            </a:r>
            <a:r>
              <a:rPr lang="cs-CZ" dirty="0"/>
              <a:t>kontrolu nejpozději před proplacením Žádosti o platbu, ve které jsou výdaje ze zakázky </a:t>
            </a:r>
            <a:r>
              <a:rPr lang="cs-CZ" dirty="0" smtClean="0"/>
              <a:t>uplatněny</a:t>
            </a:r>
            <a:r>
              <a:rPr lang="cs-CZ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  <a:p>
            <a:r>
              <a:rPr lang="cs-CZ" b="1" dirty="0"/>
              <a:t>UPOZORNĚNÍ</a:t>
            </a:r>
          </a:p>
          <a:p>
            <a:pPr>
              <a:spcBef>
                <a:spcPts val="0"/>
              </a:spcBef>
            </a:pPr>
            <a:r>
              <a:rPr lang="cs-CZ" b="1" dirty="0"/>
              <a:t>Příjemce nemá povinnost vyčkat </a:t>
            </a:r>
            <a:r>
              <a:rPr lang="cs-CZ" b="1" dirty="0" smtClean="0"/>
              <a:t>na stanovisko Centra, </a:t>
            </a:r>
            <a:r>
              <a:rPr lang="cs-CZ" b="1" dirty="0"/>
              <a:t>může zahájit zadávací řízení </a:t>
            </a:r>
            <a:r>
              <a:rPr lang="cs-CZ" b="1" dirty="0"/>
              <a:t>i bez stanoviska </a:t>
            </a:r>
            <a:r>
              <a:rPr lang="cs-CZ" b="1" dirty="0" smtClean="0"/>
              <a:t>Centra a to po </a:t>
            </a:r>
            <a:r>
              <a:rPr lang="cs-CZ" b="1" dirty="0"/>
              <a:t>uplynutí 10 pracovních dnů či po obdržení depeše o neprovedení </a:t>
            </a:r>
            <a:r>
              <a:rPr lang="cs-CZ" b="1" dirty="0" smtClean="0"/>
              <a:t>kontroly; </a:t>
            </a:r>
            <a:r>
              <a:rPr lang="cs-CZ" b="1" dirty="0"/>
              <a:t>uzavřít smlouvu či dodatek může ihned poté, co k tomu nastanou zákonné podmínky.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  <a:p>
            <a:endParaRPr lang="cs-CZ" dirty="0" smtClean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261939"/>
            <a:ext cx="8195481" cy="775291"/>
          </a:xfrm>
        </p:spPr>
        <p:txBody>
          <a:bodyPr>
            <a:normAutofit/>
          </a:bodyPr>
          <a:lstStyle/>
          <a:p>
            <a:pPr algn="ctr"/>
            <a:r>
              <a:rPr lang="cs-CZ" sz="3000" dirty="0" smtClean="0"/>
              <a:t>Kontrola </a:t>
            </a:r>
            <a:r>
              <a:rPr lang="cs-CZ" sz="3000" dirty="0" smtClean="0"/>
              <a:t>veřejných zakázek ze strany Centra</a:t>
            </a:r>
            <a:endParaRPr lang="cs-CZ" sz="30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0C4B2-41BC-D741-8B94-B76DB6967C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29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129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957942" y="887105"/>
            <a:ext cx="7478641" cy="4189862"/>
          </a:xfrm>
        </p:spPr>
        <p:txBody>
          <a:bodyPr>
            <a:noAutofit/>
          </a:bodyPr>
          <a:lstStyle/>
          <a:p>
            <a:endParaRPr lang="cs-CZ" dirty="0" smtClean="0"/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b="1" dirty="0"/>
              <a:t>U zakázek malé hodnoty</a:t>
            </a:r>
            <a:r>
              <a:rPr lang="cs-CZ" dirty="0"/>
              <a:t> provádí </a:t>
            </a:r>
            <a:r>
              <a:rPr lang="cs-CZ" dirty="0" smtClean="0"/>
              <a:t>Centrum </a:t>
            </a:r>
            <a:r>
              <a:rPr lang="cs-CZ" dirty="0"/>
              <a:t>kontrolu nejpozději před proplacením Žádosti o platbu, ve které jsou výdaje ze zakázky uplatněny</a:t>
            </a:r>
            <a:r>
              <a:rPr lang="cs-CZ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 smtClean="0"/>
              <a:t>O </a:t>
            </a:r>
            <a:r>
              <a:rPr lang="cs-CZ" b="1" dirty="0" smtClean="0"/>
              <a:t>zahájení kontroly veřejné </a:t>
            </a:r>
            <a:r>
              <a:rPr lang="cs-CZ" b="1" dirty="0" smtClean="0"/>
              <a:t>zakázky</a:t>
            </a:r>
            <a:r>
              <a:rPr lang="cs-CZ" dirty="0" smtClean="0"/>
              <a:t> ze strany Centra </a:t>
            </a:r>
            <a:r>
              <a:rPr lang="cs-CZ" dirty="0" smtClean="0"/>
              <a:t>je příjemce </a:t>
            </a:r>
            <a:r>
              <a:rPr lang="cs-CZ" dirty="0" smtClean="0"/>
              <a:t>informován prostřednictvím depeše v ISKP14+, </a:t>
            </a:r>
            <a:r>
              <a:rPr lang="cs-CZ" dirty="0" smtClean="0"/>
              <a:t>výsledkem kontroly je </a:t>
            </a:r>
            <a:r>
              <a:rPr lang="cs-CZ" b="1" dirty="0" smtClean="0"/>
              <a:t>Stanovisko </a:t>
            </a:r>
            <a:r>
              <a:rPr lang="cs-CZ" b="1" dirty="0" smtClean="0"/>
              <a:t>Centra </a:t>
            </a:r>
            <a:r>
              <a:rPr lang="cs-CZ" b="1" dirty="0" smtClean="0"/>
              <a:t>k zakázce</a:t>
            </a:r>
            <a:r>
              <a:rPr lang="cs-CZ" dirty="0" smtClean="0"/>
              <a:t>, které je odeslané </a:t>
            </a:r>
            <a:r>
              <a:rPr lang="cs-CZ" dirty="0" smtClean="0"/>
              <a:t>depeší v ISKP14+</a:t>
            </a:r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Více informací </a:t>
            </a:r>
            <a:r>
              <a:rPr lang="cs-CZ" dirty="0" smtClean="0"/>
              <a:t>viz.</a:t>
            </a:r>
            <a:r>
              <a:rPr lang="cs-CZ" dirty="0" smtClean="0"/>
              <a:t> </a:t>
            </a:r>
            <a:r>
              <a:rPr lang="cs-CZ" u="sng" dirty="0" smtClean="0"/>
              <a:t>Obecní pravidla </a:t>
            </a:r>
            <a:r>
              <a:rPr lang="cs-CZ" u="sng" dirty="0" smtClean="0"/>
              <a:t>pro žadatele a </a:t>
            </a:r>
            <a:r>
              <a:rPr lang="cs-CZ" u="sng" dirty="0" smtClean="0"/>
              <a:t>příjemce</a:t>
            </a:r>
            <a:r>
              <a:rPr lang="cs-CZ" dirty="0" smtClean="0"/>
              <a:t> (dále jen OP), kapitola </a:t>
            </a:r>
            <a:r>
              <a:rPr lang="cs-CZ" dirty="0" smtClean="0"/>
              <a:t>5 „Investiční </a:t>
            </a:r>
            <a:r>
              <a:rPr lang="cs-CZ" dirty="0"/>
              <a:t>plánování a zadávání </a:t>
            </a:r>
            <a:r>
              <a:rPr lang="cs-CZ" dirty="0" smtClean="0"/>
              <a:t>zakázek“</a:t>
            </a:r>
            <a:endParaRPr lang="cs-CZ" dirty="0"/>
          </a:p>
          <a:p>
            <a:endParaRPr lang="cs-CZ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 smtClean="0"/>
          </a:p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0C4B2-41BC-D741-8B94-B76DB6967C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29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261939"/>
            <a:ext cx="8195481" cy="775291"/>
          </a:xfrm>
        </p:spPr>
        <p:txBody>
          <a:bodyPr>
            <a:normAutofit/>
          </a:bodyPr>
          <a:lstStyle/>
          <a:p>
            <a:pPr algn="ctr"/>
            <a:r>
              <a:rPr lang="cs-CZ" sz="3000" dirty="0" smtClean="0"/>
              <a:t>Kontrola </a:t>
            </a:r>
            <a:r>
              <a:rPr lang="cs-CZ" sz="3000" dirty="0" smtClean="0"/>
              <a:t>veřejných zakázek ze strany Centra</a:t>
            </a:r>
            <a:endParaRPr lang="cs-CZ" sz="3000" dirty="0"/>
          </a:p>
        </p:txBody>
      </p:sp>
    </p:spTree>
    <p:extLst>
      <p:ext uri="{BB962C8B-B14F-4D97-AF65-F5344CB8AC3E}">
        <p14:creationId xmlns:p14="http://schemas.microsoft.com/office/powerpoint/2010/main" val="180367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986375" y="1084263"/>
            <a:ext cx="7700425" cy="5150805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cs-CZ" b="1" u="sng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b="1" u="sng" dirty="0" smtClean="0"/>
              <a:t>Dodatky </a:t>
            </a:r>
            <a:r>
              <a:rPr lang="cs-CZ" b="1" u="sng" dirty="0"/>
              <a:t>ke smlouvě</a:t>
            </a:r>
            <a:r>
              <a:rPr lang="cs-CZ" dirty="0"/>
              <a:t> je potřeba dokládat neprodleně </a:t>
            </a:r>
          </a:p>
          <a:p>
            <a:pPr marL="914400" lvl="1" indent="-285750">
              <a:buFont typeface="Courier New" panose="02070309020205020404" pitchFamily="49" charset="0"/>
              <a:buChar char="o"/>
            </a:pPr>
            <a:r>
              <a:rPr lang="cs-CZ" sz="1800" b="0" dirty="0">
                <a:solidFill>
                  <a:schemeClr val="tx1"/>
                </a:solidFill>
              </a:rPr>
              <a:t>jejich </a:t>
            </a:r>
            <a:r>
              <a:rPr lang="cs-CZ" sz="1800" dirty="0">
                <a:solidFill>
                  <a:schemeClr val="tx1"/>
                </a:solidFill>
              </a:rPr>
              <a:t>kontrola z věcného hlediska </a:t>
            </a:r>
            <a:r>
              <a:rPr lang="cs-CZ" sz="1800" b="0" dirty="0">
                <a:solidFill>
                  <a:schemeClr val="tx1"/>
                </a:solidFill>
              </a:rPr>
              <a:t>proběhne nejpozději </a:t>
            </a:r>
            <a:r>
              <a:rPr lang="cs-CZ" sz="1800" b="0" u="sng" dirty="0">
                <a:solidFill>
                  <a:schemeClr val="tx1"/>
                </a:solidFill>
              </a:rPr>
              <a:t>před proplacením Žádosti o platbu</a:t>
            </a:r>
            <a:r>
              <a:rPr lang="cs-CZ" sz="1800" b="0" dirty="0">
                <a:solidFill>
                  <a:schemeClr val="tx1"/>
                </a:solidFill>
              </a:rPr>
              <a:t>, ve které jsou výdaje ze zakázky uplatněny.</a:t>
            </a:r>
          </a:p>
          <a:p>
            <a:pPr marL="914400" lvl="1" indent="-28575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cs-CZ" sz="1800" b="0" dirty="0">
                <a:solidFill>
                  <a:schemeClr val="tx1"/>
                </a:solidFill>
              </a:rPr>
              <a:t>jejich </a:t>
            </a:r>
            <a:r>
              <a:rPr lang="cs-CZ" sz="1800" dirty="0">
                <a:solidFill>
                  <a:schemeClr val="tx1"/>
                </a:solidFill>
              </a:rPr>
              <a:t>kontrola dle ZZVZ nebo Metodického pokynu</a:t>
            </a:r>
            <a:r>
              <a:rPr lang="cs-CZ" sz="1800" b="0" dirty="0">
                <a:solidFill>
                  <a:schemeClr val="tx1"/>
                </a:solidFill>
              </a:rPr>
              <a:t> však proběhne souhrnně nejpozději </a:t>
            </a:r>
            <a:r>
              <a:rPr lang="cs-CZ" sz="1800" b="0" u="sng" dirty="0">
                <a:solidFill>
                  <a:schemeClr val="tx1"/>
                </a:solidFill>
              </a:rPr>
              <a:t>se závěrečnou </a:t>
            </a:r>
            <a:r>
              <a:rPr lang="cs-CZ" sz="1800" b="0" u="sng" dirty="0" smtClean="0">
                <a:solidFill>
                  <a:schemeClr val="tx1"/>
                </a:solidFill>
              </a:rPr>
              <a:t>Žádostí </a:t>
            </a:r>
            <a:r>
              <a:rPr lang="cs-CZ" sz="1800" b="0" u="sng" dirty="0">
                <a:solidFill>
                  <a:schemeClr val="tx1"/>
                </a:solidFill>
              </a:rPr>
              <a:t>o platbu</a:t>
            </a:r>
            <a:r>
              <a:rPr lang="cs-CZ" sz="1800" b="0" dirty="0">
                <a:solidFill>
                  <a:schemeClr val="tx1"/>
                </a:solidFill>
              </a:rPr>
              <a:t>, resp. se žádostí o platbu, kde bude požadován poslední výdaj z uzavřené smlouvy</a:t>
            </a:r>
            <a:r>
              <a:rPr lang="cs-CZ" sz="1800" b="0" dirty="0" smtClean="0">
                <a:solidFill>
                  <a:schemeClr val="tx1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 smtClean="0"/>
              <a:t>Pokud příjemce </a:t>
            </a:r>
            <a:r>
              <a:rPr lang="cs-CZ" dirty="0"/>
              <a:t>předkládá dokumentaci </a:t>
            </a:r>
            <a:r>
              <a:rPr lang="cs-CZ" dirty="0" smtClean="0"/>
              <a:t>k </a:t>
            </a:r>
            <a:r>
              <a:rPr lang="cs-CZ" dirty="0"/>
              <a:t>zakázce, která obsahuje </a:t>
            </a:r>
            <a:r>
              <a:rPr lang="cs-CZ" b="1" dirty="0"/>
              <a:t>změnu s dopadem na projekt </a:t>
            </a:r>
            <a:r>
              <a:rPr lang="cs-CZ" dirty="0"/>
              <a:t>(např. změna smlouvy/dodatek s pozměněným harmonogramem, finančním plánem apod.) </a:t>
            </a:r>
            <a:r>
              <a:rPr lang="cs-CZ" b="1" dirty="0"/>
              <a:t>musí o této změně zároveň informovat prostřednictvím Žádosti o změnu</a:t>
            </a:r>
            <a:r>
              <a:rPr lang="cs-CZ" dirty="0"/>
              <a:t>, aby byl posouzen její komplexní dopad na projekt</a:t>
            </a:r>
            <a:r>
              <a:rPr lang="cs-CZ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  <a:p>
            <a:endParaRPr lang="cs-CZ" dirty="0" smtClean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261939"/>
            <a:ext cx="8195481" cy="775291"/>
          </a:xfrm>
        </p:spPr>
        <p:txBody>
          <a:bodyPr>
            <a:normAutofit/>
          </a:bodyPr>
          <a:lstStyle/>
          <a:p>
            <a:pPr algn="ctr"/>
            <a:r>
              <a:rPr lang="cs-CZ" sz="3000" dirty="0" smtClean="0"/>
              <a:t>Změna </a:t>
            </a:r>
            <a:r>
              <a:rPr lang="cs-CZ" sz="3000" dirty="0"/>
              <a:t>závazku ze smlouvy 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0C4B2-41BC-D741-8B94-B76DB6967C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29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831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986375" y="1084263"/>
            <a:ext cx="7700425" cy="5150805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b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b="1" dirty="0" smtClean="0"/>
              <a:t>U </a:t>
            </a:r>
            <a:r>
              <a:rPr lang="cs-CZ" b="1" dirty="0"/>
              <a:t>zakázek na stavební práce s předpokládanou hodnotou vyšší než 6 mil. Kč </a:t>
            </a:r>
            <a:r>
              <a:rPr lang="cs-CZ" dirty="0" smtClean="0"/>
              <a:t>je příjemce povinen doložit </a:t>
            </a:r>
            <a:r>
              <a:rPr lang="cs-CZ" b="1" dirty="0" smtClean="0"/>
              <a:t>položkový </a:t>
            </a:r>
            <a:r>
              <a:rPr lang="cs-CZ" b="1" dirty="0"/>
              <a:t>rozpočet stavby vypracovaný na základě ocenění výkazu výměr</a:t>
            </a:r>
            <a:r>
              <a:rPr lang="cs-CZ" dirty="0"/>
              <a:t>, který splňuje požadavky na strukturu a členění dle vyhlášky č. 169/2016, v platném </a:t>
            </a:r>
            <a:r>
              <a:rPr lang="cs-CZ" dirty="0" smtClean="0"/>
              <a:t>znění. Položkový </a:t>
            </a:r>
            <a:r>
              <a:rPr lang="cs-CZ" dirty="0"/>
              <a:t>rozpočet stavby žadatel předkládá </a:t>
            </a:r>
            <a:r>
              <a:rPr lang="cs-CZ" u="sng" dirty="0"/>
              <a:t>ve formátu </a:t>
            </a:r>
            <a:r>
              <a:rPr lang="cs-CZ" u="sng" dirty="0" err="1"/>
              <a:t>pdf</a:t>
            </a:r>
            <a:r>
              <a:rPr lang="cs-CZ" u="sng" dirty="0"/>
              <a:t> a v elektronickém výstupu ze softwaru pro </a:t>
            </a:r>
            <a:r>
              <a:rPr lang="cs-CZ" u="sng" dirty="0" smtClean="0"/>
              <a:t>rozpočtování, </a:t>
            </a:r>
            <a:r>
              <a:rPr lang="cs-CZ" u="sng" dirty="0"/>
              <a:t>který je přímým výstupem softwaru pro </a:t>
            </a:r>
            <a:r>
              <a:rPr lang="cs-CZ" u="sng" dirty="0" smtClean="0"/>
              <a:t>rozpočtování</a:t>
            </a:r>
            <a:r>
              <a:rPr lang="cs-CZ" dirty="0"/>
              <a:t> </a:t>
            </a:r>
            <a:r>
              <a:rPr lang="cs-CZ" dirty="0" smtClean="0"/>
              <a:t>(kap</a:t>
            </a:r>
            <a:r>
              <a:rPr lang="cs-CZ" dirty="0"/>
              <a:t>. 5.2 a </a:t>
            </a:r>
            <a:r>
              <a:rPr lang="cs-CZ" dirty="0" smtClean="0"/>
              <a:t>5.3 OP)</a:t>
            </a:r>
            <a:endParaRPr lang="cs-CZ" dirty="0" smtClean="0"/>
          </a:p>
          <a:p>
            <a:endParaRPr lang="cs-CZ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 smtClean="0"/>
              <a:t>Centrum </a:t>
            </a:r>
            <a:r>
              <a:rPr lang="cs-CZ" dirty="0" smtClean="0"/>
              <a:t>provádí </a:t>
            </a:r>
            <a:r>
              <a:rPr lang="cs-CZ" b="1" dirty="0" smtClean="0"/>
              <a:t>kontrolu vazby položek na </a:t>
            </a:r>
            <a:r>
              <a:rPr lang="cs-CZ" b="1" dirty="0"/>
              <a:t>vybranou cenovou soustavu </a:t>
            </a:r>
            <a:r>
              <a:rPr lang="cs-CZ" dirty="0" smtClean="0"/>
              <a:t>a před zahájením veřejné zakázky posuzuje zda jsou ceny </a:t>
            </a:r>
            <a:r>
              <a:rPr lang="cs-CZ" dirty="0"/>
              <a:t>stanoveny jako v místě a čase obvyklé. </a:t>
            </a:r>
            <a:r>
              <a:rPr lang="cs-CZ" dirty="0"/>
              <a:t>P</a:t>
            </a:r>
            <a:r>
              <a:rPr lang="cs-CZ" dirty="0" smtClean="0"/>
              <a:t>říjemce </a:t>
            </a:r>
            <a:r>
              <a:rPr lang="cs-CZ" dirty="0"/>
              <a:t>je dále povinen po ukončení výběrového řízení předložit ke kontrole </a:t>
            </a:r>
            <a:r>
              <a:rPr lang="cs-CZ" b="1" dirty="0"/>
              <a:t>položkový rozpočet stavby z vítězné nabídky uchazeče</a:t>
            </a:r>
            <a:r>
              <a:rPr lang="cs-CZ" dirty="0"/>
              <a:t>. </a:t>
            </a:r>
            <a:endParaRPr lang="cs-CZ" dirty="0" smtClean="0"/>
          </a:p>
          <a:p>
            <a:endParaRPr lang="cs-CZ" dirty="0"/>
          </a:p>
          <a:p>
            <a:endParaRPr lang="cs-CZ" dirty="0" smtClean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261939"/>
            <a:ext cx="8195481" cy="775291"/>
          </a:xfrm>
        </p:spPr>
        <p:txBody>
          <a:bodyPr>
            <a:noAutofit/>
          </a:bodyPr>
          <a:lstStyle/>
          <a:p>
            <a:pPr algn="ctr">
              <a:spcBef>
                <a:spcPts val="1200"/>
              </a:spcBef>
            </a:pPr>
            <a:r>
              <a:rPr lang="cs-CZ" sz="3000" dirty="0" smtClean="0"/>
              <a:t/>
            </a:r>
            <a:br>
              <a:rPr lang="cs-CZ" sz="3000" dirty="0" smtClean="0"/>
            </a:br>
            <a:r>
              <a:rPr lang="cs-CZ" sz="3000" dirty="0" smtClean="0"/>
              <a:t>Speciální </a:t>
            </a:r>
            <a:r>
              <a:rPr lang="cs-CZ" sz="3000" dirty="0"/>
              <a:t>úprava předkládání dokumentace </a:t>
            </a:r>
            <a:r>
              <a:rPr lang="cs-CZ" sz="3000" dirty="0" smtClean="0"/>
              <a:t/>
            </a:r>
            <a:br>
              <a:rPr lang="cs-CZ" sz="3000" dirty="0" smtClean="0"/>
            </a:br>
            <a:r>
              <a:rPr lang="cs-CZ" sz="3000" dirty="0" smtClean="0"/>
              <a:t>u </a:t>
            </a:r>
            <a:r>
              <a:rPr lang="cs-CZ" sz="3000" dirty="0" smtClean="0"/>
              <a:t>veřejných zakázek </a:t>
            </a:r>
            <a:r>
              <a:rPr lang="cs-CZ" sz="3000" dirty="0"/>
              <a:t>na stavební práce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0C4B2-41BC-D741-8B94-B76DB6967C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29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29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872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blona_centrum_20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2928</TotalTime>
  <Words>2229</Words>
  <Application>Microsoft Office PowerPoint</Application>
  <PresentationFormat>Předvádění na obrazovce (4:3)</PresentationFormat>
  <Paragraphs>327</Paragraphs>
  <Slides>32</Slides>
  <Notes>7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32</vt:i4>
      </vt:variant>
    </vt:vector>
  </HeadingPairs>
  <TitlesOfParts>
    <vt:vector size="39" baseType="lpstr">
      <vt:lpstr>Arial</vt:lpstr>
      <vt:lpstr>Calibri</vt:lpstr>
      <vt:lpstr>Courier New</vt:lpstr>
      <vt:lpstr>Symbol</vt:lpstr>
      <vt:lpstr>Times New Roman</vt:lpstr>
      <vt:lpstr>Wingdings</vt:lpstr>
      <vt:lpstr>sablona_centrum_2016</vt:lpstr>
      <vt:lpstr>Kontrolní postupy  Centra pro regionální rozvoj  České republiky</vt:lpstr>
      <vt:lpstr>Osnova</vt:lpstr>
      <vt:lpstr>Veřejné zakázky  v projektech IROP  </vt:lpstr>
      <vt:lpstr>Povinnosti příjemce pro zakázky dle ZZVZ</vt:lpstr>
      <vt:lpstr>Povinnosti příjemce pro zakázky mimo ZZVZ</vt:lpstr>
      <vt:lpstr>Kontrola veřejných zakázek ze strany Centra</vt:lpstr>
      <vt:lpstr>Kontrola veřejných zakázek ze strany Centra</vt:lpstr>
      <vt:lpstr>Změna závazku ze smlouvy </vt:lpstr>
      <vt:lpstr> Speciální úprava předkládání dokumentace  u veřejných zakázek na stavební práce</vt:lpstr>
      <vt:lpstr> Speciální úprava předkládání dokumentace  u veřejných zakázek na stavební práce</vt:lpstr>
      <vt:lpstr>Žádosti o změnu (ŽoZ) v projektech IROP</vt:lpstr>
      <vt:lpstr>Žádosti o změnu (ŽoZ)</vt:lpstr>
      <vt:lpstr>Žádosti o změnu (ŽoZ)</vt:lpstr>
      <vt:lpstr>Žádosti o změnu (ŽoZ)</vt:lpstr>
      <vt:lpstr>Žádosti o změnu (ŽoZ)</vt:lpstr>
      <vt:lpstr>Náležitosti vybraných ŽoZ</vt:lpstr>
      <vt:lpstr>Náležitosti vybraných ŽoZ</vt:lpstr>
      <vt:lpstr>Žádost o platbu (ŽoP)  a Zpráva o realizaci (ZoR) v projektech IROP   </vt:lpstr>
      <vt:lpstr>Podklady k tvorbě ŽoP a ZoR</vt:lpstr>
      <vt:lpstr>Předložení ŽoP a ZoR</vt:lpstr>
      <vt:lpstr>Postup kontroly ŽoP a ZoR</vt:lpstr>
      <vt:lpstr>ŽoP – způsobilost výdajů</vt:lpstr>
      <vt:lpstr>ŽoP – dokladování způsobilých výdajů</vt:lpstr>
      <vt:lpstr>ŽoP – dokladování způsobilých výdajů</vt:lpstr>
      <vt:lpstr>ŽoP – dokladování způsobilých výdajů</vt:lpstr>
      <vt:lpstr>ZoR – vybrané záložky</vt:lpstr>
      <vt:lpstr>ZoR – vybrané záložky</vt:lpstr>
      <vt:lpstr>Udržitelnost projektů IROP</vt:lpstr>
      <vt:lpstr>Kontroly projektů IROP</vt:lpstr>
      <vt:lpstr> Deinstitucionalizace psychiatrické péče II Výzva č. 75  </vt:lpstr>
      <vt:lpstr> Deinstitucionalizace psychiatrické péče II Výzva č. 75  </vt:lpstr>
      <vt:lpstr>Děkuji za pozornost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Juránek Vilém</dc:creator>
  <cp:lastModifiedBy>Kreutziger Anna</cp:lastModifiedBy>
  <cp:revision>253</cp:revision>
  <cp:lastPrinted>2019-11-26T13:51:24Z</cp:lastPrinted>
  <dcterms:created xsi:type="dcterms:W3CDTF">2016-05-13T07:19:23Z</dcterms:created>
  <dcterms:modified xsi:type="dcterms:W3CDTF">2019-11-26T14:00:54Z</dcterms:modified>
</cp:coreProperties>
</file>