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1" r:id="rId1"/>
  </p:sldMasterIdLst>
  <p:notesMasterIdLst>
    <p:notesMasterId r:id="rId5"/>
  </p:notesMasterIdLst>
  <p:handoutMasterIdLst>
    <p:handoutMasterId r:id="rId6"/>
  </p:handoutMasterIdLst>
  <p:sldIdLst>
    <p:sldId id="291" r:id="rId2"/>
    <p:sldId id="327" r:id="rId3"/>
    <p:sldId id="32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>
          <p15:clr>
            <a:srgbClr val="A4A3A4"/>
          </p15:clr>
        </p15:guide>
        <p15:guide id="2" pos="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003399"/>
    <a:srgbClr val="3F9C35"/>
    <a:srgbClr val="73767D"/>
    <a:srgbClr val="004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3" autoAdjust="0"/>
    <p:restoredTop sz="94628" autoAdjust="0"/>
  </p:normalViewPr>
  <p:slideViewPr>
    <p:cSldViewPr>
      <p:cViewPr varScale="1">
        <p:scale>
          <a:sx n="101" d="100"/>
          <a:sy n="101" d="100"/>
        </p:scale>
        <p:origin x="120" y="156"/>
      </p:cViewPr>
      <p:guideLst>
        <p:guide orient="horz" pos="3339"/>
        <p:guide pos="295"/>
      </p:guideLst>
    </p:cSldViewPr>
  </p:slideViewPr>
  <p:outlineViewPr>
    <p:cViewPr>
      <p:scale>
        <a:sx n="33" d="100"/>
        <a:sy n="33" d="100"/>
      </p:scale>
      <p:origin x="0" y="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8AA7E2-0A9F-41B9-98A1-CA61708ED0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0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AFAB6D-8511-4385-A4C3-BBE5BA6153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5521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41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087505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323767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489388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925588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017072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22239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602427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059234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93700" y="6092825"/>
            <a:ext cx="84264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  <a:defRPr/>
            </a:pPr>
            <a:r>
              <a:rPr lang="cs-CZ" altLang="cs-CZ" sz="1630" b="1" dirty="0" smtClean="0">
                <a:solidFill>
                  <a:srgbClr val="00339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www.opzp.cz</a:t>
            </a:r>
            <a:r>
              <a:rPr lang="cs-CZ" altLang="cs-CZ" sz="1630" b="1" dirty="0" smtClean="0">
                <a:solidFill>
                  <a:srgbClr val="73767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cs-CZ" altLang="cs-CZ" sz="1630" b="1" dirty="0" smtClean="0">
                <a:solidFill>
                  <a:srgbClr val="3F9C3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zelená linka: 800 260 500  </a:t>
            </a:r>
            <a:r>
              <a:rPr lang="cs-CZ" altLang="cs-CZ" sz="1630" b="1" dirty="0" smtClean="0">
                <a:solidFill>
                  <a:srgbClr val="00339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dotazy@sfzp.cz</a:t>
            </a:r>
          </a:p>
        </p:txBody>
      </p:sp>
      <p:pic>
        <p:nvPicPr>
          <p:cNvPr id="3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4705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6092825"/>
            <a:ext cx="26654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807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8" b="11234"/>
          <a:stretch>
            <a:fillRect/>
          </a:stretch>
        </p:blipFill>
        <p:spPr bwMode="auto">
          <a:xfrm>
            <a:off x="323850" y="6092825"/>
            <a:ext cx="3095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192838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80400" cy="706437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557338"/>
            <a:ext cx="8104187" cy="4525962"/>
          </a:xfrm>
        </p:spPr>
        <p:txBody>
          <a:bodyPr/>
          <a:lstStyle/>
          <a:p>
            <a:r>
              <a:rPr lang="cs-CZ" altLang="cs-CZ" dirty="0" smtClean="0"/>
              <a:t>Zástupný text (Styl ve Wordu: Nadpis 2)</a:t>
            </a:r>
          </a:p>
          <a:p>
            <a:pPr lvl="1"/>
            <a:r>
              <a:rPr lang="cs-CZ" altLang="cs-CZ" dirty="0" smtClean="0"/>
              <a:t>1x tabulátor + zástupný text (Styl Wordu: Nadpis 3)</a:t>
            </a:r>
          </a:p>
          <a:p>
            <a:pPr lvl="2"/>
            <a:r>
              <a:rPr lang="cs-CZ" altLang="cs-CZ" dirty="0" smtClean="0"/>
              <a:t>2x tabulátor + zástup. text (Styl Wordu: Nadpis 4)</a:t>
            </a:r>
          </a:p>
          <a:p>
            <a:pPr lvl="3"/>
            <a:r>
              <a:rPr lang="cs-CZ" altLang="cs-CZ" dirty="0" smtClean="0"/>
              <a:t>3x tabulátor + zástupný text (Styl Wordu: Nadpis 5)</a:t>
            </a:r>
          </a:p>
          <a:p>
            <a:pPr lvl="4"/>
            <a:r>
              <a:rPr lang="cs-CZ" altLang="cs-CZ" dirty="0" smtClean="0"/>
              <a:t>4x tabulátor + zástupný text (Styl Wordu: Nadpis 6)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5375" y="6245225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564E0D5-C066-4DAE-BBC6-E9CF355AE0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483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z loga d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4705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192838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68413" y="2852936"/>
            <a:ext cx="8104187" cy="8635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alt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6256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977131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15088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048066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5317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236819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776003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51478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122879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2A32286-4025-4995-9276-58DF48340F6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682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  <p:sldLayoutId id="2147483749" r:id="rId18"/>
    <p:sldLayoutId id="2147483711" r:id="rId19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341438"/>
            <a:ext cx="9144000" cy="3382962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charset="0"/>
              <a:buNone/>
            </a:pPr>
            <a:endParaRPr lang="cs-CZ" altLang="cs-CZ" sz="2800" dirty="0" smtClean="0">
              <a:solidFill>
                <a:srgbClr val="0046AD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endParaRPr lang="cs-CZ" altLang="cs-CZ" sz="2800" dirty="0">
              <a:solidFill>
                <a:srgbClr val="0046AD"/>
              </a:solidFill>
            </a:endParaRPr>
          </a:p>
          <a:p>
            <a:pPr marL="0" indent="0" algn="ctr">
              <a:buNone/>
            </a:pPr>
            <a:r>
              <a:rPr lang="cs-CZ" altLang="cs-CZ" sz="28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Operační program Životní prostředí 2021+</a:t>
            </a:r>
          </a:p>
          <a:p>
            <a:pPr marL="0" indent="0" algn="ctr">
              <a:buNone/>
            </a:pPr>
            <a:r>
              <a:rPr lang="cs-CZ" altLang="cs-CZ" sz="28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cs-CZ" altLang="cs-CZ" sz="2800" dirty="0" smtClean="0">
              <a:solidFill>
                <a:srgbClr val="0046AD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cs-CZ" altLang="cs-CZ" sz="3200" b="1" dirty="0" smtClean="0">
                <a:solidFill>
                  <a:srgbClr val="0046AD"/>
                </a:solidFill>
              </a:rPr>
              <a:t> </a:t>
            </a:r>
            <a:endParaRPr lang="cs-CZ" altLang="cs-CZ" sz="3200" b="1" dirty="0">
              <a:solidFill>
                <a:srgbClr val="0046AD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endParaRPr lang="cs-CZ" altLang="cs-CZ" sz="2800" dirty="0" smtClean="0">
              <a:solidFill>
                <a:srgbClr val="0046AD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endParaRPr lang="cs-CZ" altLang="cs-CZ" dirty="0" smtClean="0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80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3659"/>
            <a:ext cx="9144000" cy="706438"/>
          </a:xfrm>
        </p:spPr>
        <p:txBody>
          <a:bodyPr>
            <a:normAutofit/>
          </a:bodyPr>
          <a:lstStyle/>
          <a:p>
            <a:pPr algn="ctr" fontAlgn="ctr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</a:rPr>
              <a:t>Podporované oblasti a aktivity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528" y="980728"/>
            <a:ext cx="8104187" cy="5134123"/>
          </a:xfrm>
        </p:spPr>
        <p:txBody>
          <a:bodyPr>
            <a:normAutofit fontScale="25000" lnSpcReduction="20000"/>
          </a:bodyPr>
          <a:lstStyle/>
          <a:p>
            <a:pPr marL="457200" lvl="1" indent="0" algn="just">
              <a:buNone/>
            </a:pPr>
            <a:endParaRPr lang="cs-CZ" altLang="cs-CZ" sz="2500" b="1" dirty="0">
              <a:solidFill>
                <a:srgbClr val="0046AD"/>
              </a:solidFill>
            </a:endParaRPr>
          </a:p>
          <a:p>
            <a:pPr marL="0" lvl="1" indent="0" algn="just">
              <a:buNone/>
            </a:pPr>
            <a:r>
              <a:rPr lang="cs-CZ" altLang="cs-CZ" sz="72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A) </a:t>
            </a:r>
            <a:r>
              <a:rPr lang="cs-CZ" altLang="cs-CZ" sz="7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Komplexní revitalizace budov z pohledu snížení energetické náročnosti, podpory OZE a zlepšení kvality vnitřního prostředí. </a:t>
            </a:r>
          </a:p>
          <a:p>
            <a:pPr marL="0" lvl="1" indent="0" algn="just">
              <a:buNone/>
            </a:pPr>
            <a:endParaRPr lang="cs-CZ" altLang="cs-CZ" sz="48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r>
              <a:rPr lang="cs-CZ" altLang="cs-CZ" sz="72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Podporované aktivity: </a:t>
            </a:r>
          </a:p>
          <a:p>
            <a:pPr marL="342900" lvl="1" indent="-342900" algn="just"/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Stavební úpravy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budov vedoucí 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snížení energetické 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náročnosti obálky budovy (výměna otvorových výplní, zateplení ochlazovaných konstrukcí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…)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Výměny technologií vytápění 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přípravy TV na fosilní paliva a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elektřiny za OZE, kondenzační 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kotle na zemní plyn nebo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KVET 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Technologie k vyžití odpadního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tepla  (např. </a:t>
            </a:r>
            <a:r>
              <a:rPr lang="cs-CZ" altLang="cs-CZ" sz="640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odpadní teplo z chlazení 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zimních stadionů, datacenter apod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.) 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Další opatření 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směřujících ke snížení energetické náročnosti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budovy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Systémy nuceného větrání s rekuperací odpadního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tepla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Rekonstrukce vnitřní osvětlovací soustavy v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budově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Systémy zabraňující vnitřnímu přehřívání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budovy</a:t>
            </a:r>
            <a:r>
              <a:rPr lang="cs-CZ" altLang="cs-CZ" sz="6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(stínění, chladicí systémy) </a:t>
            </a: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Systémy eliminující negativní akustické jevy</a:t>
            </a: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Zavedení energetického managementu</a:t>
            </a:r>
          </a:p>
          <a:p>
            <a:pPr marL="0" lvl="1" indent="0" algn="just">
              <a:buNone/>
            </a:pPr>
            <a:endParaRPr lang="cs-CZ" altLang="cs-CZ" sz="5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3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5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5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 eaLnBrk="1" hangingPunct="1">
              <a:buNone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 eaLnBrk="1" hangingPunct="1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 eaLnBrk="1" hangingPunct="1">
              <a:buNone/>
            </a:pPr>
            <a:r>
              <a:rPr lang="cs-CZ" altLang="cs-CZ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</a:p>
          <a:p>
            <a:pPr marL="0" indent="0" algn="just" eaLnBrk="1" hangingPunct="1">
              <a:buNone/>
            </a:pPr>
            <a:endParaRPr lang="cs-CZ" altLang="cs-CZ" sz="500" b="1" dirty="0" smtClean="0">
              <a:solidFill>
                <a:srgbClr val="0046AD"/>
              </a:solidFill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cs-CZ" altLang="cs-CZ" sz="2400" dirty="0" smtClean="0"/>
          </a:p>
          <a:p>
            <a:pPr marL="0" indent="0" algn="just" eaLnBrk="1" hangingPunct="1">
              <a:buFont typeface="Wingdings" pitchFamily="2" charset="2"/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25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06438"/>
          </a:xfrm>
        </p:spPr>
        <p:txBody>
          <a:bodyPr>
            <a:normAutofit/>
          </a:bodyPr>
          <a:lstStyle/>
          <a:p>
            <a:pPr algn="ctr" fontAlgn="ctr"/>
            <a:r>
              <a:rPr lang="cs-CZ" sz="2800" b="1" dirty="0">
                <a:solidFill>
                  <a:schemeClr val="accent1">
                    <a:lumMod val="50000"/>
                  </a:schemeClr>
                </a:solidFill>
              </a:rPr>
              <a:t>Podporované oblasti a aktivity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528" y="1111101"/>
            <a:ext cx="8104187" cy="5134123"/>
          </a:xfrm>
        </p:spPr>
        <p:txBody>
          <a:bodyPr>
            <a:normAutofit fontScale="25000" lnSpcReduction="20000"/>
          </a:bodyPr>
          <a:lstStyle/>
          <a:p>
            <a:pPr marL="0" lvl="1" indent="0" algn="just">
              <a:buNone/>
            </a:pPr>
            <a:r>
              <a:rPr lang="cs-CZ" altLang="cs-CZ" sz="72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B) </a:t>
            </a:r>
            <a:r>
              <a:rPr lang="cs-CZ" altLang="cs-CZ" sz="7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Systémová </a:t>
            </a:r>
            <a:r>
              <a:rPr lang="cs-CZ" altLang="cs-CZ" sz="7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energie ve veřejném sektoru – úspora, </a:t>
            </a:r>
            <a:r>
              <a:rPr lang="cs-CZ" altLang="cs-CZ" sz="7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OZE</a:t>
            </a:r>
          </a:p>
          <a:p>
            <a:pPr marL="0" lvl="1" indent="0" algn="just">
              <a:buNone/>
            </a:pPr>
            <a:r>
              <a:rPr lang="cs-CZ" altLang="cs-CZ" sz="7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cs-CZ" altLang="cs-CZ" sz="7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ČOV, sběrné dvory, kompostárny – např. FVE </a:t>
            </a: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Kuchyně, prádelny – FVE, energeticky účinnější systémy </a:t>
            </a: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Dopravní podniky – akumulace energie, FVE</a:t>
            </a:r>
          </a:p>
          <a:p>
            <a:pPr marL="0" lvl="1" indent="0" algn="just">
              <a:buNone/>
            </a:pPr>
            <a:endParaRPr lang="cs-CZ" altLang="cs-CZ" sz="56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r>
              <a:rPr lang="cs-CZ" altLang="cs-CZ" sz="72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C) </a:t>
            </a:r>
            <a:r>
              <a:rPr lang="cs-CZ" altLang="cs-CZ" sz="7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Podpora komunitní energetiky  </a:t>
            </a:r>
          </a:p>
          <a:p>
            <a:pPr marL="0" lvl="1" indent="0" algn="just">
              <a:buNone/>
            </a:pPr>
            <a:endParaRPr lang="cs-CZ" altLang="cs-CZ" sz="72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r>
              <a:rPr lang="cs-CZ" altLang="cs-CZ" sz="72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</a:t>
            </a:r>
            <a:r>
              <a:rPr lang="cs-CZ" altLang="cs-CZ" sz="72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cs-CZ" altLang="cs-CZ" sz="7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Podpora výstavby </a:t>
            </a:r>
          </a:p>
          <a:p>
            <a:pPr marL="0" lvl="1" indent="0" algn="just">
              <a:buNone/>
            </a:pPr>
            <a:endParaRPr lang="cs-CZ" altLang="cs-CZ" sz="8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Pasivní standard</a:t>
            </a:r>
          </a:p>
          <a:p>
            <a:pPr marL="342900" lvl="1" indent="-342900" algn="just"/>
            <a:r>
              <a:rPr lang="cs-CZ" altLang="cs-CZ" sz="6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Aktivní standard </a:t>
            </a:r>
            <a:endParaRPr lang="cs-CZ" altLang="cs-CZ" sz="6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endParaRPr lang="cs-CZ" altLang="cs-CZ" sz="7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endParaRPr lang="cs-CZ" altLang="cs-CZ" sz="7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endParaRPr lang="cs-CZ" altLang="cs-CZ" sz="56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3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5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5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1" indent="0" algn="just">
              <a:buNone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cs-CZ" altLang="cs-CZ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 eaLnBrk="1" hangingPunct="1">
              <a:buNone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 eaLnBrk="1" hangingPunct="1">
              <a:buFont typeface="Arial" panose="020B0604020202020204" pitchFamily="34" charset="0"/>
              <a:buChar char="•"/>
            </a:pPr>
            <a:endParaRPr lang="cs-CZ" altLang="cs-CZ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 eaLnBrk="1" hangingPunct="1">
              <a:buNone/>
            </a:pPr>
            <a:r>
              <a:rPr lang="cs-CZ" altLang="cs-CZ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</a:p>
          <a:p>
            <a:pPr marL="0" indent="0" algn="just" eaLnBrk="1" hangingPunct="1">
              <a:buNone/>
            </a:pPr>
            <a:endParaRPr lang="cs-CZ" altLang="cs-CZ" sz="500" b="1" dirty="0" smtClean="0">
              <a:solidFill>
                <a:srgbClr val="0046AD"/>
              </a:solidFill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cs-CZ" altLang="cs-CZ" sz="2400" dirty="0" smtClean="0"/>
          </a:p>
          <a:p>
            <a:pPr marL="0" indent="0" algn="just" eaLnBrk="1" hangingPunct="1">
              <a:buFont typeface="Wingdings" pitchFamily="2" charset="2"/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5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4048</TotalTime>
  <Words>192</Words>
  <Application>Microsoft Office PowerPoint</Application>
  <PresentationFormat>Předvádění na obrazovce (4:3)</PresentationFormat>
  <Paragraphs>69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10" baseType="lpstr">
      <vt:lpstr>Arial</vt:lpstr>
      <vt:lpstr>Calibri</vt:lpstr>
      <vt:lpstr>Segoe UI</vt:lpstr>
      <vt:lpstr>Trebuchet MS</vt:lpstr>
      <vt:lpstr>Wingdings</vt:lpstr>
      <vt:lpstr>Wingdings 3</vt:lpstr>
      <vt:lpstr>Fazeta</vt:lpstr>
      <vt:lpstr>Prezentace aplikace PowerPoint</vt:lpstr>
      <vt:lpstr>Podporované oblasti a aktivity</vt:lpstr>
      <vt:lpstr>Podporované oblasti a aktivity</vt:lpstr>
    </vt:vector>
  </TitlesOfParts>
  <Company>SFŽPČR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Milena Pecnová</dc:creator>
  <cp:lastModifiedBy>Vrbicky Ondrej</cp:lastModifiedBy>
  <cp:revision>293</cp:revision>
  <dcterms:created xsi:type="dcterms:W3CDTF">2009-10-16T09:18:41Z</dcterms:created>
  <dcterms:modified xsi:type="dcterms:W3CDTF">2019-11-18T07:45:21Z</dcterms:modified>
</cp:coreProperties>
</file>