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99" r:id="rId4"/>
    <p:sldId id="282" r:id="rId5"/>
    <p:sldId id="283" r:id="rId6"/>
    <p:sldId id="285" r:id="rId7"/>
    <p:sldId id="298" r:id="rId8"/>
    <p:sldId id="286" r:id="rId9"/>
    <p:sldId id="287" r:id="rId10"/>
    <p:sldId id="288" r:id="rId11"/>
    <p:sldId id="300" r:id="rId12"/>
    <p:sldId id="277" r:id="rId13"/>
    <p:sldId id="301" r:id="rId14"/>
    <p:sldId id="274" r:id="rId15"/>
    <p:sldId id="302" r:id="rId16"/>
    <p:sldId id="259" r:id="rId1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>
          <p15:clr>
            <a:srgbClr val="A4A3A4"/>
          </p15:clr>
        </p15:guide>
        <p15:guide id="2" pos="2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lak Bohdan" initials="PB" lastIdx="0" clrIdx="0">
    <p:extLst>
      <p:ext uri="{19B8F6BF-5375-455C-9EA6-DF929625EA0E}">
        <p15:presenceInfo xmlns:p15="http://schemas.microsoft.com/office/powerpoint/2012/main" userId="S-1-5-21-3495061673-1769009616-800704109-24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AD"/>
    <a:srgbClr val="3F9C35"/>
    <a:srgbClr val="003399"/>
    <a:srgbClr val="737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726" autoAdjust="0"/>
  </p:normalViewPr>
  <p:slideViewPr>
    <p:cSldViewPr>
      <p:cViewPr varScale="1">
        <p:scale>
          <a:sx n="96" d="100"/>
          <a:sy n="96" d="100"/>
        </p:scale>
        <p:origin x="84" y="246"/>
      </p:cViewPr>
      <p:guideLst>
        <p:guide orient="horz" pos="3339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8AA7E2-0A9F-41B9-98A1-CA61708ED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10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AFAB6D-8511-4385-A4C3-BBE5BA6153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521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5773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879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563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7272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832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92629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88749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4322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97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407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8214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5476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6911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305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8330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AB6D-8511-4385-A4C3-BBE5BA6153AA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220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3700" y="6092825"/>
            <a:ext cx="84264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defRPr/>
            </a:pP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www.opzp.cz</a:t>
            </a:r>
            <a:r>
              <a:rPr lang="cs-CZ" altLang="cs-CZ" sz="1630" b="1" dirty="0" smtClean="0">
                <a:solidFill>
                  <a:srgbClr val="73767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cs-CZ" altLang="cs-CZ" sz="1630" b="1" dirty="0" smtClean="0">
                <a:solidFill>
                  <a:srgbClr val="3F9C3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zelená linka: 800 260 500  </a:t>
            </a: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dotazy@sfzp.cz</a:t>
            </a:r>
          </a:p>
        </p:txBody>
      </p:sp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092825"/>
            <a:ext cx="26654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223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8" b="11234"/>
          <a:stretch>
            <a:fillRect/>
          </a:stretch>
        </p:blipFill>
        <p:spPr bwMode="auto">
          <a:xfrm>
            <a:off x="323850" y="6092825"/>
            <a:ext cx="3095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80400" cy="706437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557338"/>
            <a:ext cx="8104187" cy="4525962"/>
          </a:xfrm>
        </p:spPr>
        <p:txBody>
          <a:bodyPr/>
          <a:lstStyle/>
          <a:p>
            <a:r>
              <a:rPr lang="cs-CZ" altLang="cs-CZ" dirty="0" smtClean="0"/>
              <a:t>Zástupný text (Styl ve Wordu: Nadpis 2)</a:t>
            </a:r>
          </a:p>
          <a:p>
            <a:pPr lvl="1"/>
            <a:r>
              <a:rPr lang="cs-CZ" altLang="cs-CZ" dirty="0" smtClean="0"/>
              <a:t>1x tabulátor + zástupný text (Styl Wordu: Nadpis 3)</a:t>
            </a:r>
          </a:p>
          <a:p>
            <a:pPr lvl="2"/>
            <a:r>
              <a:rPr lang="cs-CZ" altLang="cs-CZ" dirty="0" smtClean="0"/>
              <a:t>2x tabulátor + zástup. text (Styl Wordu: Nadpis 4)</a:t>
            </a:r>
          </a:p>
          <a:p>
            <a:pPr lvl="3"/>
            <a:r>
              <a:rPr lang="cs-CZ" altLang="cs-CZ" dirty="0" smtClean="0"/>
              <a:t>3x tabulátor + zástupný text (Styl Wordu: Nadpis 5)</a:t>
            </a:r>
          </a:p>
          <a:p>
            <a:pPr lvl="4"/>
            <a:r>
              <a:rPr lang="cs-CZ" altLang="cs-CZ" dirty="0" smtClean="0"/>
              <a:t>4x tabulátor + zástupný text (Styl Wordu: Nadpis 6)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5375" y="6245225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564E0D5-C066-4DAE-BBC6-E9CF355AE0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238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z loga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68413" y="2852936"/>
            <a:ext cx="8104187" cy="8635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alt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6256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813593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1041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3767D"/>
                </a:solidFill>
              </a:defRPr>
            </a:lvl1pPr>
          </a:lstStyle>
          <a:p>
            <a:pPr>
              <a:defRPr/>
            </a:pPr>
            <a:fld id="{12A32286-4025-4995-9276-58DF48340F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9pPr>
    </p:titleStyle>
    <p:bodyStyle>
      <a:lvl1pPr marL="268288" indent="-268288" algn="l" rtl="0" eaLnBrk="0" fontAlgn="base" hangingPunct="0">
        <a:spcBef>
          <a:spcPct val="20000"/>
        </a:spcBef>
        <a:spcAft>
          <a:spcPct val="0"/>
        </a:spcAft>
        <a:buClr>
          <a:srgbClr val="0046AD"/>
        </a:buClr>
        <a:buFont typeface="Arial" charset="0"/>
        <a:buChar char="•"/>
        <a:defRPr sz="26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82550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4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2334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41475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bohdan.polak@sfzp.cz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ondrej.vrbicky@sfzp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700808"/>
            <a:ext cx="9144000" cy="864096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cs-CZ" altLang="cs-CZ" sz="2400" b="1" dirty="0" smtClean="0">
                <a:solidFill>
                  <a:srgbClr val="0046AD"/>
                </a:solidFill>
              </a:rPr>
              <a:t>Operační program Životní prostředí 2014+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cs-CZ" altLang="cs-CZ" sz="2400" b="1" dirty="0" smtClean="0">
                <a:solidFill>
                  <a:srgbClr val="0046AD"/>
                </a:solidFill>
              </a:rPr>
              <a:t>ENERGETICKÉ ÚSPORY</a:t>
            </a:r>
          </a:p>
          <a:p>
            <a:pPr marL="0" indent="0" algn="ctr" eaLnBrk="1" hangingPunct="1">
              <a:buFont typeface="Arial" charset="0"/>
              <a:buNone/>
            </a:pPr>
            <a:endParaRPr lang="cs-CZ" altLang="cs-CZ" dirty="0" smtClean="0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96952"/>
            <a:ext cx="1872208" cy="1837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/>
          <p:cNvSpPr>
            <a:spLocks noGrp="1"/>
          </p:cNvSpPr>
          <p:nvPr>
            <p:ph idx="4294967295"/>
          </p:nvPr>
        </p:nvSpPr>
        <p:spPr>
          <a:xfrm>
            <a:off x="395536" y="1423317"/>
            <a:ext cx="8104187" cy="56552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Maximální výše podpory pro aktivity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5.1.b)/5.3.b) </a:t>
            </a:r>
            <a:endParaRPr lang="cs-CZ" altLang="cs-CZ" sz="2000" dirty="0" smtClean="0">
              <a:solidFill>
                <a:srgbClr val="0046AD"/>
              </a:solidFill>
            </a:endParaRPr>
          </a:p>
          <a:p>
            <a:pPr marL="0" lvl="1" indent="0" algn="just">
              <a:buClr>
                <a:srgbClr val="0046AD"/>
              </a:buClr>
              <a:buNone/>
            </a:pPr>
            <a:endParaRPr lang="cs-CZ" altLang="cs-CZ" sz="2000" dirty="0" smtClean="0"/>
          </a:p>
        </p:txBody>
      </p:sp>
      <p:sp>
        <p:nvSpPr>
          <p:cNvPr id="9219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7C206BA-B0C9-496D-819C-775A5537A6F8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-180528" y="47667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Výše podpory v SC </a:t>
            </a:r>
            <a:r>
              <a:rPr lang="cs-CZ" altLang="cs-CZ" sz="28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5.1 a 5.3</a:t>
            </a:r>
            <a:endParaRPr lang="cs-CZ" altLang="cs-CZ" sz="2800" b="1" dirty="0">
              <a:solidFill>
                <a:srgbClr val="0046AD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970066"/>
              </p:ext>
            </p:extLst>
          </p:nvPr>
        </p:nvGraphicFramePr>
        <p:xfrm>
          <a:off x="755576" y="1818799"/>
          <a:ext cx="7778030" cy="4052570"/>
        </p:xfrm>
        <a:graphic>
          <a:graphicData uri="http://schemas.openxmlformats.org/drawingml/2006/table">
            <a:tbl>
              <a:tblPr/>
              <a:tblGrid>
                <a:gridCol w="5873030">
                  <a:extLst>
                    <a:ext uri="{9D8B030D-6E8A-4147-A177-3AD203B41FA5}">
                      <a16:colId xmlns:a16="http://schemas.microsoft.com/office/drawing/2014/main" val="2456512619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48459219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 projektu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Výše podpory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153456"/>
                  </a:ext>
                </a:extLst>
              </a:tr>
              <a:tr h="1180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Samostatná opatření výměny zdroje tepla s výkonem nižším než 5 MW využívajícího fosilní paliva nebo elektrickou energii pro </a:t>
                      </a:r>
                      <a:r>
                        <a:rPr lang="cs-CZ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vytápění </a:t>
                      </a: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nebo přípravu teplé vody za kondenzační kotle na zemní plyn nebo zařízení pro kombinovanou výrobu elektřiny a tepla využívající obnovitelné zdroje nebo zemní plyn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326052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Samostatná opatření výměny zdroje tepla s výkonem nižším než 5 MW využívajícího fosilní paliva nebo elektrickou energii pro vytápění nebo přípravu teplé vody za účinné zdroje využívající biomasu, tepelná čerpadla, instalace solárně-termických kolektorů a </a:t>
                      </a:r>
                      <a:r>
                        <a:rPr lang="cs-CZ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fotovoltaického</a:t>
                      </a: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systému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34773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Instalace </a:t>
                      </a:r>
                      <a:r>
                        <a:rPr lang="cs-CZ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fotovoltaického</a:t>
                      </a: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systému, realizovaná současně se systémem nuceného větrání s rekuperací odpadního tepla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719625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Instalace systémů nuceného větrání s rekuperací odpadního tepla</a:t>
                      </a:r>
                      <a:r>
                        <a:rPr lang="cs-C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44450" marR="44450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408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2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B4F2DB5-BDCF-4BBB-8529-18E41531B923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5" name="Nadpis 1"/>
          <p:cNvSpPr>
            <a:spLocks noGrp="1"/>
          </p:cNvSpPr>
          <p:nvPr>
            <p:ph idx="4294967295"/>
          </p:nvPr>
        </p:nvSpPr>
        <p:spPr>
          <a:xfrm>
            <a:off x="519906" y="1058752"/>
            <a:ext cx="8104188" cy="4951904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sz="2000" dirty="0"/>
              <a:t>Za způsobilé výdaje jsou obecně považovány stavební práce, dodávky a služby bezprostředně související s předmětem </a:t>
            </a:r>
            <a:r>
              <a:rPr lang="cs-CZ" sz="2000" dirty="0" smtClean="0"/>
              <a:t>podpory</a:t>
            </a: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Projektová příprava, TDI, BOZP</a:t>
            </a: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Limity (zateplení, zdroje a další opatření) jsou definovány v PrŽaP</a:t>
            </a:r>
            <a:endParaRPr lang="cs-CZ" sz="2000" b="1" dirty="0" smtClean="0">
              <a:solidFill>
                <a:srgbClr val="0046AD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cs-CZ" altLang="cs-CZ" sz="1800" dirty="0" smtClean="0"/>
          </a:p>
          <a:p>
            <a:pPr marL="0" indent="0">
              <a:buFont typeface="Wingdings" pitchFamily="2" charset="2"/>
              <a:buNone/>
            </a:pPr>
            <a:endParaRPr lang="cs-CZ" altLang="cs-CZ" sz="1800" dirty="0" smtClean="0"/>
          </a:p>
          <a:p>
            <a:pPr marL="0" indent="0"/>
            <a:endParaRPr lang="cs-CZ" altLang="cs-CZ" sz="1800" dirty="0" smtClean="0"/>
          </a:p>
          <a:p>
            <a:pPr marL="0" indent="0"/>
            <a:endParaRPr lang="cs-CZ" altLang="cs-CZ" sz="1800" dirty="0" smtClean="0"/>
          </a:p>
          <a:p>
            <a:pPr marL="0" indent="0">
              <a:buFont typeface="Arial" charset="0"/>
              <a:buNone/>
            </a:pPr>
            <a:endParaRPr lang="cs-CZ" altLang="cs-CZ" sz="1800" dirty="0" smtClean="0"/>
          </a:p>
          <a:p>
            <a:pPr marL="0" indent="0">
              <a:buFont typeface="Arial" charset="0"/>
              <a:buNone/>
            </a:pPr>
            <a:endParaRPr lang="cs-CZ" altLang="cs-CZ" sz="1800" dirty="0" smtClean="0"/>
          </a:p>
          <a:p>
            <a:pPr marL="0" indent="0">
              <a:buFont typeface="Wingdings" pitchFamily="2" charset="2"/>
              <a:buNone/>
            </a:pPr>
            <a:endParaRPr lang="cs-CZ" altLang="cs-CZ" sz="1600" dirty="0" smtClean="0"/>
          </a:p>
          <a:p>
            <a:pPr marL="0" indent="0">
              <a:buFont typeface="Wingdings" pitchFamily="2" charset="2"/>
              <a:buNone/>
            </a:pPr>
            <a:endParaRPr lang="cs-CZ" altLang="cs-CZ" sz="1600" dirty="0" smtClean="0"/>
          </a:p>
          <a:p>
            <a:pPr marL="0" indent="0">
              <a:buFont typeface="Wingdings" pitchFamily="2" charset="2"/>
              <a:buNone/>
            </a:pPr>
            <a:r>
              <a:rPr lang="cs-CZ" altLang="cs-CZ" sz="1600" dirty="0" smtClean="0"/>
              <a:t>*plocha na systémové hranici budovy.  </a:t>
            </a:r>
          </a:p>
          <a:p>
            <a:pPr marL="0" indent="0">
              <a:buFont typeface="Wingdings" pitchFamily="2" charset="2"/>
              <a:buNone/>
            </a:pPr>
            <a:r>
              <a:rPr lang="cs-CZ" altLang="cs-CZ" sz="1600" dirty="0" smtClean="0"/>
              <a:t>**možnost uplatnění vyšší míry způsobilosti (i bez limitu) u památkově chráněných budov. Bude se odvíjet od požadavku příslušného orgánu památkové péče a ocenění projektantem.</a:t>
            </a:r>
          </a:p>
          <a:p>
            <a:pPr marL="0" indent="0">
              <a:buFont typeface="Arial" charset="0"/>
              <a:buNone/>
            </a:pPr>
            <a:endParaRPr lang="cs-CZ" altLang="cs-CZ" dirty="0" smtClean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579654"/>
              </p:ext>
            </p:extLst>
          </p:nvPr>
        </p:nvGraphicFramePr>
        <p:xfrm>
          <a:off x="827584" y="2564904"/>
          <a:ext cx="7200800" cy="2232249"/>
        </p:xfrm>
        <a:graphic>
          <a:graphicData uri="http://schemas.openxmlformats.org/drawingml/2006/table">
            <a:tbl>
              <a:tblPr/>
              <a:tblGrid>
                <a:gridCol w="482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ZATEPLOVANÉ KONSTRUKCE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Kč bez DPH / m</a:t>
                      </a:r>
                      <a:r>
                        <a:rPr kumimoji="0" lang="cs-CZ" altLang="cs-CZ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2*</a:t>
                      </a:r>
                      <a:endParaRPr kumimoji="0" lang="cs-CZ" altLang="cs-CZ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" pitchFamily="34" charset="0"/>
                        <a:cs typeface="Segoe UI" pitchFamily="34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Obvodové stěny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3 335**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Ploché a šikmé střešní konstrukce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2 530**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Konstrukce k nevytápěným prostorům</a:t>
                      </a:r>
                      <a:b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</a:b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(půdám, suterénům, ostatním místnostem)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1 150**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Podlahy na zemině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2 875**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Výplně otvorů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046AD"/>
                        </a:buClr>
                        <a:buFont typeface="Arial" charset="0"/>
                        <a:defRPr sz="22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 sz="2000"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Font typeface="Arial Unicode MS" pitchFamily="34" charset="-128"/>
                        <a:defRPr>
                          <a:solidFill>
                            <a:schemeClr val="tx1"/>
                          </a:solidFill>
                          <a:latin typeface="Segoe UI" pitchFamily="34" charset="0"/>
                          <a:cs typeface="Segoe U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" pitchFamily="34" charset="0"/>
                          <a:cs typeface="Segoe UI" pitchFamily="34" charset="0"/>
                        </a:rPr>
                        <a:t>8 050**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0" y="40180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Způsobilé náklady </a:t>
            </a:r>
          </a:p>
        </p:txBody>
      </p:sp>
    </p:spTree>
    <p:extLst>
      <p:ext uri="{BB962C8B-B14F-4D97-AF65-F5344CB8AC3E}">
        <p14:creationId xmlns:p14="http://schemas.microsoft.com/office/powerpoint/2010/main" val="7888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64E0D5-C066-4DAE-BBC6-E9CF355AE05A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40180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Aktuální výzvy SC 5.1 a 5.3</a:t>
            </a:r>
            <a:endParaRPr lang="cs-CZ" altLang="cs-CZ" sz="2800" b="1" dirty="0" smtClean="0">
              <a:solidFill>
                <a:srgbClr val="0046AD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dpis 1"/>
          <p:cNvSpPr>
            <a:spLocks noGrp="1"/>
          </p:cNvSpPr>
          <p:nvPr>
            <p:ph idx="4294967295"/>
          </p:nvPr>
        </p:nvSpPr>
        <p:spPr>
          <a:xfrm>
            <a:off x="519906" y="836712"/>
            <a:ext cx="8104187" cy="532075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Termíny</a:t>
            </a:r>
            <a:endParaRPr lang="cs-CZ" altLang="cs-CZ" sz="2000" b="1" dirty="0">
              <a:solidFill>
                <a:srgbClr val="0046AD"/>
              </a:solidFill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Začátek </a:t>
            </a:r>
            <a:r>
              <a:rPr lang="cs-CZ" altLang="cs-CZ" sz="2000" dirty="0"/>
              <a:t>podání </a:t>
            </a:r>
            <a:r>
              <a:rPr lang="cs-CZ" altLang="cs-CZ" sz="2000" dirty="0" smtClean="0"/>
              <a:t>žádosti 121. a 135. výzvy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2. 5. 2019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/>
              <a:t>Konec podání žádosti </a:t>
            </a:r>
            <a:r>
              <a:rPr lang="cs-CZ" altLang="cs-CZ" sz="2000" dirty="0" smtClean="0"/>
              <a:t>121. a 135. výzvy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3. 2. 2020</a:t>
            </a:r>
            <a:endParaRPr lang="cs-CZ" altLang="cs-CZ" sz="2000" b="1" dirty="0">
              <a:solidFill>
                <a:srgbClr val="0046AD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Alokace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 2,5, resp. 2 mld. Kč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Systém hodnocení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/>
              <a:t>Nesoutěžní </a:t>
            </a:r>
            <a:r>
              <a:rPr lang="cs-CZ" altLang="cs-CZ" sz="2000" dirty="0" smtClean="0"/>
              <a:t>výzva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Nebodujeme tj. „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kdo splní, dostane“</a:t>
            </a:r>
            <a:endParaRPr lang="cs-CZ" altLang="cs-CZ" sz="2000" b="1" dirty="0">
              <a:solidFill>
                <a:srgbClr val="0046AD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Individuální přístup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Možnost </a:t>
            </a:r>
            <a:r>
              <a:rPr lang="cs-CZ" altLang="cs-CZ" sz="2000" dirty="0"/>
              <a:t>i</a:t>
            </a:r>
            <a:r>
              <a:rPr lang="cs-CZ" altLang="cs-CZ" sz="2000" dirty="0" smtClean="0"/>
              <a:t>ndividuální a průběžná konzultace projektů 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b="1" dirty="0">
                <a:solidFill>
                  <a:srgbClr val="0046AD"/>
                </a:solidFill>
              </a:rPr>
              <a:t>Možnost školení na MS 2014+ pro OSS,SPO a VVI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Revize (kontrola) připravených projektů před podáním žádosti</a:t>
            </a:r>
          </a:p>
          <a:p>
            <a:pPr marL="539750" lvl="1" indent="0" algn="just"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  <a:p>
            <a:pPr marL="0" indent="0">
              <a:buFont typeface="Arial" charset="0"/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64E0D5-C066-4DAE-BBC6-E9CF355AE05A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0" y="40180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32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Plánovaná výzva v r. 2020</a:t>
            </a:r>
            <a:endParaRPr lang="cs-CZ" altLang="cs-CZ" sz="2800" b="1" dirty="0" smtClean="0">
              <a:solidFill>
                <a:srgbClr val="0046AD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dpis 1"/>
          <p:cNvSpPr>
            <a:spLocks noGrp="1"/>
          </p:cNvSpPr>
          <p:nvPr>
            <p:ph idx="4294967295"/>
          </p:nvPr>
        </p:nvSpPr>
        <p:spPr>
          <a:xfrm>
            <a:off x="519906" y="836712"/>
            <a:ext cx="8104187" cy="532075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Termíny</a:t>
            </a:r>
            <a:endParaRPr lang="cs-CZ" altLang="cs-CZ" sz="2000" b="1" dirty="0">
              <a:solidFill>
                <a:srgbClr val="0046AD"/>
              </a:solidFill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Začátek </a:t>
            </a:r>
            <a:r>
              <a:rPr lang="cs-CZ" altLang="cs-CZ" sz="2000" dirty="0"/>
              <a:t>podání </a:t>
            </a:r>
            <a:r>
              <a:rPr lang="cs-CZ" altLang="cs-CZ" sz="2000" dirty="0" smtClean="0"/>
              <a:t>žádosti 146. výzvy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2. 3. 2020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/>
              <a:t>Konec podání žádosti </a:t>
            </a:r>
            <a:r>
              <a:rPr lang="cs-CZ" altLang="cs-CZ" sz="2000" dirty="0" smtClean="0"/>
              <a:t>146. výzvy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2.3. 2021</a:t>
            </a:r>
            <a:endParaRPr lang="cs-CZ" altLang="cs-CZ" sz="2000" b="1" dirty="0">
              <a:solidFill>
                <a:srgbClr val="0046AD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Alokace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 2,5 mld. Kč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Specifický cíl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5.1.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cs-CZ" altLang="cs-CZ" sz="2000" b="1" dirty="0" smtClean="0">
                <a:solidFill>
                  <a:srgbClr val="0046AD"/>
                </a:solidFill>
              </a:rPr>
              <a:t>Změny oproti stávajícím výzvám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Výstavba nových budov v pasivním standardu v rámci 5.1.  </a:t>
            </a:r>
          </a:p>
          <a:p>
            <a:pPr marL="539750" lvl="1" indent="0" algn="just"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  <a:p>
            <a:pPr marL="0" indent="0">
              <a:buFont typeface="Arial" charset="0"/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7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410A6E3-6441-4A2D-84C4-11CD13E6406B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22531" name="Nadpis 1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104187" cy="51847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cs-CZ" altLang="cs-CZ" sz="3200" b="1" dirty="0">
                <a:solidFill>
                  <a:srgbClr val="0046AD"/>
                </a:solidFill>
              </a:rPr>
              <a:t>Zásadní přílohy k žádosti 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1800" b="1" dirty="0" smtClean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Energetické posouzení </a:t>
            </a:r>
            <a:r>
              <a:rPr lang="cs-CZ" altLang="cs-CZ" sz="2000" dirty="0"/>
              <a:t>dle zveřejněného </a:t>
            </a:r>
            <a:r>
              <a:rPr lang="cs-CZ" altLang="cs-CZ" sz="2000" dirty="0" smtClean="0"/>
              <a:t>závazného vzoru</a:t>
            </a:r>
          </a:p>
          <a:p>
            <a:pPr marL="0" indent="0" algn="just"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endParaRPr lang="cs-CZ" altLang="cs-CZ" sz="2000" b="1" dirty="0" smtClean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r>
              <a:rPr lang="cs-CZ" altLang="cs-CZ" sz="2000" b="1" dirty="0" smtClean="0">
                <a:solidFill>
                  <a:srgbClr val="0046AD"/>
                </a:solidFill>
              </a:rPr>
              <a:t>Studie stavebně technologického záměru nebo Projektová dokumentace </a:t>
            </a:r>
            <a:r>
              <a:rPr lang="cs-CZ" altLang="cs-CZ" sz="2000" dirty="0" smtClean="0"/>
              <a:t>v úrovni pro stavební povolení (u relevantních projektů) případně vyšší stupeň projektové dokumentace včetně položkového rozpočtu</a:t>
            </a:r>
            <a:r>
              <a:rPr lang="cs-CZ" altLang="cs-CZ" sz="2000" dirty="0"/>
              <a:t> </a:t>
            </a:r>
            <a:r>
              <a:rPr lang="cs-CZ" altLang="cs-CZ" sz="2000" dirty="0" smtClean="0"/>
              <a:t>(možnost i agregovaného např. u dodávek). </a:t>
            </a:r>
          </a:p>
          <a:p>
            <a:pPr marL="0" indent="0" algn="just">
              <a:buNone/>
            </a:pPr>
            <a:endParaRPr lang="cs-CZ" altLang="cs-CZ" sz="2000" dirty="0" smtClean="0"/>
          </a:p>
          <a:p>
            <a:pPr marL="0" indent="0">
              <a:buNone/>
            </a:pPr>
            <a:endParaRPr lang="cs-CZ" altLang="cs-CZ" sz="2000" dirty="0"/>
          </a:p>
          <a:p>
            <a:pPr marL="0" indent="0"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Odborný posudek</a:t>
            </a:r>
            <a:r>
              <a:rPr lang="cs-CZ" altLang="cs-CZ" sz="2000" dirty="0"/>
              <a:t>, zpracovaný v souladu s „Metodikou posuzování staveb z hlediska výskytu </a:t>
            </a:r>
            <a:r>
              <a:rPr lang="cs-CZ" altLang="cs-CZ" sz="2000" dirty="0" smtClean="0"/>
              <a:t>obecně a </a:t>
            </a:r>
            <a:r>
              <a:rPr lang="cs-CZ" altLang="cs-CZ" sz="2000" dirty="0"/>
              <a:t>zvláště chráněných </a:t>
            </a:r>
            <a:r>
              <a:rPr lang="cs-CZ" altLang="cs-CZ" sz="2000" dirty="0" err="1"/>
              <a:t>synantropních</a:t>
            </a:r>
            <a:r>
              <a:rPr lang="cs-CZ" altLang="cs-CZ" sz="2000" dirty="0"/>
              <a:t> druhů živočichů“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410A6E3-6441-4A2D-84C4-11CD13E6406B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22531" name="Nadpis 1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104187" cy="51847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cs-CZ" altLang="cs-CZ" sz="3200" b="1" dirty="0" smtClean="0">
                <a:solidFill>
                  <a:srgbClr val="0046AD"/>
                </a:solidFill>
              </a:rPr>
              <a:t>Důležité dokumenty </a:t>
            </a:r>
            <a:endParaRPr lang="cs-CZ" altLang="cs-CZ" sz="3200" b="1" dirty="0">
              <a:solidFill>
                <a:srgbClr val="0046AD"/>
              </a:solidFill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cs-CZ" altLang="cs-CZ" sz="1800" b="1" dirty="0" smtClean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r>
              <a:rPr lang="cs-CZ" altLang="cs-CZ" sz="2000" b="1" dirty="0" smtClean="0">
                <a:solidFill>
                  <a:srgbClr val="0046AD"/>
                </a:solidFill>
              </a:rPr>
              <a:t>Pravidla pro žadatele a příjemce podpory v OPŽP pro období </a:t>
            </a:r>
          </a:p>
          <a:p>
            <a:pPr marL="0" indent="0" algn="just">
              <a:buNone/>
            </a:pPr>
            <a:r>
              <a:rPr lang="cs-CZ" altLang="cs-CZ" sz="2000" b="1" dirty="0" smtClean="0">
                <a:solidFill>
                  <a:srgbClr val="0046AD"/>
                </a:solidFill>
              </a:rPr>
              <a:t>2014 – 2020 (</a:t>
            </a:r>
            <a:r>
              <a:rPr lang="cs-CZ" altLang="cs-CZ" sz="2000" b="1" dirty="0" err="1" smtClean="0">
                <a:solidFill>
                  <a:srgbClr val="0046AD"/>
                </a:solidFill>
              </a:rPr>
              <a:t>PrŽaP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)</a:t>
            </a:r>
            <a:endParaRPr lang="cs-CZ" altLang="cs-CZ" sz="2000" dirty="0" smtClean="0"/>
          </a:p>
          <a:p>
            <a:pPr marL="0" indent="0" algn="just">
              <a:buNone/>
            </a:pPr>
            <a:endParaRPr lang="cs-CZ" altLang="cs-CZ" sz="2000" b="1" dirty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endParaRPr lang="cs-CZ" altLang="cs-CZ" sz="2000" b="1" dirty="0" smtClean="0">
              <a:solidFill>
                <a:srgbClr val="0046AD"/>
              </a:solidFill>
            </a:endParaRPr>
          </a:p>
          <a:p>
            <a:pPr marL="0" indent="0" algn="just"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Metodický pokyn pro budovy veřejného sektoru v OPŽP/NZÚ</a:t>
            </a:r>
            <a:r>
              <a:rPr lang="cs-CZ" altLang="cs-CZ" sz="2000" dirty="0" smtClean="0"/>
              <a:t> </a:t>
            </a:r>
          </a:p>
          <a:p>
            <a:pPr marL="0" indent="0" algn="just">
              <a:buNone/>
            </a:pPr>
            <a:endParaRPr lang="cs-CZ" altLang="cs-CZ" sz="2000" dirty="0" smtClean="0"/>
          </a:p>
          <a:p>
            <a:pPr marL="0" indent="0">
              <a:buNone/>
            </a:pPr>
            <a:endParaRPr lang="cs-CZ" altLang="cs-CZ" sz="2000" dirty="0"/>
          </a:p>
        </p:txBody>
      </p:sp>
    </p:spTree>
    <p:extLst>
      <p:ext uri="{BB962C8B-B14F-4D97-AF65-F5344CB8AC3E}">
        <p14:creationId xmlns:p14="http://schemas.microsoft.com/office/powerpoint/2010/main" val="20015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395288" y="5648325"/>
            <a:ext cx="8353425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cs-CZ" altLang="cs-CZ" sz="1400" b="1" dirty="0"/>
              <a:t>Ministerstvo životního prostředí </a:t>
            </a:r>
            <a:r>
              <a:rPr lang="cs-CZ" altLang="cs-CZ" sz="1400" b="1" dirty="0">
                <a:solidFill>
                  <a:srgbClr val="3F9C35"/>
                </a:solidFill>
              </a:rPr>
              <a:t>- www.mzp.cz</a:t>
            </a:r>
            <a:endParaRPr lang="cs-CZ" altLang="cs-CZ" sz="1400" dirty="0"/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cs-CZ" altLang="cs-CZ" sz="1400" b="1" dirty="0"/>
              <a:t>Státní fond životního prostředí ČR </a:t>
            </a:r>
            <a:r>
              <a:rPr lang="cs-CZ" altLang="cs-CZ" sz="1400" b="1" dirty="0">
                <a:solidFill>
                  <a:srgbClr val="003399"/>
                </a:solidFill>
              </a:rPr>
              <a:t>- www.sfzp.cz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endParaRPr lang="cs-CZ" altLang="cs-CZ" sz="1400" dirty="0">
              <a:solidFill>
                <a:srgbClr val="0046AD"/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4294967295"/>
          </p:nvPr>
        </p:nvSpPr>
        <p:spPr>
          <a:xfrm>
            <a:off x="644526" y="1628800"/>
            <a:ext cx="8104187" cy="3816424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>
                <a:solidFill>
                  <a:srgbClr val="0046AD"/>
                </a:solidFill>
              </a:rPr>
              <a:t> </a:t>
            </a:r>
            <a:r>
              <a:rPr lang="cs-CZ" sz="2400" b="1" dirty="0" smtClean="0">
                <a:solidFill>
                  <a:srgbClr val="0046AD"/>
                </a:solidFill>
              </a:rPr>
              <a:t>   Konzultační kontakty: </a:t>
            </a:r>
          </a:p>
          <a:p>
            <a:endParaRPr lang="cs-CZ" sz="1800" b="1" dirty="0" smtClean="0">
              <a:solidFill>
                <a:srgbClr val="0046AD"/>
              </a:solidFill>
            </a:endParaRPr>
          </a:p>
          <a:p>
            <a:pPr marL="0" indent="0">
              <a:buNone/>
            </a:pPr>
            <a:r>
              <a:rPr lang="cs-CZ" sz="1800" b="1" dirty="0" smtClean="0">
                <a:solidFill>
                  <a:srgbClr val="0046AD"/>
                </a:solidFill>
              </a:rPr>
              <a:t>Bohdan Polak                                                     </a:t>
            </a:r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800" dirty="0" smtClean="0"/>
              <a:t>Odbor ochrany ovzduší a OZE  SFŽP ČR</a:t>
            </a:r>
          </a:p>
          <a:p>
            <a:pPr marL="0" indent="0">
              <a:buNone/>
            </a:pPr>
            <a:r>
              <a:rPr lang="cs-CZ" sz="1800" dirty="0" smtClean="0"/>
              <a:t>Tel.: </a:t>
            </a:r>
            <a:r>
              <a:rPr lang="cs-CZ" sz="1800" dirty="0"/>
              <a:t>725 789 </a:t>
            </a:r>
            <a:r>
              <a:rPr lang="cs-CZ" sz="1800" dirty="0" smtClean="0"/>
              <a:t>605</a:t>
            </a:r>
          </a:p>
          <a:p>
            <a:pPr marL="0" indent="0">
              <a:buNone/>
            </a:pPr>
            <a:r>
              <a:rPr lang="cs-CZ" sz="1800" dirty="0" smtClean="0"/>
              <a:t>E-mail: </a:t>
            </a:r>
            <a:r>
              <a:rPr lang="cs-CZ" sz="1800" u="sng" dirty="0">
                <a:hlinkClick r:id="rId3"/>
              </a:rPr>
              <a:t>bohdan.polak@sfzp.cz</a:t>
            </a:r>
            <a:r>
              <a:rPr lang="cs-CZ" sz="1800" dirty="0"/>
              <a:t/>
            </a:r>
            <a:br>
              <a:rPr lang="cs-CZ" sz="1800" dirty="0"/>
            </a:br>
            <a:r>
              <a:rPr lang="cs-CZ" sz="1800" dirty="0"/>
              <a:t/>
            </a:r>
            <a:br>
              <a:rPr lang="cs-CZ" sz="1800" dirty="0"/>
            </a:br>
            <a:r>
              <a:rPr lang="cs-CZ" sz="1800" b="1" dirty="0" smtClean="0">
                <a:solidFill>
                  <a:srgbClr val="0046AD"/>
                </a:solidFill>
              </a:rPr>
              <a:t>Ondřej Vrbický 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1800" dirty="0"/>
              <a:t>Odbor ochrany ovzduší a OZE  SFŽP ČR</a:t>
            </a:r>
          </a:p>
          <a:p>
            <a:pPr marL="0" indent="0">
              <a:buNone/>
            </a:pPr>
            <a:r>
              <a:rPr lang="cs-CZ" sz="1800" dirty="0"/>
              <a:t>Tel.: </a:t>
            </a:r>
            <a:r>
              <a:rPr lang="cs-CZ" sz="1800" dirty="0" smtClean="0"/>
              <a:t>724 305 557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E-mail</a:t>
            </a:r>
            <a:r>
              <a:rPr lang="cs-CZ" sz="1800" dirty="0" smtClean="0"/>
              <a:t>: </a:t>
            </a:r>
            <a:r>
              <a:rPr lang="cs-CZ" sz="1800" u="sng" dirty="0" smtClean="0">
                <a:hlinkClick r:id="rId4"/>
              </a:rPr>
              <a:t>ondrej.vrbicky@sfzp.cz</a:t>
            </a:r>
            <a:r>
              <a:rPr lang="cs-CZ" sz="1800" dirty="0"/>
              <a:t/>
            </a:r>
            <a:br>
              <a:rPr lang="cs-CZ" sz="1800" dirty="0"/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>
                <a:solidFill>
                  <a:srgbClr val="0046AD"/>
                </a:solidFill>
              </a:rPr>
              <a:t>Prioritní osa 5 – Energetické úspory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752528"/>
          </a:xfrm>
        </p:spPr>
        <p:txBody>
          <a:bodyPr/>
          <a:lstStyle/>
          <a:p>
            <a:pPr marL="0" indent="0" algn="just" eaLnBrk="1" hangingPunct="1">
              <a:buNone/>
            </a:pPr>
            <a:endParaRPr lang="cs-CZ" altLang="cs-CZ" sz="2000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rgbClr val="0046AD"/>
                </a:solidFill>
              </a:rPr>
              <a:t>Specifický cíl 5.1 </a:t>
            </a:r>
            <a:r>
              <a:rPr lang="cs-CZ" altLang="cs-CZ" sz="2400" dirty="0"/>
              <a:t>– Snížit energetickou náročnost veřejných budov a zvýšit využití obnovitelných zdrojů energie (FS)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cs-CZ" altLang="cs-CZ" sz="2400" dirty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rgbClr val="0046AD"/>
                </a:solidFill>
              </a:rPr>
              <a:t>Specifický cíl 5.2 </a:t>
            </a:r>
            <a:r>
              <a:rPr lang="cs-CZ" altLang="cs-CZ" sz="2400" dirty="0"/>
              <a:t>– Dosáhnout vysokého energetického standardu nových veřejných budov (ERDF)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cs-CZ" altLang="cs-CZ" sz="2400" dirty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rgbClr val="0046AD"/>
                </a:solidFill>
              </a:rPr>
              <a:t>Specifický cíl 5.3 </a:t>
            </a:r>
            <a:r>
              <a:rPr lang="cs-CZ" altLang="cs-CZ" sz="2400" dirty="0"/>
              <a:t>– Snížit energetickou náročnost veřejných budov a zvýšit využití obnovitelných zdrojů energie v budovách ústředních vládních institucí (ERDF)</a:t>
            </a: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 smtClean="0">
                <a:solidFill>
                  <a:srgbClr val="0046AD"/>
                </a:solidFill>
              </a:rPr>
              <a:t>Typy podporovaných projektů a aktivit          SC 5.1.a) a 5.3.a)</a:t>
            </a:r>
            <a:endParaRPr lang="cs-CZ" altLang="cs-CZ" sz="3200" dirty="0">
              <a:solidFill>
                <a:srgbClr val="0046AD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752528"/>
          </a:xfrm>
        </p:spPr>
        <p:txBody>
          <a:bodyPr/>
          <a:lstStyle/>
          <a:p>
            <a:pPr marL="0" indent="0" algn="just" eaLnBrk="1" hangingPunct="1">
              <a:buNone/>
            </a:pPr>
            <a:endParaRPr lang="cs-CZ" altLang="cs-CZ" sz="2000" dirty="0" smtClean="0"/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Zateplení obvodového pláště</a:t>
            </a: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Výměna a renovace (repase) otvorových výplní</a:t>
            </a: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altLang="cs-CZ" sz="2000" dirty="0" smtClean="0"/>
              <a:t>Realizace systémů nuceného větrání s rekuperací odpadního tepla 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/>
              <a:t>Fotovoltaické </a:t>
            </a:r>
            <a:r>
              <a:rPr lang="cs-CZ" sz="2000" dirty="0" smtClean="0"/>
              <a:t>systémy 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altLang="cs-CZ" sz="2000" dirty="0"/>
              <a:t>S</a:t>
            </a:r>
            <a:r>
              <a:rPr lang="cs-CZ" altLang="cs-CZ" sz="2000" dirty="0" smtClean="0"/>
              <a:t>ystémy využívající odpadní </a:t>
            </a:r>
            <a:r>
              <a:rPr lang="cs-CZ" altLang="cs-CZ" sz="2000" dirty="0"/>
              <a:t>teplo</a:t>
            </a:r>
            <a:endParaRPr lang="cs-CZ" sz="2000" dirty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Rekonstrukce </a:t>
            </a:r>
            <a:r>
              <a:rPr lang="cs-CZ" sz="2000" dirty="0" smtClean="0"/>
              <a:t>zdroje vytápění, včetně otopných </a:t>
            </a:r>
            <a:r>
              <a:rPr lang="cs-CZ" sz="2000" dirty="0" smtClean="0"/>
              <a:t>soustav 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/>
              <a:t>O</a:t>
            </a:r>
            <a:r>
              <a:rPr lang="cs-CZ" sz="2000" dirty="0" smtClean="0"/>
              <a:t>patření mající </a:t>
            </a:r>
            <a:r>
              <a:rPr lang="cs-CZ" sz="2000" dirty="0"/>
              <a:t>prokazatelně vliv na energetickou náročnost budovy nebo </a:t>
            </a:r>
            <a:r>
              <a:rPr lang="cs-CZ" sz="2000" dirty="0" smtClean="0"/>
              <a:t>zlepší kvalitu </a:t>
            </a:r>
            <a:r>
              <a:rPr lang="cs-CZ" sz="2000" dirty="0"/>
              <a:t>vnitřního </a:t>
            </a:r>
            <a:r>
              <a:rPr lang="cs-CZ" sz="2000" dirty="0" smtClean="0"/>
              <a:t>prostředí, např.:</a:t>
            </a:r>
          </a:p>
          <a:p>
            <a:pPr marL="984250"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Rekonstrukce </a:t>
            </a:r>
            <a:r>
              <a:rPr lang="cs-CZ" sz="2000" dirty="0"/>
              <a:t>a modernizace </a:t>
            </a:r>
            <a:r>
              <a:rPr lang="cs-CZ" sz="2000" dirty="0" smtClean="0"/>
              <a:t>vnitřního osvětlení</a:t>
            </a:r>
          </a:p>
          <a:p>
            <a:pPr marL="984250"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Systémy </a:t>
            </a:r>
            <a:r>
              <a:rPr lang="cs-CZ" sz="2000" dirty="0"/>
              <a:t>měření a regulace vytápění a </a:t>
            </a:r>
            <a:r>
              <a:rPr lang="cs-CZ" sz="2000" dirty="0" smtClean="0"/>
              <a:t>větrání</a:t>
            </a:r>
          </a:p>
          <a:p>
            <a:pPr marL="984250"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Opatření </a:t>
            </a:r>
            <a:r>
              <a:rPr lang="cs-CZ" sz="2000" dirty="0"/>
              <a:t>zabraňující letnímu </a:t>
            </a:r>
            <a:r>
              <a:rPr lang="cs-CZ" sz="2000" dirty="0" smtClean="0"/>
              <a:t>přehřívání (venkovní stínění)</a:t>
            </a:r>
          </a:p>
          <a:p>
            <a:pPr marL="984250"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Opatření zlepšující prostorovou </a:t>
            </a:r>
            <a:r>
              <a:rPr lang="cs-CZ" sz="2000" dirty="0"/>
              <a:t>akustiku</a:t>
            </a:r>
            <a:endParaRPr lang="cs-CZ" sz="2400" dirty="0" smtClean="0"/>
          </a:p>
          <a:p>
            <a:pPr marL="0" lvl="0" indent="0" eaLnBrk="1" hangingPunct="1"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8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>
                <a:solidFill>
                  <a:srgbClr val="0046AD"/>
                </a:solidFill>
              </a:rPr>
              <a:t>Typy podporovaných projektů a aktivit          SC </a:t>
            </a:r>
            <a:r>
              <a:rPr lang="cs-CZ" altLang="cs-CZ" sz="3200" dirty="0" smtClean="0">
                <a:solidFill>
                  <a:srgbClr val="0046AD"/>
                </a:solidFill>
              </a:rPr>
              <a:t>5.1.b) </a:t>
            </a:r>
            <a:r>
              <a:rPr lang="cs-CZ" altLang="cs-CZ" sz="3200" dirty="0">
                <a:solidFill>
                  <a:srgbClr val="0046AD"/>
                </a:solidFill>
              </a:rPr>
              <a:t>a </a:t>
            </a:r>
            <a:r>
              <a:rPr lang="cs-CZ" altLang="cs-CZ" sz="3200" dirty="0" smtClean="0">
                <a:solidFill>
                  <a:srgbClr val="0046AD"/>
                </a:solidFill>
              </a:rPr>
              <a:t>5.3.b)</a:t>
            </a:r>
            <a:endParaRPr lang="cs-CZ" altLang="cs-CZ" sz="3200" dirty="0">
              <a:solidFill>
                <a:srgbClr val="0046AD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525962"/>
          </a:xfrm>
        </p:spPr>
        <p:txBody>
          <a:bodyPr/>
          <a:lstStyle/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20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2000" dirty="0"/>
          </a:p>
          <a:p>
            <a:pPr marL="0" lvl="0" indent="0" algn="just" eaLnBrk="1" hangingPunct="1">
              <a:buNone/>
            </a:pPr>
            <a:endParaRPr lang="cs-CZ" sz="20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Výměna </a:t>
            </a:r>
            <a:r>
              <a:rPr lang="cs-CZ" sz="2000" dirty="0"/>
              <a:t>zdroje tepla pro vytápění nebo přípravu teplé užitkové vody s výkonem nižším než 5 MW </a:t>
            </a:r>
            <a:r>
              <a:rPr lang="cs-CZ" sz="2000" b="1" dirty="0">
                <a:solidFill>
                  <a:srgbClr val="0046AD"/>
                </a:solidFill>
              </a:rPr>
              <a:t>využívajícího fosilní paliva nebo elektrickou energii </a:t>
            </a:r>
            <a:r>
              <a:rPr lang="cs-CZ" sz="2000" dirty="0"/>
              <a:t>za účinné zdroje využívající </a:t>
            </a:r>
            <a:r>
              <a:rPr lang="cs-CZ" sz="2000" b="1" dirty="0">
                <a:solidFill>
                  <a:srgbClr val="0046AD"/>
                </a:solidFill>
              </a:rPr>
              <a:t>biomasu</a:t>
            </a:r>
            <a:r>
              <a:rPr lang="cs-CZ" sz="2000" dirty="0"/>
              <a:t>, </a:t>
            </a:r>
            <a:r>
              <a:rPr lang="cs-CZ" sz="2000" b="1" dirty="0">
                <a:solidFill>
                  <a:srgbClr val="0046AD"/>
                </a:solidFill>
              </a:rPr>
              <a:t>tepelná čerpadla</a:t>
            </a:r>
            <a:r>
              <a:rPr lang="cs-CZ" sz="2000" dirty="0"/>
              <a:t>, </a:t>
            </a:r>
            <a:r>
              <a:rPr lang="cs-CZ" sz="2000" b="1" dirty="0">
                <a:solidFill>
                  <a:srgbClr val="0046AD"/>
                </a:solidFill>
              </a:rPr>
              <a:t>kondenzační kotle na zemní plyn </a:t>
            </a:r>
            <a:r>
              <a:rPr lang="cs-CZ" sz="2000" dirty="0"/>
              <a:t>nebo zařízení pro kombinovanou výrobu elektřiny a tepla využívající obnovitelné zdroje nebo zemní </a:t>
            </a:r>
            <a:r>
              <a:rPr lang="cs-CZ" sz="2000" dirty="0" smtClean="0"/>
              <a:t>plyn.  Instalace </a:t>
            </a:r>
            <a:r>
              <a:rPr lang="cs-CZ" sz="2000" b="1" dirty="0">
                <a:solidFill>
                  <a:srgbClr val="0046AD"/>
                </a:solidFill>
              </a:rPr>
              <a:t>solárně - termických </a:t>
            </a:r>
            <a:r>
              <a:rPr lang="cs-CZ" sz="2000" b="1" dirty="0" smtClean="0">
                <a:solidFill>
                  <a:srgbClr val="0046AD"/>
                </a:solidFill>
              </a:rPr>
              <a:t>kolektorů a </a:t>
            </a:r>
            <a:r>
              <a:rPr lang="cs-CZ" sz="2000" b="1" dirty="0" err="1" smtClean="0">
                <a:solidFill>
                  <a:srgbClr val="0046AD"/>
                </a:solidFill>
              </a:rPr>
              <a:t>fotovoltaických</a:t>
            </a:r>
            <a:r>
              <a:rPr lang="cs-CZ" sz="2000" b="1" dirty="0" smtClean="0">
                <a:solidFill>
                  <a:srgbClr val="0046AD"/>
                </a:solidFill>
              </a:rPr>
              <a:t> systémů</a:t>
            </a:r>
            <a:r>
              <a:rPr lang="cs-CZ" sz="2000" dirty="0" smtClean="0"/>
              <a:t>.</a:t>
            </a:r>
          </a:p>
          <a:p>
            <a:pPr marL="0" lvl="0" indent="0" algn="just" eaLnBrk="1" hangingPunct="1">
              <a:buNone/>
            </a:pPr>
            <a:endParaRPr lang="cs-CZ" sz="2000" dirty="0" smtClean="0"/>
          </a:p>
          <a:p>
            <a:pPr marL="0" lvl="0" indent="0" eaLnBrk="1" hangingPunct="1">
              <a:buNone/>
            </a:pPr>
            <a:endParaRPr lang="cs-CZ" sz="2400" dirty="0" smtClean="0"/>
          </a:p>
          <a:p>
            <a:pPr marL="0" lvl="0" indent="0" eaLnBrk="1" hangingPunct="1"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 smtClean="0">
                <a:solidFill>
                  <a:srgbClr val="0046AD"/>
                </a:solidFill>
              </a:rPr>
              <a:t>Co nepodporujeme ve SC 5.1 a 5.3</a:t>
            </a:r>
            <a:endParaRPr lang="cs-CZ" altLang="cs-CZ" sz="3200" dirty="0">
              <a:solidFill>
                <a:srgbClr val="0046AD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525962"/>
          </a:xfrm>
        </p:spPr>
        <p:txBody>
          <a:bodyPr/>
          <a:lstStyle/>
          <a:p>
            <a:pPr marL="0" lvl="0" indent="0" algn="just" eaLnBrk="1" hangingPunct="1">
              <a:buNone/>
            </a:pPr>
            <a:r>
              <a:rPr lang="cs-CZ" sz="800" b="1" dirty="0" smtClean="0">
                <a:solidFill>
                  <a:srgbClr val="0046AD"/>
                </a:solidFill>
              </a:rPr>
              <a:t> </a:t>
            </a:r>
            <a:endParaRPr lang="cs-CZ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Nejsou </a:t>
            </a:r>
            <a:r>
              <a:rPr lang="cs-CZ" sz="2000" dirty="0"/>
              <a:t>podporována opatření realizovaná na </a:t>
            </a:r>
            <a:r>
              <a:rPr lang="cs-CZ" sz="2000" b="1" dirty="0">
                <a:solidFill>
                  <a:srgbClr val="0046AD"/>
                </a:solidFill>
              </a:rPr>
              <a:t>novostavbách</a:t>
            </a:r>
            <a:r>
              <a:rPr lang="cs-CZ" sz="2000" dirty="0"/>
              <a:t>, </a:t>
            </a:r>
            <a:r>
              <a:rPr lang="cs-CZ" sz="2000" b="1" dirty="0">
                <a:solidFill>
                  <a:srgbClr val="0046AD"/>
                </a:solidFill>
              </a:rPr>
              <a:t>přístavbách</a:t>
            </a:r>
            <a:r>
              <a:rPr lang="cs-CZ" sz="2000" dirty="0"/>
              <a:t> a </a:t>
            </a:r>
            <a:r>
              <a:rPr lang="cs-CZ" sz="2000" b="1" dirty="0">
                <a:solidFill>
                  <a:srgbClr val="0046AD"/>
                </a:solidFill>
              </a:rPr>
              <a:t>nástavbách</a:t>
            </a:r>
            <a:r>
              <a:rPr lang="cs-CZ" sz="2000" dirty="0"/>
              <a:t>. Omezení se netýká půdních vestaveb, kde nedochází </a:t>
            </a:r>
            <a:r>
              <a:rPr lang="cs-CZ" sz="2000" dirty="0" smtClean="0"/>
              <a:t>k</a:t>
            </a:r>
            <a:r>
              <a:rPr lang="cs-CZ" sz="2000" dirty="0"/>
              <a:t> rozšíření stávajícího obestavěného </a:t>
            </a:r>
            <a:r>
              <a:rPr lang="cs-CZ" sz="2000" dirty="0" smtClean="0"/>
              <a:t>prostoru 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Nejsou podporována opatření realizovaná v </a:t>
            </a:r>
            <a:r>
              <a:rPr lang="cs-CZ" sz="2000" b="1" dirty="0">
                <a:solidFill>
                  <a:srgbClr val="0046AD"/>
                </a:solidFill>
              </a:rPr>
              <a:t>bytových a rodinných </a:t>
            </a:r>
            <a:r>
              <a:rPr lang="cs-CZ" sz="2000" b="1" dirty="0" smtClean="0">
                <a:solidFill>
                  <a:srgbClr val="0046AD"/>
                </a:solidFill>
              </a:rPr>
              <a:t>domech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Není </a:t>
            </a:r>
            <a:r>
              <a:rPr lang="cs-CZ" sz="2000" dirty="0" smtClean="0"/>
              <a:t>podporována výměna </a:t>
            </a:r>
            <a:r>
              <a:rPr lang="cs-CZ" sz="2000" dirty="0"/>
              <a:t>zdroje na vytápění, kterou by došlo  k </a:t>
            </a:r>
            <a:r>
              <a:rPr lang="cs-CZ" sz="2000" b="1" dirty="0">
                <a:solidFill>
                  <a:srgbClr val="0046AD"/>
                </a:solidFill>
              </a:rPr>
              <a:t>úplnému odpojení od </a:t>
            </a:r>
            <a:r>
              <a:rPr lang="cs-CZ" sz="2000" b="1" dirty="0" smtClean="0">
                <a:solidFill>
                  <a:srgbClr val="0046AD"/>
                </a:solidFill>
              </a:rPr>
              <a:t>SZTE</a:t>
            </a:r>
          </a:p>
          <a:p>
            <a:pPr marL="0" lvl="0" indent="0" algn="just" eaLnBrk="1" hangingPunct="1">
              <a:buNone/>
            </a:pPr>
            <a:endParaRPr lang="cs-CZ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Nejsou podporovány </a:t>
            </a:r>
            <a:r>
              <a:rPr lang="cs-CZ" sz="2000" b="1" dirty="0">
                <a:solidFill>
                  <a:srgbClr val="0046AD"/>
                </a:solidFill>
              </a:rPr>
              <a:t>výměny kotlů na zemní </a:t>
            </a:r>
            <a:r>
              <a:rPr lang="cs-CZ" sz="2000" b="1" dirty="0" smtClean="0">
                <a:solidFill>
                  <a:srgbClr val="0046AD"/>
                </a:solidFill>
              </a:rPr>
              <a:t>plyn </a:t>
            </a:r>
            <a:r>
              <a:rPr lang="cs-CZ" sz="2000" b="1" dirty="0">
                <a:solidFill>
                  <a:srgbClr val="0046AD"/>
                </a:solidFill>
              </a:rPr>
              <a:t>za kotle na biomasu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dirty="0" smtClean="0"/>
          </a:p>
          <a:p>
            <a:pPr marL="0" lvl="0" indent="0" eaLnBrk="1" hangingPunct="1">
              <a:buNone/>
            </a:pPr>
            <a:endParaRPr lang="cs-CZ" sz="2400" b="1" dirty="0">
              <a:solidFill>
                <a:srgbClr val="0046AD"/>
              </a:solidFill>
            </a:endParaRPr>
          </a:p>
          <a:p>
            <a:pPr lvl="0" eaLnBrk="1" hangingPunct="1">
              <a:buFont typeface="Wingdings" panose="05000000000000000000" pitchFamily="2" charset="2"/>
              <a:buChar char="§"/>
            </a:pPr>
            <a:endParaRPr lang="cs-CZ" sz="2400" dirty="0" smtClean="0"/>
          </a:p>
          <a:p>
            <a:pPr marL="0" lvl="0" indent="0" eaLnBrk="1" hangingPunct="1"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6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 smtClean="0">
                <a:solidFill>
                  <a:srgbClr val="0046AD"/>
                </a:solidFill>
              </a:rPr>
              <a:t>Co podporujeme (zvýhodňujeme) ve                SC 5.1 a 5.3</a:t>
            </a:r>
            <a:endParaRPr lang="cs-CZ" altLang="cs-CZ" sz="3200" dirty="0">
              <a:solidFill>
                <a:srgbClr val="0046AD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752528"/>
          </a:xfrm>
        </p:spPr>
        <p:txBody>
          <a:bodyPr/>
          <a:lstStyle/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Zvýhodněná podpora pro kombinaci instalace </a:t>
            </a:r>
            <a:r>
              <a:rPr lang="cs-CZ" sz="2000" b="1" dirty="0" smtClean="0">
                <a:solidFill>
                  <a:srgbClr val="0046AD"/>
                </a:solidFill>
              </a:rPr>
              <a:t>FVE </a:t>
            </a:r>
            <a:r>
              <a:rPr lang="cs-CZ" sz="2000" dirty="0"/>
              <a:t>s</a:t>
            </a:r>
            <a:r>
              <a:rPr lang="cs-CZ" sz="2000" b="1" dirty="0" smtClean="0">
                <a:solidFill>
                  <a:srgbClr val="0046AD"/>
                </a:solidFill>
              </a:rPr>
              <a:t> </a:t>
            </a:r>
            <a:r>
              <a:rPr lang="cs-CZ" altLang="cs-CZ" sz="2000" dirty="0" smtClean="0"/>
              <a:t>realizací </a:t>
            </a:r>
            <a:r>
              <a:rPr lang="cs-CZ" altLang="cs-CZ" sz="2000" dirty="0"/>
              <a:t>systémů nuceného větrání s rekuperací odpadního </a:t>
            </a:r>
            <a:r>
              <a:rPr lang="cs-CZ" altLang="cs-CZ" sz="2000" dirty="0" smtClean="0"/>
              <a:t>tepla</a:t>
            </a:r>
          </a:p>
          <a:p>
            <a:pPr marL="0" lvl="0" indent="0" algn="just" eaLnBrk="1" hangingPunct="1">
              <a:buNone/>
            </a:pPr>
            <a:endParaRPr lang="cs-CZ" alt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Zvýhodňujeme projekty, které aplikují metodu </a:t>
            </a:r>
            <a:r>
              <a:rPr lang="cs-CZ" sz="2000" b="1" dirty="0" smtClean="0">
                <a:solidFill>
                  <a:srgbClr val="0046AD"/>
                </a:solidFill>
              </a:rPr>
              <a:t>EPC nebo Design</a:t>
            </a:r>
            <a:r>
              <a:rPr lang="en-US" sz="2000" b="1" dirty="0" smtClean="0">
                <a:solidFill>
                  <a:srgbClr val="0046AD"/>
                </a:solidFill>
              </a:rPr>
              <a:t>&amp;Build</a:t>
            </a:r>
            <a:r>
              <a:rPr lang="cs-CZ" sz="2000" dirty="0" smtClean="0"/>
              <a:t> – zaručená úspora</a:t>
            </a:r>
          </a:p>
          <a:p>
            <a:pPr marL="0" lvl="0" indent="0" algn="just" eaLnBrk="1" hangingPunct="1">
              <a:buNone/>
            </a:pPr>
            <a:endParaRPr lang="en-US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Zvýhodňujeme projekty realizující </a:t>
            </a:r>
            <a:r>
              <a:rPr lang="cs-CZ" sz="2000" b="1" dirty="0">
                <a:solidFill>
                  <a:srgbClr val="0046AD"/>
                </a:solidFill>
              </a:rPr>
              <a:t>OZE</a:t>
            </a:r>
          </a:p>
          <a:p>
            <a:pPr marL="0" lvl="0" indent="0" algn="just" eaLnBrk="1" hangingPunct="1">
              <a:buNone/>
            </a:pPr>
            <a:endParaRPr lang="cs-CZ" sz="800" dirty="0"/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sz="2000" b="1" dirty="0" smtClean="0">
                <a:solidFill>
                  <a:srgbClr val="0046AD"/>
                </a:solidFill>
              </a:rPr>
              <a:t>Památkově </a:t>
            </a:r>
            <a:r>
              <a:rPr lang="cs-CZ" sz="2000" b="1" dirty="0">
                <a:solidFill>
                  <a:srgbClr val="0046AD"/>
                </a:solidFill>
              </a:rPr>
              <a:t>chráněné </a:t>
            </a:r>
            <a:r>
              <a:rPr lang="cs-CZ" sz="2000" b="1" dirty="0" smtClean="0">
                <a:solidFill>
                  <a:srgbClr val="0046AD"/>
                </a:solidFill>
              </a:rPr>
              <a:t>budovy  </a:t>
            </a:r>
            <a:r>
              <a:rPr lang="cs-CZ" sz="2000" b="1" dirty="0">
                <a:solidFill>
                  <a:srgbClr val="0046AD"/>
                </a:solidFill>
              </a:rPr>
              <a:t>a architektonicky cenné budovy  </a:t>
            </a:r>
            <a:r>
              <a:rPr lang="cs-CZ" sz="2000" dirty="0"/>
              <a:t>mají zvláštní režim (vyšší způsobilé náklady, mírnější požadavky na plnění technických parametrů</a:t>
            </a:r>
            <a:r>
              <a:rPr lang="cs-CZ" sz="2000" dirty="0" smtClean="0"/>
              <a:t>)</a:t>
            </a:r>
          </a:p>
          <a:p>
            <a:pPr marL="0" indent="0" algn="just" eaLnBrk="1" hangingPunct="1">
              <a:buNone/>
            </a:pPr>
            <a:endParaRPr lang="cs-CZ" sz="20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20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>
              <a:solidFill>
                <a:srgbClr val="0046AD"/>
              </a:solidFill>
            </a:endParaRPr>
          </a:p>
          <a:p>
            <a:pPr marL="0" lvl="0" indent="0" algn="just" eaLnBrk="1" hangingPunct="1">
              <a:buNone/>
            </a:pPr>
            <a:endParaRPr lang="cs-CZ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 smtClean="0"/>
          </a:p>
          <a:p>
            <a:pPr marL="0" lvl="0" indent="0" eaLnBrk="1" hangingPunct="1">
              <a:buNone/>
            </a:pPr>
            <a:endParaRPr lang="cs-CZ" sz="2400" b="1" dirty="0">
              <a:solidFill>
                <a:srgbClr val="0046AD"/>
              </a:solidFill>
            </a:endParaRPr>
          </a:p>
          <a:p>
            <a:pPr lvl="0" eaLnBrk="1" hangingPunct="1">
              <a:buFont typeface="Wingdings" panose="05000000000000000000" pitchFamily="2" charset="2"/>
              <a:buChar char="§"/>
            </a:pPr>
            <a:endParaRPr lang="cs-CZ" sz="2400" dirty="0" smtClean="0"/>
          </a:p>
          <a:p>
            <a:pPr marL="0" lvl="0" indent="0" eaLnBrk="1" hangingPunct="1"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706438"/>
          </a:xfrm>
        </p:spPr>
        <p:txBody>
          <a:bodyPr/>
          <a:lstStyle/>
          <a:p>
            <a:pPr algn="ctr" eaLnBrk="1" hangingPunct="1"/>
            <a:r>
              <a:rPr lang="cs-CZ" altLang="cs-CZ" sz="3200" dirty="0" smtClean="0">
                <a:solidFill>
                  <a:srgbClr val="0046AD"/>
                </a:solidFill>
              </a:rPr>
              <a:t>K jakým změnám došlo ve SC 5.1 a 5.3 			(121. a 135. výzva)</a:t>
            </a:r>
            <a:endParaRPr lang="cs-CZ" altLang="cs-CZ" sz="3200" dirty="0">
              <a:solidFill>
                <a:srgbClr val="0046AD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268760"/>
            <a:ext cx="8104187" cy="4752528"/>
          </a:xfrm>
        </p:spPr>
        <p:txBody>
          <a:bodyPr/>
          <a:lstStyle/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Navýšení většiny limitů způsobilých výdajů o 15%</a:t>
            </a:r>
          </a:p>
          <a:p>
            <a:pPr marL="0" lvl="0" indent="0" algn="just" eaLnBrk="1" hangingPunct="1">
              <a:buNone/>
            </a:pPr>
            <a:endParaRPr 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Bonifikace ve výši 5 % (dotace) v případě, kdy </a:t>
            </a:r>
            <a:r>
              <a:rPr lang="cs-CZ" sz="2000" dirty="0"/>
              <a:t>se zároveň s realizací energeticky </a:t>
            </a:r>
            <a:r>
              <a:rPr lang="cs-CZ" sz="2000" dirty="0" smtClean="0"/>
              <a:t>úsporné renovace </a:t>
            </a:r>
            <a:r>
              <a:rPr lang="cs-CZ" sz="2000" dirty="0"/>
              <a:t>veřejné budovy instalují obnovitelné zdroje </a:t>
            </a:r>
            <a:r>
              <a:rPr lang="cs-CZ" sz="2000" dirty="0" smtClean="0"/>
              <a:t>energie, které pokryjí alespoň 40 % celkové spotřeby energie v budově po realizaci opatření.</a:t>
            </a:r>
          </a:p>
          <a:p>
            <a:pPr marL="0" lvl="0" indent="0" algn="just" eaLnBrk="1" hangingPunct="1">
              <a:buNone/>
            </a:pPr>
            <a:endParaRPr lang="cs-CZ" alt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Navýšení dotace (ze 40 na 60 %) u realizací výměny zdroje pro vytápění a ohřev </a:t>
            </a:r>
            <a:r>
              <a:rPr lang="cs-CZ" sz="2000" dirty="0"/>
              <a:t>TV za účinné zdroje využívající biomasu, </a:t>
            </a:r>
            <a:r>
              <a:rPr lang="cs-CZ" sz="2000" dirty="0" smtClean="0"/>
              <a:t>tepelná čerpadla</a:t>
            </a:r>
            <a:r>
              <a:rPr lang="cs-CZ" sz="2000" dirty="0"/>
              <a:t>, instalace solárně-termických kolektorů </a:t>
            </a:r>
            <a:r>
              <a:rPr lang="cs-CZ" sz="2000" dirty="0" smtClean="0"/>
              <a:t>a </a:t>
            </a:r>
            <a:r>
              <a:rPr lang="cs-CZ" sz="2000" dirty="0" err="1" smtClean="0"/>
              <a:t>fotovoltaických</a:t>
            </a:r>
            <a:r>
              <a:rPr lang="cs-CZ" sz="2000" dirty="0" smtClean="0"/>
              <a:t> systémů.</a:t>
            </a: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>
              <a:solidFill>
                <a:srgbClr val="0046AD"/>
              </a:solidFill>
            </a:endParaRPr>
          </a:p>
          <a:p>
            <a:pPr algn="just" eaLnBrk="1" hangingPunct="1">
              <a:buFont typeface="Wingdings" panose="05000000000000000000" pitchFamily="2" charset="2"/>
              <a:buChar char="§"/>
            </a:pPr>
            <a:r>
              <a:rPr lang="cs-CZ" sz="2000" dirty="0" smtClean="0"/>
              <a:t>Doplnění samostatných opatření v oblasti vnitřního osvětlení, zlepšení prostorové akustiky a ochrany proti letnímu přehřívání.</a:t>
            </a:r>
            <a:endParaRPr lang="cs-CZ" sz="2000" dirty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20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dirty="0" smtClean="0"/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>
              <a:solidFill>
                <a:srgbClr val="0046AD"/>
              </a:solidFill>
            </a:endParaRPr>
          </a:p>
          <a:p>
            <a:pPr marL="0" lvl="0" indent="0" algn="just" eaLnBrk="1" hangingPunct="1">
              <a:buNone/>
            </a:pPr>
            <a:endParaRPr lang="cs-CZ" sz="800" b="1" dirty="0">
              <a:solidFill>
                <a:srgbClr val="0046AD"/>
              </a:solidFill>
            </a:endParaRPr>
          </a:p>
          <a:p>
            <a:pPr lvl="0" algn="just" eaLnBrk="1" hangingPunct="1">
              <a:buFont typeface="Wingdings" panose="05000000000000000000" pitchFamily="2" charset="2"/>
              <a:buChar char="§"/>
            </a:pPr>
            <a:endParaRPr lang="cs-CZ" sz="800" b="1" dirty="0" smtClean="0"/>
          </a:p>
          <a:p>
            <a:pPr marL="0" lvl="0" indent="0" eaLnBrk="1" hangingPunct="1">
              <a:buNone/>
            </a:pPr>
            <a:endParaRPr lang="cs-CZ" sz="2400" b="1" dirty="0">
              <a:solidFill>
                <a:srgbClr val="0046AD"/>
              </a:solidFill>
            </a:endParaRPr>
          </a:p>
          <a:p>
            <a:pPr lvl="0" eaLnBrk="1" hangingPunct="1">
              <a:buFont typeface="Wingdings" panose="05000000000000000000" pitchFamily="2" charset="2"/>
              <a:buChar char="§"/>
            </a:pPr>
            <a:endParaRPr lang="cs-CZ" sz="2400" dirty="0" smtClean="0"/>
          </a:p>
          <a:p>
            <a:pPr marL="0" lvl="0" indent="0" eaLnBrk="1" hangingPunct="1">
              <a:buNone/>
            </a:pPr>
            <a:endParaRPr lang="cs-CZ" altLang="cs-CZ" sz="2400" dirty="0" smtClean="0"/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3FF0C80-93DA-40F6-B347-D101620EED6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104187" cy="115212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Maximální výše podpory pro aktivity 5.1.a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)/5.3.a </a:t>
            </a:r>
          </a:p>
          <a:p>
            <a:pPr marL="0" lvl="1" indent="0" algn="just">
              <a:spcBef>
                <a:spcPts val="1200"/>
              </a:spcBef>
              <a:buClr>
                <a:srgbClr val="0046AD"/>
              </a:buClr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Běžné objekty:</a:t>
            </a:r>
          </a:p>
        </p:txBody>
      </p:sp>
      <p:sp>
        <p:nvSpPr>
          <p:cNvPr id="9219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7C206BA-B0C9-496D-819C-775A5537A6F8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0" y="47667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Výše podpory ve SC 5.1 a 5.3</a:t>
            </a: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443834"/>
              </p:ext>
            </p:extLst>
          </p:nvPr>
        </p:nvGraphicFramePr>
        <p:xfrm>
          <a:off x="508975" y="2348880"/>
          <a:ext cx="8023146" cy="37448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9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9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7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Výše podpory</a:t>
                      </a: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35 </a:t>
                      </a:r>
                      <a:r>
                        <a:rPr lang="cs-CZ" sz="1400" b="1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  <a:r>
                        <a:rPr lang="cs-CZ" sz="1400" baseline="300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1) 4)</a:t>
                      </a:r>
                      <a:endParaRPr lang="cs-CZ" sz="1400" dirty="0" smtClean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40 </a:t>
                      </a:r>
                      <a:r>
                        <a:rPr lang="cs-CZ" sz="1400" b="1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  <a:r>
                        <a:rPr lang="cs-CZ" sz="1400" baseline="300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1) 4)</a:t>
                      </a:r>
                      <a:endParaRPr lang="cs-CZ" sz="1400" dirty="0" smtClean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50 </a:t>
                      </a:r>
                      <a:r>
                        <a:rPr lang="cs-CZ" sz="1400" b="1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  <a:r>
                        <a:rPr lang="cs-CZ" sz="1400" baseline="300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1) 4)</a:t>
                      </a:r>
                      <a:endParaRPr lang="cs-CZ" sz="1400" dirty="0" smtClean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Sledovaný parametr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Jednotka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Úspora celkové energie </a:t>
                      </a:r>
                    </a:p>
                  </a:txBody>
                  <a:tcPr marL="44450" marR="4445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</a:p>
                  </a:txBody>
                  <a:tcPr marL="44450" marR="4445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≥ 20 </a:t>
                      </a:r>
                    </a:p>
                  </a:txBody>
                  <a:tcPr marL="44450" marR="4445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≥ 40 </a:t>
                      </a:r>
                    </a:p>
                  </a:txBody>
                  <a:tcPr marL="44450" marR="4445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≥ 60 </a:t>
                      </a:r>
                    </a:p>
                  </a:txBody>
                  <a:tcPr marL="44450" marR="4445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Průměrný součinitel prostupu tepla obálkou budovy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r>
                        <a:rPr lang="cs-CZ" sz="1400" baseline="-25000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em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≤ 0,9xU</a:t>
                      </a:r>
                      <a:r>
                        <a:rPr lang="cs-CZ" sz="1400" baseline="-25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em,R</a:t>
                      </a:r>
                      <a:endParaRPr lang="cs-CZ" sz="140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≤ 0,80x </a:t>
                      </a:r>
                      <a:r>
                        <a:rPr lang="cs-CZ" sz="1400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r>
                        <a:rPr lang="cs-CZ" sz="1400" baseline="-25000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em,R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Součinitel prostupu tepla jednotlivých konstrukcí objektu, na něž je žádána podpora (</a:t>
                      </a: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bez</a:t>
                      </a:r>
                      <a:r>
                        <a:rPr lang="cs-CZ" sz="1400" baseline="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dveří, střešních oken a světlíků</a:t>
                      </a: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b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≤ 0,85x U</a:t>
                      </a:r>
                      <a:r>
                        <a:rPr lang="cs-CZ" sz="1400" baseline="-25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rec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dle ČSN 730540-2:2011 a vyhlášky č.78/2013 Sb.</a:t>
                      </a: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Součinitel prostupu tepla oken, na něž je žádána podpora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r>
                        <a:rPr lang="cs-CZ" sz="1400" baseline="-25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</a:t>
                      </a: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/>
                      </a:r>
                      <a:b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                           ≤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0,80x U</a:t>
                      </a:r>
                      <a:r>
                        <a:rPr lang="cs-CZ" sz="1400" baseline="-25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rec 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2)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Součinitel prostupu tepla dveří, </a:t>
                      </a: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střešních oken a světlíků na 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něž je žádána podpora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b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≤ U</a:t>
                      </a:r>
                      <a:r>
                        <a:rPr lang="cs-CZ" sz="1400" baseline="-25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rec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2)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dle ČSN 730540-2:2011 a vyhlášky č.78/2013 Sb.</a:t>
                      </a: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35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/>
          <p:cNvSpPr>
            <a:spLocks noGrp="1"/>
          </p:cNvSpPr>
          <p:nvPr>
            <p:ph idx="4294967295"/>
          </p:nvPr>
        </p:nvSpPr>
        <p:spPr>
          <a:xfrm>
            <a:off x="395536" y="1423317"/>
            <a:ext cx="8104187" cy="11415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Maximální výše podpory pro aktivity 5.1.a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)/5.3.a) </a:t>
            </a:r>
            <a:endParaRPr lang="cs-CZ" altLang="cs-CZ" sz="2000" dirty="0" smtClean="0">
              <a:solidFill>
                <a:srgbClr val="0046AD"/>
              </a:solidFill>
            </a:endParaRPr>
          </a:p>
          <a:p>
            <a:pPr marL="0" lvl="1" indent="0" algn="just">
              <a:spcBef>
                <a:spcPts val="1200"/>
              </a:spcBef>
              <a:buClr>
                <a:srgbClr val="0046AD"/>
              </a:buClr>
              <a:buNone/>
            </a:pPr>
            <a:r>
              <a:rPr lang="cs-CZ" altLang="cs-CZ" sz="2000" b="1" dirty="0">
                <a:solidFill>
                  <a:srgbClr val="0046AD"/>
                </a:solidFill>
              </a:rPr>
              <a:t>Památkově chráněné </a:t>
            </a:r>
            <a:r>
              <a:rPr lang="cs-CZ" altLang="cs-CZ" sz="2000" b="1" dirty="0" smtClean="0">
                <a:solidFill>
                  <a:srgbClr val="0046AD"/>
                </a:solidFill>
              </a:rPr>
              <a:t>a architektonicky cenné budovy</a:t>
            </a:r>
            <a:r>
              <a:rPr lang="cs-CZ" altLang="cs-CZ" sz="2000" b="1" dirty="0">
                <a:solidFill>
                  <a:srgbClr val="0046AD"/>
                </a:solidFill>
              </a:rPr>
              <a:t>:</a:t>
            </a:r>
          </a:p>
          <a:p>
            <a:pPr marL="0" lvl="1" indent="0" algn="just">
              <a:buClr>
                <a:srgbClr val="0046AD"/>
              </a:buClr>
              <a:buNone/>
            </a:pPr>
            <a:endParaRPr lang="cs-CZ" altLang="cs-CZ" sz="2000" dirty="0" smtClean="0"/>
          </a:p>
        </p:txBody>
      </p:sp>
      <p:sp>
        <p:nvSpPr>
          <p:cNvPr id="9219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7C206BA-B0C9-496D-819C-775A5537A6F8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-180528" y="47667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altLang="cs-CZ" sz="2800" b="1" dirty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Výše podpory </a:t>
            </a:r>
            <a:r>
              <a:rPr lang="cs-CZ" altLang="cs-CZ" sz="28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 </a:t>
            </a:r>
            <a:r>
              <a:rPr lang="cs-CZ" altLang="cs-CZ" sz="2800" b="1" dirty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 </a:t>
            </a:r>
            <a:r>
              <a:rPr lang="cs-CZ" altLang="cs-CZ" sz="2800" b="1" dirty="0" smtClean="0">
                <a:solidFill>
                  <a:srgbClr val="0046A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5.1 a 5.3</a:t>
            </a:r>
            <a:endParaRPr lang="cs-CZ" altLang="cs-CZ" sz="2800" b="1" dirty="0">
              <a:solidFill>
                <a:srgbClr val="0046AD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53703" y="4712579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arenR"/>
            </a:pP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Je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možné získat bonifikaci ve výši 5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% v případě kombinace s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EPC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nebo metodikou </a:t>
            </a:r>
            <a:r>
              <a:rPr lang="cs-CZ" sz="14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Design&amp;Build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cs-CZ" sz="1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algn="just">
              <a:buAutoNum type="arabicParenR"/>
            </a:pP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Výjimku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mohou tvořit výplně otvorů dle ČSN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730540-2, bodu 5.2.8.</a:t>
            </a:r>
          </a:p>
          <a:p>
            <a:pPr marL="342900" indent="-342900" algn="just">
              <a:buAutoNum type="arabicParenR"/>
            </a:pP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Je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možno uplatnit výjimku s ohledem na stanovisko příslušného orgánu památkové péče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                  U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architektonicky cenných bude doplněno ještě o nezávislý posudek, který zajišťuje SFŽP ČR. </a:t>
            </a:r>
            <a:endParaRPr lang="cs-CZ" sz="1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algn="just">
              <a:buAutoNum type="arabicParenR"/>
            </a:pP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Je možné získat bonifikaci ve výši 5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%, pokud se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zároveň s realizací energeticky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úsporné renovace instalují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obnovitelné zdroje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energie (musí pokrýt alespoň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40 %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celkové spotřeby energie </a:t>
            </a:r>
            <a:r>
              <a:rPr lang="cs-CZ" sz="1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 </a:t>
            </a:r>
            <a:r>
              <a:rPr lang="cs-CZ" sz="1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budově).</a:t>
            </a:r>
            <a:endParaRPr lang="cs-CZ" sz="1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130989"/>
              </p:ext>
            </p:extLst>
          </p:nvPr>
        </p:nvGraphicFramePr>
        <p:xfrm>
          <a:off x="453703" y="2348880"/>
          <a:ext cx="8102599" cy="19688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66418103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48819334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833091895"/>
                    </a:ext>
                  </a:extLst>
                </a:gridCol>
                <a:gridCol w="890504">
                  <a:extLst>
                    <a:ext uri="{9D8B030D-6E8A-4147-A177-3AD203B41FA5}">
                      <a16:colId xmlns:a16="http://schemas.microsoft.com/office/drawing/2014/main" val="3835341089"/>
                    </a:ext>
                  </a:extLst>
                </a:gridCol>
                <a:gridCol w="83303">
                  <a:extLst>
                    <a:ext uri="{9D8B030D-6E8A-4147-A177-3AD203B41FA5}">
                      <a16:colId xmlns:a16="http://schemas.microsoft.com/office/drawing/2014/main" val="5995244"/>
                    </a:ext>
                  </a:extLst>
                </a:gridCol>
              </a:tblGrid>
              <a:tr h="55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Výše podpory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40</a:t>
                      </a:r>
                      <a:r>
                        <a:rPr lang="cs-CZ" sz="1400" b="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cs-CZ" sz="1400" b="0" baseline="300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) 4)</a:t>
                      </a:r>
                      <a:endParaRPr lang="cs-CZ" sz="1400" b="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50</a:t>
                      </a:r>
                      <a:r>
                        <a:rPr lang="cs-CZ" sz="1400" b="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cs-CZ" sz="1400" b="0" baseline="300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) 4)</a:t>
                      </a:r>
                      <a:endParaRPr lang="cs-CZ" sz="1400" b="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9525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794831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Sledovaný parametr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Jednotka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4450" marR="44450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4450" marR="44450" marT="9525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146928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Úspora celkové energie 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≥ 10 </a:t>
                      </a:r>
                    </a:p>
                  </a:txBody>
                  <a:tcPr marL="44450" marR="44450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b="1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≥ 30 </a:t>
                      </a:r>
                    </a:p>
                  </a:txBody>
                  <a:tcPr marL="44450" marR="44450" marT="9525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264014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Součinitel prostupu tepla jednotlivých konstrukcí objektu, na něž je žádána podpora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/>
                      </a:r>
                      <a:b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≤ 0,90×U</a:t>
                      </a:r>
                      <a:r>
                        <a:rPr lang="cs-CZ" sz="1400" baseline="-25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rec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3)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9525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225946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Součinitel prostupu tepla dveří, střešních oken a světlíků, na něž je žádána podpora</a:t>
                      </a:r>
                    </a:p>
                  </a:txBody>
                  <a:tcPr marL="44450" marR="4445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b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[W.m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-2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.K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-1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</a:p>
                  </a:txBody>
                  <a:tcPr marL="44450" marR="44450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                                         ≤ </a:t>
                      </a: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U</a:t>
                      </a:r>
                      <a:r>
                        <a:rPr lang="cs-CZ" sz="1400" baseline="-25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rec</a:t>
                      </a:r>
                      <a:r>
                        <a:rPr lang="cs-CZ" sz="1400" baseline="300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2) 3)</a:t>
                      </a:r>
                      <a:endParaRPr lang="cs-CZ" sz="14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4450" marR="44450" marT="9525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8207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22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prezentace_OPZP_090608">
  <a:themeElements>
    <a:clrScheme name="SABLONA_prezentace_OPZP_0906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ABLONA_prezentace_OPZP_090608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_OPZP_0906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2548</TotalTime>
  <Words>975</Words>
  <Application>Microsoft Office PowerPoint</Application>
  <PresentationFormat>Předvádění na obrazovce (4:3)</PresentationFormat>
  <Paragraphs>248</Paragraphs>
  <Slides>16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Calibri</vt:lpstr>
      <vt:lpstr>Segoe UI</vt:lpstr>
      <vt:lpstr>Times New Roman</vt:lpstr>
      <vt:lpstr>Wingdings</vt:lpstr>
      <vt:lpstr>SABLONA_prezentace_OPZP_090608</vt:lpstr>
      <vt:lpstr>Prezentace aplikace PowerPoint</vt:lpstr>
      <vt:lpstr>Prioritní osa 5 – Energetické úspory</vt:lpstr>
      <vt:lpstr>Typy podporovaných projektů a aktivit          SC 5.1.a) a 5.3.a)</vt:lpstr>
      <vt:lpstr>Typy podporovaných projektů a aktivit          SC 5.1.b) a 5.3.b)</vt:lpstr>
      <vt:lpstr>Co nepodporujeme ve SC 5.1 a 5.3</vt:lpstr>
      <vt:lpstr>Co podporujeme (zvýhodňujeme) ve                SC 5.1 a 5.3</vt:lpstr>
      <vt:lpstr>K jakým změnám došlo ve SC 5.1 a 5.3    (121. a 135. výzva)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SFŽPČR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Milena Pecnová</dc:creator>
  <cp:lastModifiedBy>Vrbicky Ondrej</cp:lastModifiedBy>
  <cp:revision>165</cp:revision>
  <cp:lastPrinted>2017-10-02T08:55:22Z</cp:lastPrinted>
  <dcterms:created xsi:type="dcterms:W3CDTF">2009-10-16T09:18:41Z</dcterms:created>
  <dcterms:modified xsi:type="dcterms:W3CDTF">2019-11-18T07:42:08Z</dcterms:modified>
</cp:coreProperties>
</file>