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5" r:id="rId1"/>
    <p:sldMasterId id="2147483667" r:id="rId2"/>
  </p:sldMasterIdLst>
  <p:notesMasterIdLst>
    <p:notesMasterId r:id="rId13"/>
  </p:notesMasterIdLst>
  <p:handoutMasterIdLst>
    <p:handoutMasterId r:id="rId14"/>
  </p:handoutMasterIdLst>
  <p:sldIdLst>
    <p:sldId id="359" r:id="rId3"/>
    <p:sldId id="437" r:id="rId4"/>
    <p:sldId id="439" r:id="rId5"/>
    <p:sldId id="446" r:id="rId6"/>
    <p:sldId id="426" r:id="rId7"/>
    <p:sldId id="444" r:id="rId8"/>
    <p:sldId id="440" r:id="rId9"/>
    <p:sldId id="445" r:id="rId10"/>
    <p:sldId id="431" r:id="rId11"/>
    <p:sldId id="423" r:id="rId12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vasničková" initials="K" lastIdx="2" clrIdx="0">
    <p:extLst>
      <p:ext uri="{19B8F6BF-5375-455C-9EA6-DF929625EA0E}">
        <p15:presenceInfo xmlns:p15="http://schemas.microsoft.com/office/powerpoint/2012/main" userId="Kvasničk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1145"/>
    <a:srgbClr val="0000FF"/>
    <a:srgbClr val="9CCAB5"/>
    <a:srgbClr val="990033"/>
    <a:srgbClr val="000000"/>
    <a:srgbClr val="006600"/>
    <a:srgbClr val="FF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15" autoAdjust="0"/>
    <p:restoredTop sz="94291" autoAdjust="0"/>
  </p:normalViewPr>
  <p:slideViewPr>
    <p:cSldViewPr>
      <p:cViewPr varScale="1">
        <p:scale>
          <a:sx n="118" d="100"/>
          <a:sy n="118" d="100"/>
        </p:scale>
        <p:origin x="1397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70" y="-84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>
            <a:extLst>
              <a:ext uri="{FF2B5EF4-FFF2-40B4-BE49-F238E27FC236}">
                <a16:creationId xmlns:a16="http://schemas.microsoft.com/office/drawing/2014/main" id="{5F042DAE-3521-4E96-8BCC-CB467AA3D0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AD837933-A241-47FB-B7DF-80CD6D6FEEE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6884" name="Rectangle 4">
            <a:extLst>
              <a:ext uri="{FF2B5EF4-FFF2-40B4-BE49-F238E27FC236}">
                <a16:creationId xmlns:a16="http://schemas.microsoft.com/office/drawing/2014/main" id="{1E7BB22C-3E8D-49DC-B9A7-8FD4E4DC37E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6885" name="Rectangle 5">
            <a:extLst>
              <a:ext uri="{FF2B5EF4-FFF2-40B4-BE49-F238E27FC236}">
                <a16:creationId xmlns:a16="http://schemas.microsoft.com/office/drawing/2014/main" id="{666B80BE-DCCC-4C00-8176-D47426C4DCD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7D6B8F79-6472-4610-BD82-CFE6AE00F4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77B19AEF-B4CD-44BB-8810-0B62D16AAD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DE0AC5D9-0D9B-4165-BB59-B2F17D30130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14FD39D-62D5-437D-A3E0-98179CBFB3E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7" name="Rectangle 5">
            <a:extLst>
              <a:ext uri="{FF2B5EF4-FFF2-40B4-BE49-F238E27FC236}">
                <a16:creationId xmlns:a16="http://schemas.microsoft.com/office/drawing/2014/main" id="{42F15707-9606-4A66-834D-F9D443767F2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5478" name="Rectangle 6">
            <a:extLst>
              <a:ext uri="{FF2B5EF4-FFF2-40B4-BE49-F238E27FC236}">
                <a16:creationId xmlns:a16="http://schemas.microsoft.com/office/drawing/2014/main" id="{2E6A655D-0FD1-4059-BE5C-41E4E4344F1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5479" name="Rectangle 7">
            <a:extLst>
              <a:ext uri="{FF2B5EF4-FFF2-40B4-BE49-F238E27FC236}">
                <a16:creationId xmlns:a16="http://schemas.microsoft.com/office/drawing/2014/main" id="{2C41D4A3-882D-47A6-B98A-5C34F826F4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05B1FBB-FF3A-45EC-BEBD-5FBE06FDBF2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AF75F33E-9DAA-4C70-834F-EAA61AEFB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E197E290-F698-4C0F-8967-5506F9F13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A38E7D05-F34F-408D-B530-356BB37E3C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18C8B0-3B1B-46AF-80F9-F6D1B7A94F00}" type="slidenum">
              <a:rPr lang="cs-CZ" altLang="en-US" smtClean="0"/>
              <a:pPr>
                <a:spcBef>
                  <a:spcPct val="0"/>
                </a:spcBef>
              </a:pPr>
              <a:t>1</a:t>
            </a:fld>
            <a:endParaRPr lang="cs-CZ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>
            <a:extLst>
              <a:ext uri="{FF2B5EF4-FFF2-40B4-BE49-F238E27FC236}">
                <a16:creationId xmlns:a16="http://schemas.microsoft.com/office/drawing/2014/main" id="{786BBC5A-4945-4567-AAE2-99E33C0B8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>
            <a:extLst>
              <a:ext uri="{FF2B5EF4-FFF2-40B4-BE49-F238E27FC236}">
                <a16:creationId xmlns:a16="http://schemas.microsoft.com/office/drawing/2014/main" id="{5B2E1222-6359-4D93-BAC5-C5F129E1B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60420" name="Zástupný symbol pro číslo snímku 3">
            <a:extLst>
              <a:ext uri="{FF2B5EF4-FFF2-40B4-BE49-F238E27FC236}">
                <a16:creationId xmlns:a16="http://schemas.microsoft.com/office/drawing/2014/main" id="{FE4C5966-D1BA-4B5B-8699-EB55D52120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F8736861-4E12-402A-A6ED-F7EACA1B4D7B}" type="slidenum">
              <a:rPr lang="cs-CZ" altLang="cs-CZ" sz="1200">
                <a:latin typeface="Times New Roman" panose="02020603050405020304" pitchFamily="18" charset="0"/>
              </a:rPr>
              <a:pPr/>
              <a:t>4</a:t>
            </a:fld>
            <a:endParaRPr lang="cs-CZ" altLang="cs-CZ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740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>
            <a:extLst>
              <a:ext uri="{FF2B5EF4-FFF2-40B4-BE49-F238E27FC236}">
                <a16:creationId xmlns:a16="http://schemas.microsoft.com/office/drawing/2014/main" id="{786BBC5A-4945-4567-AAE2-99E33C0B8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>
            <a:extLst>
              <a:ext uri="{FF2B5EF4-FFF2-40B4-BE49-F238E27FC236}">
                <a16:creationId xmlns:a16="http://schemas.microsoft.com/office/drawing/2014/main" id="{5B2E1222-6359-4D93-BAC5-C5F129E1B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60420" name="Zástupný symbol pro číslo snímku 3">
            <a:extLst>
              <a:ext uri="{FF2B5EF4-FFF2-40B4-BE49-F238E27FC236}">
                <a16:creationId xmlns:a16="http://schemas.microsoft.com/office/drawing/2014/main" id="{FE4C5966-D1BA-4B5B-8699-EB55D52120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F8736861-4E12-402A-A6ED-F7EACA1B4D7B}" type="slidenum">
              <a:rPr lang="cs-CZ" altLang="cs-CZ" sz="1200">
                <a:latin typeface="Times New Roman" panose="02020603050405020304" pitchFamily="18" charset="0"/>
              </a:rPr>
              <a:pPr/>
              <a:t>5</a:t>
            </a:fld>
            <a:endParaRPr lang="cs-CZ" altLang="cs-CZ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005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B1FBB-FF3A-45EC-BEBD-5FBE06FDBF2E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30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>
            <a:extLst>
              <a:ext uri="{FF2B5EF4-FFF2-40B4-BE49-F238E27FC236}">
                <a16:creationId xmlns:a16="http://schemas.microsoft.com/office/drawing/2014/main" id="{786BBC5A-4945-4567-AAE2-99E33C0B8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>
            <a:extLst>
              <a:ext uri="{FF2B5EF4-FFF2-40B4-BE49-F238E27FC236}">
                <a16:creationId xmlns:a16="http://schemas.microsoft.com/office/drawing/2014/main" id="{5B2E1222-6359-4D93-BAC5-C5F129E1B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60420" name="Zástupný symbol pro číslo snímku 3">
            <a:extLst>
              <a:ext uri="{FF2B5EF4-FFF2-40B4-BE49-F238E27FC236}">
                <a16:creationId xmlns:a16="http://schemas.microsoft.com/office/drawing/2014/main" id="{FE4C5966-D1BA-4B5B-8699-EB55D52120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F8736861-4E12-402A-A6ED-F7EACA1B4D7B}" type="slidenum">
              <a:rPr lang="cs-CZ" altLang="cs-CZ" sz="1200">
                <a:latin typeface="Times New Roman" panose="02020603050405020304" pitchFamily="18" charset="0"/>
              </a:rPr>
              <a:pPr/>
              <a:t>7</a:t>
            </a:fld>
            <a:endParaRPr lang="cs-CZ" altLang="cs-CZ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008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>
            <a:extLst>
              <a:ext uri="{FF2B5EF4-FFF2-40B4-BE49-F238E27FC236}">
                <a16:creationId xmlns:a16="http://schemas.microsoft.com/office/drawing/2014/main" id="{786BBC5A-4945-4567-AAE2-99E33C0B8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>
            <a:extLst>
              <a:ext uri="{FF2B5EF4-FFF2-40B4-BE49-F238E27FC236}">
                <a16:creationId xmlns:a16="http://schemas.microsoft.com/office/drawing/2014/main" id="{5B2E1222-6359-4D93-BAC5-C5F129E1B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60420" name="Zástupný symbol pro číslo snímku 3">
            <a:extLst>
              <a:ext uri="{FF2B5EF4-FFF2-40B4-BE49-F238E27FC236}">
                <a16:creationId xmlns:a16="http://schemas.microsoft.com/office/drawing/2014/main" id="{FE4C5966-D1BA-4B5B-8699-EB55D52120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F8736861-4E12-402A-A6ED-F7EACA1B4D7B}" type="slidenum">
              <a:rPr lang="cs-CZ" altLang="cs-CZ" sz="1200">
                <a:latin typeface="Times New Roman" panose="02020603050405020304" pitchFamily="18" charset="0"/>
              </a:rPr>
              <a:pPr/>
              <a:t>8</a:t>
            </a:fld>
            <a:endParaRPr lang="cs-CZ" altLang="cs-CZ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873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>
            <a:extLst>
              <a:ext uri="{FF2B5EF4-FFF2-40B4-BE49-F238E27FC236}">
                <a16:creationId xmlns:a16="http://schemas.microsoft.com/office/drawing/2014/main" id="{786BBC5A-4945-4567-AAE2-99E33C0B8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>
            <a:extLst>
              <a:ext uri="{FF2B5EF4-FFF2-40B4-BE49-F238E27FC236}">
                <a16:creationId xmlns:a16="http://schemas.microsoft.com/office/drawing/2014/main" id="{5B2E1222-6359-4D93-BAC5-C5F129E1B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60420" name="Zástupný symbol pro číslo snímku 3">
            <a:extLst>
              <a:ext uri="{FF2B5EF4-FFF2-40B4-BE49-F238E27FC236}">
                <a16:creationId xmlns:a16="http://schemas.microsoft.com/office/drawing/2014/main" id="{FE4C5966-D1BA-4B5B-8699-EB55D52120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F8736861-4E12-402A-A6ED-F7EACA1B4D7B}" type="slidenum">
              <a:rPr lang="cs-CZ" altLang="cs-CZ" sz="1200">
                <a:latin typeface="Times New Roman" panose="02020603050405020304" pitchFamily="18" charset="0"/>
              </a:rPr>
              <a:pPr/>
              <a:t>9</a:t>
            </a:fld>
            <a:endParaRPr lang="cs-CZ" altLang="cs-CZ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59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6D7457A2-FD7E-4148-AC45-61B1D9DF8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700" y="1968500"/>
            <a:ext cx="9156700" cy="488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5" name="Picture 9" descr="logo_mzcr">
            <a:extLst>
              <a:ext uri="{FF2B5EF4-FFF2-40B4-BE49-F238E27FC236}">
                <a16:creationId xmlns:a16="http://schemas.microsoft.com/office/drawing/2014/main" id="{46EB5B0C-7821-423B-9036-DF94ED233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682625"/>
            <a:ext cx="67373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 descr="pp_titul_podtisk">
            <a:extLst>
              <a:ext uri="{FF2B5EF4-FFF2-40B4-BE49-F238E27FC236}">
                <a16:creationId xmlns:a16="http://schemas.microsoft.com/office/drawing/2014/main" id="{DDBFFA24-A56B-41BB-8EA3-4F0066A0B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812800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3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33488" y="2463800"/>
            <a:ext cx="6794500" cy="2189163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cs-CZ" noProof="0"/>
              <a:t>KLEPNUTÍM LZE UPRAVIT STYL PŘEDLOHY NADPISŮ.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33488" y="4857750"/>
            <a:ext cx="6794500" cy="123507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47B6C51-1DA8-40C6-9ABA-9F9EB65F65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220788" y="6245225"/>
            <a:ext cx="1370012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D373C0-DB16-42C3-ADD6-77478A9CDD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2452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4C31BE-F6FA-4ADD-A15F-740FBAA64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D79D83-ECD8-4450-89C9-66B6FB33DF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9776673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3F4FE7-4A80-4BB9-A19F-30FB2D32F8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B253A8-1FBD-4F2E-839A-F4B69C149B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DACBA4-A89E-4B22-80C3-B6FEA1FB90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9B17C-0508-4A30-A8C0-A2011E9D3C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2525039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29363" y="0"/>
            <a:ext cx="1698625" cy="61261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33488" y="0"/>
            <a:ext cx="4943475" cy="61261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C65EEB-49CA-4406-8142-18228059C0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44F90D-AD24-4C5F-8687-32DA216C8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6272D3-4EE6-4FD6-A558-66A898B812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DB625-8B31-4389-A76F-3C614443E7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5243980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72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4039717308"/>
      </p:ext>
    </p:extLst>
  </p:cSld>
  <p:clrMapOvr>
    <a:masterClrMapping/>
  </p:clrMapOvr>
  <p:transition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702356464"/>
      </p:ext>
    </p:extLst>
  </p:cSld>
  <p:clrMapOvr>
    <a:masterClrMapping/>
  </p:clrMapOvr>
  <p:transition>
    <p:zoom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4280386"/>
      </p:ext>
    </p:extLst>
  </p:cSld>
  <p:clrMapOvr>
    <a:masterClrMapping/>
  </p:clrMapOvr>
  <p:transition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488" y="1989138"/>
            <a:ext cx="3321050" cy="2663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06938" y="1989138"/>
            <a:ext cx="3321050" cy="2663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14105163"/>
      </p:ext>
    </p:extLst>
  </p:cSld>
  <p:clrMapOvr>
    <a:masterClrMapping/>
  </p:clrMapOvr>
  <p:transition>
    <p:zoom dir="in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03242763"/>
      </p:ext>
    </p:extLst>
  </p:cSld>
  <p:clrMapOvr>
    <a:masterClrMapping/>
  </p:clrMapOvr>
  <p:transition>
    <p:zoom dir="in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79160991"/>
      </p:ext>
    </p:extLst>
  </p:cSld>
  <p:clrMapOvr>
    <a:masterClrMapping/>
  </p:clrMapOvr>
  <p:transition>
    <p:zoom dir="in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809464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B5D23A-C0F3-4ED2-B126-556CEA8DD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CE8D88-1E1B-410B-8D3E-876887A5AC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F7CDB5-FAE9-4F75-AC16-1CE69420DE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D888DA-408C-47EC-A818-CC29980793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5769579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0996769"/>
      </p:ext>
    </p:extLst>
  </p:cSld>
  <p:clrMapOvr>
    <a:masterClrMapping/>
  </p:clrMapOvr>
  <p:transition>
    <p:zoom dir="in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36966645"/>
      </p:ext>
    </p:extLst>
  </p:cSld>
  <p:clrMapOvr>
    <a:masterClrMapping/>
  </p:clrMapOvr>
  <p:transition>
    <p:zoom dir="in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1328300"/>
      </p:ext>
    </p:extLst>
  </p:cSld>
  <p:clrMapOvr>
    <a:masterClrMapping/>
  </p:clrMapOvr>
  <p:transition>
    <p:zoom dir="in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29363" y="0"/>
            <a:ext cx="1698625" cy="46529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33488" y="0"/>
            <a:ext cx="4943475" cy="46529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39577103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7BC450-0134-44D8-92A2-1A6CAA334E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1C691E-5670-4144-8746-2BB1924183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11C6E4-6B61-4392-80F5-A4B743DF4C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92BB2-C707-4FBF-A142-2D9B38942B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3812251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0693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5AA55-F737-4B18-92A9-504CB66E46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3D87C0-3E05-46D2-B5A1-F27AF5B24F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84F108-3F75-46C3-B3BF-95B57834D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19C2DA-037B-460C-86BC-E2925238F98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975662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ACA74F-B58E-4A9B-B082-BE8981E967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23C9F02-B7DC-4EFC-ABD7-217FA753DC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9A1981D-63DB-4D2A-82C7-67688D78EC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07FF0A-AF18-441E-9989-D5380660D2E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1657435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07AE04B-0985-4638-BC90-EF41E6D739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14B35C0-7475-4E17-B43C-2BA1DFBA74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B846E1F-C72F-4981-91BD-4861DA995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869DD-E73B-4AF5-B72F-E28DAD1862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0960138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40044E-9887-4D4B-BC0C-89E5B67946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E3F29E9-BBE9-457A-A71D-AF768F7E98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327D4CD-7454-4FC6-9C10-1C1691FC2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DE5F2-4ED7-4FF2-A087-27910361BE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4050795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B13FB9-6623-40D7-BDA8-589A40A98B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6B7ABD-FD11-4D0B-9A2A-7ABEB1969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28DB65-C75A-4BAB-BF09-8E601F4ED8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20233-B9D7-43A4-AB71-F1090EF3B4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9125882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ED778C-FCE1-4CDD-81FC-45D3575C63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B30112-2913-4195-8E13-0C525FBCF1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737522-4681-40E6-9AC3-A458530B5B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39EB8-2BD0-4503-899F-59D1784EDD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6544036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DCE6FC26-D2A6-468F-9733-694D73FB2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0"/>
            <a:ext cx="8024813" cy="107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1FF3D72-53BF-4069-B604-ADD679C16A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33488" y="1600200"/>
            <a:ext cx="67945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335876" name="Rectangle 4">
            <a:extLst>
              <a:ext uri="{FF2B5EF4-FFF2-40B4-BE49-F238E27FC236}">
                <a16:creationId xmlns:a16="http://schemas.microsoft.com/office/drawing/2014/main" id="{35CF1571-12DD-4FFA-A77E-DC6B8AFE56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33488" y="6245225"/>
            <a:ext cx="137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5877" name="Rectangle 5">
            <a:extLst>
              <a:ext uri="{FF2B5EF4-FFF2-40B4-BE49-F238E27FC236}">
                <a16:creationId xmlns:a16="http://schemas.microsoft.com/office/drawing/2014/main" id="{AC5855E4-204C-4BB0-A3B0-85037B5358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4650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5878" name="Rectangle 6">
            <a:extLst>
              <a:ext uri="{FF2B5EF4-FFF2-40B4-BE49-F238E27FC236}">
                <a16:creationId xmlns:a16="http://schemas.microsoft.com/office/drawing/2014/main" id="{DCFE2D1A-02F6-4B29-9426-06265CA8DE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07125" y="6245225"/>
            <a:ext cx="1835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Sans" charset="0"/>
              </a:defRPr>
            </a:lvl1pPr>
          </a:lstStyle>
          <a:p>
            <a:fld id="{3EC9D1C8-B480-4A85-99B8-0867C2B48E0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8">
            <a:extLst>
              <a:ext uri="{FF2B5EF4-FFF2-40B4-BE49-F238E27FC236}">
                <a16:creationId xmlns:a16="http://schemas.microsoft.com/office/drawing/2014/main" id="{F71E8A1A-5344-474B-A64C-715A2D7F1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8063" y="558800"/>
            <a:ext cx="522287" cy="522288"/>
          </a:xfrm>
          <a:prstGeom prst="rect">
            <a:avLst/>
          </a:prstGeom>
          <a:solidFill>
            <a:srgbClr val="D3114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32" name="Rectangle 10">
            <a:extLst>
              <a:ext uri="{FF2B5EF4-FFF2-40B4-BE49-F238E27FC236}">
                <a16:creationId xmlns:a16="http://schemas.microsoft.com/office/drawing/2014/main" id="{B9898BDA-3AE7-4E4D-B9AA-BA5AAB6A5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713" y="0"/>
            <a:ext cx="522287" cy="522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33" name="Rectangle 11">
            <a:extLst>
              <a:ext uri="{FF2B5EF4-FFF2-40B4-BE49-F238E27FC236}">
                <a16:creationId xmlns:a16="http://schemas.microsoft.com/office/drawing/2014/main" id="{346E8C71-3152-4A2B-A125-F41C7C04A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558800"/>
            <a:ext cx="522287" cy="5222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34" name="Rectangle 12">
            <a:extLst>
              <a:ext uri="{FF2B5EF4-FFF2-40B4-BE49-F238E27FC236}">
                <a16:creationId xmlns:a16="http://schemas.microsoft.com/office/drawing/2014/main" id="{051B3FFE-2457-4D24-AC1C-E27A97F35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0"/>
            <a:ext cx="522287" cy="5222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1035" name="Picture 15" descr="pp_podtisk">
            <a:extLst>
              <a:ext uri="{FF2B5EF4-FFF2-40B4-BE49-F238E27FC236}">
                <a16:creationId xmlns:a16="http://schemas.microsoft.com/office/drawing/2014/main" id="{BAB776EE-1DDC-46BE-B15E-05FB75F50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892175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16">
            <a:extLst>
              <a:ext uri="{FF2B5EF4-FFF2-40B4-BE49-F238E27FC236}">
                <a16:creationId xmlns:a16="http://schemas.microsoft.com/office/drawing/2014/main" id="{1B7A6396-EA3D-4473-B22B-787249F54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33488" y="0"/>
            <a:ext cx="67945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</a:t>
            </a:r>
            <a:r>
              <a:rPr lang="en-US" altLang="en-US"/>
              <a:t> </a:t>
            </a:r>
            <a:br>
              <a:rPr lang="cs-CZ" altLang="en-US"/>
            </a:br>
            <a:r>
              <a:rPr lang="cs-CZ" altLang="en-US"/>
              <a:t>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9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70" r:id="rId12"/>
  </p:sldLayoutIdLst>
  <p:transition>
    <p:zoom dir="in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000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>
          <a:solidFill>
            <a:schemeClr val="tx1"/>
          </a:solidFill>
          <a:latin typeface="+mn-lt"/>
        </a:defRPr>
      </a:lvl2pPr>
      <a:lvl3pPr marL="1150938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0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2FDDBA3-B31C-42FA-9D92-977DF20E47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75" y="0"/>
            <a:ext cx="8024813" cy="107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55FE915B-46A0-4E6C-AB09-EE39952E1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33488" y="1989138"/>
            <a:ext cx="6794500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en-US"/>
          </a:p>
          <a:p>
            <a:pPr lvl="0"/>
            <a:r>
              <a:rPr lang="cs-CZ" altLang="en-US"/>
              <a:t>Název semináře</a:t>
            </a:r>
          </a:p>
          <a:p>
            <a:pPr lvl="0"/>
            <a:r>
              <a:rPr lang="cs-CZ" altLang="en-US"/>
              <a:t>Místo konání semináře</a:t>
            </a:r>
          </a:p>
          <a:p>
            <a:pPr lvl="0"/>
            <a:r>
              <a:rPr lang="cs-CZ" altLang="en-US"/>
              <a:t>Termín konání semináře</a:t>
            </a:r>
          </a:p>
          <a:p>
            <a:pPr lvl="0"/>
            <a:endParaRPr lang="cs-CZ" altLang="en-US"/>
          </a:p>
          <a:p>
            <a:pPr lvl="1"/>
            <a:r>
              <a:rPr lang="cs-CZ" altLang="en-US"/>
              <a:t>DRUHÁ ÚROVEŇ</a:t>
            </a:r>
          </a:p>
        </p:txBody>
      </p:sp>
      <p:sp>
        <p:nvSpPr>
          <p:cNvPr id="2052" name="Rectangle 8">
            <a:extLst>
              <a:ext uri="{FF2B5EF4-FFF2-40B4-BE49-F238E27FC236}">
                <a16:creationId xmlns:a16="http://schemas.microsoft.com/office/drawing/2014/main" id="{7E717799-763A-404E-B949-D58F8D176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8063" y="558800"/>
            <a:ext cx="522287" cy="522288"/>
          </a:xfrm>
          <a:prstGeom prst="rect">
            <a:avLst/>
          </a:prstGeom>
          <a:solidFill>
            <a:srgbClr val="D3114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053" name="Rectangle 9">
            <a:extLst>
              <a:ext uri="{FF2B5EF4-FFF2-40B4-BE49-F238E27FC236}">
                <a16:creationId xmlns:a16="http://schemas.microsoft.com/office/drawing/2014/main" id="{23B87060-E06D-402D-A660-A992C5F3D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713" y="0"/>
            <a:ext cx="522287" cy="522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054" name="Rectangle 10">
            <a:extLst>
              <a:ext uri="{FF2B5EF4-FFF2-40B4-BE49-F238E27FC236}">
                <a16:creationId xmlns:a16="http://schemas.microsoft.com/office/drawing/2014/main" id="{D386B5D5-F41D-4A43-97A6-AEDE6B67F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558800"/>
            <a:ext cx="522287" cy="5222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055" name="Rectangle 11">
            <a:extLst>
              <a:ext uri="{FF2B5EF4-FFF2-40B4-BE49-F238E27FC236}">
                <a16:creationId xmlns:a16="http://schemas.microsoft.com/office/drawing/2014/main" id="{76076FFF-C6B9-4425-8693-727DA762A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0"/>
            <a:ext cx="522287" cy="5222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2056" name="Picture 12" descr="pp_podtisk">
            <a:extLst>
              <a:ext uri="{FF2B5EF4-FFF2-40B4-BE49-F238E27FC236}">
                <a16:creationId xmlns:a16="http://schemas.microsoft.com/office/drawing/2014/main" id="{8C690D98-2CDA-47E1-A7EF-E98BC3E49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892175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3" descr="logo IOP + EU + text - 1">
            <a:extLst>
              <a:ext uri="{FF2B5EF4-FFF2-40B4-BE49-F238E27FC236}">
                <a16:creationId xmlns:a16="http://schemas.microsoft.com/office/drawing/2014/main" id="{C4A56D05-C6DB-488B-A75E-6D696737D25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157788"/>
            <a:ext cx="5545137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4">
            <a:extLst>
              <a:ext uri="{FF2B5EF4-FFF2-40B4-BE49-F238E27FC236}">
                <a16:creationId xmlns:a16="http://schemas.microsoft.com/office/drawing/2014/main" id="{D4E285CB-AEA0-428A-B962-B428660AC9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138" y="5157788"/>
            <a:ext cx="14287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Rectangle 16">
            <a:extLst>
              <a:ext uri="{FF2B5EF4-FFF2-40B4-BE49-F238E27FC236}">
                <a16:creationId xmlns:a16="http://schemas.microsoft.com/office/drawing/2014/main" id="{948DFF9C-BF03-4F34-8803-E9F6482C33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24075" y="6140450"/>
            <a:ext cx="5256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defRPr/>
            </a:pPr>
            <a:r>
              <a:rPr lang="cs-CZ" altLang="en-US" sz="1200" dirty="0">
                <a:latin typeface="GillSans" charset="0"/>
              </a:rPr>
              <a:t>Tento Projekt technické pomoci 6.1 Ministerstva zdravotnictví je spolufinancován Evropskou unií z Evropského fondu pro regionální rozvoj. </a:t>
            </a:r>
          </a:p>
        </p:txBody>
      </p:sp>
      <p:sp>
        <p:nvSpPr>
          <p:cNvPr id="2060" name="Rectangle 18">
            <a:extLst>
              <a:ext uri="{FF2B5EF4-FFF2-40B4-BE49-F238E27FC236}">
                <a16:creationId xmlns:a16="http://schemas.microsoft.com/office/drawing/2014/main" id="{EFB2B363-CEE2-4D6F-805C-F5AD8B5F49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33488" y="0"/>
            <a:ext cx="67945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Integrovaný operační program</a:t>
            </a:r>
            <a:br>
              <a:rPr lang="cs-CZ" altLang="en-US"/>
            </a:br>
            <a:r>
              <a:rPr lang="cs-CZ" altLang="en-US"/>
              <a:t>Oblast intervence 3.2 Služby v oblasti veřejného zdraví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8" r:id="rId1"/>
    <p:sldLayoutId id="2147484759" r:id="rId2"/>
    <p:sldLayoutId id="2147484760" r:id="rId3"/>
    <p:sldLayoutId id="2147484761" r:id="rId4"/>
    <p:sldLayoutId id="2147484762" r:id="rId5"/>
    <p:sldLayoutId id="2147484763" r:id="rId6"/>
    <p:sldLayoutId id="2147484764" r:id="rId7"/>
    <p:sldLayoutId id="2147484765" r:id="rId8"/>
    <p:sldLayoutId id="2147484766" r:id="rId9"/>
    <p:sldLayoutId id="2147484767" r:id="rId10"/>
    <p:sldLayoutId id="2147484768" r:id="rId11"/>
  </p:sldLayoutIdLst>
  <p:transition>
    <p:zoom dir="in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00025" algn="ctr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>
          <a:solidFill>
            <a:schemeClr val="tx1"/>
          </a:solidFill>
          <a:latin typeface="+mn-lt"/>
        </a:defRPr>
      </a:lvl2pPr>
      <a:lvl3pPr marL="1150938" indent="-228600" algn="ctr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 b="1">
          <a:solidFill>
            <a:schemeClr val="tx1"/>
          </a:solidFill>
          <a:latin typeface="+mn-lt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>
          <a:solidFill>
            <a:schemeClr val="tx1"/>
          </a:solidFill>
          <a:latin typeface="+mn-lt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000">
          <a:solidFill>
            <a:schemeClr val="bg2"/>
          </a:solidFill>
          <a:latin typeface="+mn-lt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projektovakancelar.mzcr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6C6DDF15-2B4F-48E7-B15C-12937A537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-130175"/>
            <a:ext cx="67945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tabLst>
                <a:tab pos="0" algn="l"/>
              </a:tabLst>
              <a:defRPr sz="2000" b="1">
                <a:solidFill>
                  <a:schemeClr val="tx1"/>
                </a:solidFill>
                <a:latin typeface="GillSans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tabLst>
                <a:tab pos="0" algn="l"/>
              </a:tabLst>
              <a:defRPr sz="2000">
                <a:solidFill>
                  <a:schemeClr val="tx1"/>
                </a:solidFill>
                <a:latin typeface="GillSans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tabLst>
                <a:tab pos="0" algn="l"/>
              </a:tabLst>
              <a:defRPr sz="2000" b="1">
                <a:solidFill>
                  <a:schemeClr val="tx1"/>
                </a:solidFill>
                <a:latin typeface="GillSans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tabLst>
                <a:tab pos="0" algn="l"/>
              </a:tabLst>
              <a:defRPr sz="2000">
                <a:solidFill>
                  <a:schemeClr val="tx1"/>
                </a:solidFill>
                <a:latin typeface="GillSans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0" algn="l"/>
              </a:tabLst>
              <a:defRPr sz="2000">
                <a:solidFill>
                  <a:schemeClr val="bg2"/>
                </a:solidFill>
                <a:latin typeface="GillSan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0" algn="l"/>
              </a:tabLst>
              <a:defRPr sz="2000">
                <a:solidFill>
                  <a:schemeClr val="bg2"/>
                </a:solidFill>
                <a:latin typeface="GillSan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0" algn="l"/>
              </a:tabLst>
              <a:defRPr sz="2000">
                <a:solidFill>
                  <a:schemeClr val="bg2"/>
                </a:solidFill>
                <a:latin typeface="GillSan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0" algn="l"/>
              </a:tabLst>
              <a:defRPr sz="2000">
                <a:solidFill>
                  <a:schemeClr val="bg2"/>
                </a:solidFill>
                <a:latin typeface="GillSan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0" algn="l"/>
              </a:tabLst>
              <a:defRPr sz="2000">
                <a:solidFill>
                  <a:schemeClr val="bg2"/>
                </a:solidFill>
                <a:latin typeface="GillSan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6147" name="Rectangle 5">
            <a:extLst>
              <a:ext uri="{FF2B5EF4-FFF2-40B4-BE49-F238E27FC236}">
                <a16:creationId xmlns:a16="http://schemas.microsoft.com/office/drawing/2014/main" id="{D13F4F2E-EDFB-4551-9C8F-DDE0DFCE0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2349500"/>
            <a:ext cx="9036050" cy="2014538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endParaRPr lang="cs-CZ" altLang="en-US" sz="1800"/>
          </a:p>
          <a:p>
            <a:pPr marL="0" indent="0" eaLnBrk="1" hangingPunct="1">
              <a:lnSpc>
                <a:spcPct val="90000"/>
              </a:lnSpc>
            </a:pPr>
            <a:endParaRPr lang="cs-CZ" altLang="en-US">
              <a:solidFill>
                <a:srgbClr val="D31145"/>
              </a:solidFill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cs-CZ" altLang="en-US"/>
              <a:t>  </a:t>
            </a:r>
            <a:br>
              <a:rPr lang="cs-CZ" altLang="en-US"/>
            </a:br>
            <a:endParaRPr lang="cs-CZ" altLang="en-US"/>
          </a:p>
        </p:txBody>
      </p:sp>
      <p:sp>
        <p:nvSpPr>
          <p:cNvPr id="6148" name="Rectangle 5">
            <a:extLst>
              <a:ext uri="{FF2B5EF4-FFF2-40B4-BE49-F238E27FC236}">
                <a16:creationId xmlns:a16="http://schemas.microsoft.com/office/drawing/2014/main" id="{164EC687-CDFA-4DAD-A30D-EF0782104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341438"/>
            <a:ext cx="7524750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GillSans" charset="0"/>
              </a:defRPr>
            </a:lvl1pPr>
            <a:lvl2pPr marL="742950" indent="-200025">
              <a:spcBef>
                <a:spcPct val="20000"/>
              </a:spcBef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illSans" charset="0"/>
              </a:defRPr>
            </a:lvl2pPr>
            <a:lvl3pPr marL="1150938" indent="-228600">
              <a:spcBef>
                <a:spcPct val="20000"/>
              </a:spcBef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GillSans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illSans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GillSan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GillSan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GillSan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GillSan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GillSans" charset="0"/>
              </a:defRPr>
            </a:lvl9pPr>
          </a:lstStyle>
          <a:p>
            <a:pPr algn="ctr" eaLnBrk="1" hangingPunct="1"/>
            <a:r>
              <a:rPr lang="cs-CZ" altLang="cs-CZ" sz="3200"/>
              <a:t>Jak správně uzavírat smlouvy v souladu se zákonem č. 134/2016 Sb., o zadávání veřejných zakázek</a:t>
            </a:r>
          </a:p>
          <a:p>
            <a:pPr algn="ctr" eaLnBrk="1" hangingPunct="1"/>
            <a:endParaRPr lang="cs-CZ" altLang="cs-CZ" sz="1800"/>
          </a:p>
          <a:p>
            <a:pPr algn="ctr" eaLnBrk="1" hangingPunct="1"/>
            <a:endParaRPr lang="cs-CZ" altLang="cs-CZ" sz="1800"/>
          </a:p>
          <a:p>
            <a:pPr algn="ctr" eaLnBrk="1" hangingPunct="1"/>
            <a:endParaRPr lang="cs-CZ" altLang="cs-CZ" sz="1800"/>
          </a:p>
          <a:p>
            <a:pPr algn="ctr" eaLnBrk="1" hangingPunct="1"/>
            <a:endParaRPr lang="cs-CZ" altLang="cs-CZ" sz="1800"/>
          </a:p>
          <a:p>
            <a:pPr algn="ctr" eaLnBrk="1" hangingPunct="1"/>
            <a:endParaRPr lang="cs-CZ" altLang="cs-CZ" sz="1800"/>
          </a:p>
          <a:p>
            <a:pPr algn="ctr" eaLnBrk="1" hangingPunct="1"/>
            <a:endParaRPr lang="cs-CZ" altLang="cs-CZ" sz="1800"/>
          </a:p>
          <a:p>
            <a:pPr algn="ctr" eaLnBrk="1" hangingPunct="1"/>
            <a:r>
              <a:rPr lang="cs-CZ" altLang="cs-CZ" sz="2400"/>
              <a:t>29. června 2021</a:t>
            </a:r>
          </a:p>
          <a:p>
            <a:pPr algn="ctr" eaLnBrk="1" hangingPunct="1"/>
            <a:endParaRPr lang="cs-CZ" altLang="cs-CZ" sz="1800"/>
          </a:p>
          <a:p>
            <a:pPr algn="ctr" eaLnBrk="1" hangingPunct="1"/>
            <a:r>
              <a:rPr lang="cs-CZ" altLang="cs-CZ" sz="1800"/>
              <a:t>Projekt „Projektová kancelář Ministerstva zdravotnictví“ </a:t>
            </a:r>
          </a:p>
          <a:p>
            <a:pPr algn="ctr" eaLnBrk="1" hangingPunct="1"/>
            <a:r>
              <a:rPr lang="cs-CZ" altLang="cs-CZ" sz="1800"/>
              <a:t>reg. č. CZ.03.4.74/0.0/0.0/15_025_0003715</a:t>
            </a:r>
          </a:p>
        </p:txBody>
      </p:sp>
      <p:pic>
        <p:nvPicPr>
          <p:cNvPr id="6149" name="Picture 2" descr="W:\PUBLICITA\VIZUÁLNÍ_IDENTITA\loga\OPZ\logo_OPZ_barevne.jpg">
            <a:extLst>
              <a:ext uri="{FF2B5EF4-FFF2-40B4-BE49-F238E27FC236}">
                <a16:creationId xmlns:a16="http://schemas.microsoft.com/office/drawing/2014/main" id="{BE89FD54-F8EE-43D2-8D33-643604365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344863"/>
            <a:ext cx="476567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4D5A7089-777E-4A8F-AD1E-44E53D034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2291" name="Zástupný obsah 2">
            <a:extLst>
              <a:ext uri="{FF2B5EF4-FFF2-40B4-BE49-F238E27FC236}">
                <a16:creationId xmlns:a16="http://schemas.microsoft.com/office/drawing/2014/main" id="{8372C37C-5BFA-4493-8305-B519DCCFE6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74750" y="1484313"/>
            <a:ext cx="6794500" cy="4525962"/>
          </a:xfrm>
        </p:spPr>
        <p:txBody>
          <a:bodyPr/>
          <a:lstStyle/>
          <a:p>
            <a:pPr algn="ctr"/>
            <a:endParaRPr lang="cs-CZ" altLang="cs-CZ" dirty="0">
              <a:solidFill>
                <a:srgbClr val="D31145"/>
              </a:solidFill>
            </a:endParaRPr>
          </a:p>
          <a:p>
            <a:pPr algn="ctr"/>
            <a:r>
              <a:rPr lang="cs-CZ" altLang="cs-CZ" dirty="0"/>
              <a:t>Děkuji za pozornost!</a:t>
            </a:r>
          </a:p>
          <a:p>
            <a:pPr algn="ctr"/>
            <a:endParaRPr lang="cs-CZ" altLang="cs-CZ" dirty="0"/>
          </a:p>
          <a:p>
            <a:pPr marL="0" indent="0" algn="ctr"/>
            <a:r>
              <a:rPr lang="cs-CZ" altLang="cs-CZ" dirty="0"/>
              <a:t>Stránky projektové kanceláře </a:t>
            </a:r>
          </a:p>
          <a:p>
            <a:pPr marL="0" indent="0" algn="ctr"/>
            <a:r>
              <a:rPr lang="cs-CZ" alt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https://projektovakancelar.mzcr.cz/</a:t>
            </a:r>
            <a:endParaRPr lang="cs-CZ" altLang="cs-CZ" dirty="0"/>
          </a:p>
          <a:p>
            <a:pPr marL="0" indent="0" algn="ctr"/>
            <a:endParaRPr lang="cs-CZ" altLang="cs-CZ" dirty="0"/>
          </a:p>
          <a:p>
            <a:pPr marL="0" indent="0" algn="ctr"/>
            <a:endParaRPr lang="cs-CZ" altLang="cs-CZ" dirty="0"/>
          </a:p>
          <a:p>
            <a:pPr marL="0" indent="0" algn="ctr"/>
            <a:endParaRPr lang="cs-CZ" altLang="cs-CZ" dirty="0">
              <a:solidFill>
                <a:srgbClr val="D31145"/>
              </a:solidFill>
            </a:endParaRPr>
          </a:p>
          <a:p>
            <a:pPr marL="0" indent="0" algn="ctr"/>
            <a:endParaRPr lang="cs-CZ" altLang="cs-CZ" dirty="0">
              <a:solidFill>
                <a:srgbClr val="D31145"/>
              </a:solidFill>
            </a:endParaRPr>
          </a:p>
          <a:p>
            <a:pPr algn="ctr"/>
            <a:endParaRPr lang="cs-CZ" altLang="cs-CZ" dirty="0"/>
          </a:p>
        </p:txBody>
      </p:sp>
      <p:pic>
        <p:nvPicPr>
          <p:cNvPr id="12292" name="Picture 2" descr="W:\PUBLICITA\VIZUÁLNÍ_IDENTITA\loga\OPZ\logo_OPZ_barevne.jpg">
            <a:extLst>
              <a:ext uri="{FF2B5EF4-FFF2-40B4-BE49-F238E27FC236}">
                <a16:creationId xmlns:a16="http://schemas.microsoft.com/office/drawing/2014/main" id="{D137B57A-3D28-4FF4-965C-CF1D0DF8D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368757"/>
            <a:ext cx="476567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33488" y="1844824"/>
            <a:ext cx="7128792" cy="23762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85000"/>
              </a:lnSpc>
            </a:pPr>
            <a:r>
              <a:rPr lang="cs-CZ" sz="2400" cap="all" spc="-75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Zakázky malého rozsahu</a:t>
            </a:r>
          </a:p>
          <a:p>
            <a:pPr algn="ctr">
              <a:lnSpc>
                <a:spcPct val="85000"/>
              </a:lnSpc>
            </a:pPr>
            <a:endParaRPr lang="cs-CZ" sz="2400" cap="all" spc="-75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cs-CZ" altLang="cs-CZ" sz="2400" cap="all" spc="-75" dirty="0">
                <a:latin typeface="Cambria" panose="02040503050406030204" pitchFamily="18" charset="0"/>
                <a:cs typeface="Times New Roman" panose="02020603050405020304" pitchFamily="18" charset="0"/>
              </a:rPr>
              <a:t>Pro veřejné zadavatele</a:t>
            </a:r>
          </a:p>
          <a:p>
            <a:pPr algn="ctr">
              <a:lnSpc>
                <a:spcPct val="85000"/>
              </a:lnSpc>
            </a:pPr>
            <a:endParaRPr lang="cs-CZ" altLang="cs-CZ" sz="2400" cap="all" spc="-75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cs-CZ" altLang="cs-CZ" sz="2400" cap="all" spc="-75" dirty="0">
                <a:latin typeface="Cambria" panose="02040503050406030204" pitchFamily="18" charset="0"/>
                <a:cs typeface="Times New Roman" panose="02020603050405020304" pitchFamily="18" charset="0"/>
              </a:rPr>
              <a:t>Pro projekty</a:t>
            </a:r>
          </a:p>
          <a:p>
            <a:pPr algn="ctr">
              <a:lnSpc>
                <a:spcPct val="85000"/>
              </a:lnSpc>
            </a:pPr>
            <a:endParaRPr lang="cs-CZ" altLang="cs-CZ" sz="2400" cap="all" spc="-75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cs-CZ" sz="2400" cap="all" spc="-75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Integrovaný regionální operační program</a:t>
            </a:r>
          </a:p>
          <a:p>
            <a:pPr marL="457200" lvl="0" indent="-457200">
              <a:buFont typeface="+mj-lt"/>
              <a:buAutoNum type="arabicParenR"/>
            </a:pPr>
            <a:endParaRPr lang="en-US" sz="2400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E1D234FB-7E13-4A59-BEC6-F01D18F6C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488" y="0"/>
            <a:ext cx="6794500" cy="105251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B3475C7-D620-4F7E-8D93-FE25B5CBAA62}"/>
              </a:ext>
            </a:extLst>
          </p:cNvPr>
          <p:cNvSpPr/>
          <p:nvPr/>
        </p:nvSpPr>
        <p:spPr>
          <a:xfrm>
            <a:off x="4956764" y="5431291"/>
            <a:ext cx="3409225" cy="7951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vyšší hodnoty </a:t>
            </a:r>
          </a:p>
          <a:p>
            <a:pPr algn="ctr"/>
            <a:r>
              <a:rPr lang="en-US" sz="2000" dirty="0"/>
              <a:t>&gt;</a:t>
            </a:r>
            <a:r>
              <a:rPr lang="cs-CZ" sz="2000" dirty="0"/>
              <a:t> 2, resp. 6 mil.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1AF8198-3471-40CA-8546-951E9D86923D}"/>
              </a:ext>
            </a:extLst>
          </p:cNvPr>
          <p:cNvSpPr/>
          <p:nvPr/>
        </p:nvSpPr>
        <p:spPr>
          <a:xfrm>
            <a:off x="1572390" y="5437998"/>
            <a:ext cx="3384374" cy="788446"/>
          </a:xfrm>
          <a:prstGeom prst="rect">
            <a:avLst/>
          </a:prstGeom>
          <a:solidFill>
            <a:srgbClr val="D311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malého rozsahu</a:t>
            </a:r>
          </a:p>
          <a:p>
            <a:pPr algn="ctr"/>
            <a:r>
              <a:rPr lang="en-US" sz="2000" dirty="0"/>
              <a:t>&lt; </a:t>
            </a:r>
            <a:r>
              <a:rPr lang="cs-CZ" sz="2000" dirty="0"/>
              <a:t>2, resp. 6 mil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C90F0FA-9CC0-4AEA-A6CC-384E4500F302}"/>
              </a:ext>
            </a:extLst>
          </p:cNvPr>
          <p:cNvSpPr/>
          <p:nvPr/>
        </p:nvSpPr>
        <p:spPr>
          <a:xfrm>
            <a:off x="1567780" y="4619175"/>
            <a:ext cx="6794500" cy="78844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Zakázky</a:t>
            </a:r>
            <a:r>
              <a:rPr lang="cs-CZ" sz="2000" dirty="0"/>
              <a:t> </a:t>
            </a:r>
          </a:p>
          <a:p>
            <a:pPr algn="ctr"/>
            <a:r>
              <a:rPr lang="cs-CZ" sz="1600" dirty="0"/>
              <a:t>na dodávky a služby, resp. stavební práce</a:t>
            </a:r>
          </a:p>
        </p:txBody>
      </p:sp>
    </p:spTree>
    <p:extLst>
      <p:ext uri="{BB962C8B-B14F-4D97-AF65-F5344CB8AC3E}">
        <p14:creationId xmlns:p14="http://schemas.microsoft.com/office/powerpoint/2010/main" val="1655098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E1D234FB-7E13-4A59-BEC6-F01D18F6C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488" y="0"/>
            <a:ext cx="6794500" cy="1052513"/>
          </a:xfrm>
        </p:spPr>
        <p:txBody>
          <a:bodyPr/>
          <a:lstStyle/>
          <a:p>
            <a:r>
              <a:rPr lang="cs-CZ" dirty="0"/>
              <a:t>Předpisy k zakázkám pro veřejné zadavatele v IROP 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DB12809-3BD8-414E-98E2-F7FCFF022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037" y="4341372"/>
            <a:ext cx="6285808" cy="5033256"/>
          </a:xfrm>
        </p:spPr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+mj-lt"/>
              <a:buAutoNum type="arabicParenR"/>
            </a:pPr>
            <a:endParaRPr lang="cs-CZ" sz="2400" dirty="0"/>
          </a:p>
          <a:p>
            <a:pPr marL="457200" indent="-457200">
              <a:buFont typeface="+mj-lt"/>
              <a:buAutoNum type="arabicParenR"/>
            </a:pPr>
            <a:endParaRPr lang="cs-CZ" sz="2400" dirty="0"/>
          </a:p>
          <a:p>
            <a:pPr marL="457200" lvl="0" indent="-457200">
              <a:buFont typeface="+mj-lt"/>
              <a:buAutoNum type="arabicParenR"/>
            </a:pPr>
            <a:endParaRPr lang="en-US" sz="2400" dirty="0"/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84283F52-FCF7-4C0E-A3DA-713D8F1E24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538738"/>
              </p:ext>
            </p:extLst>
          </p:nvPr>
        </p:nvGraphicFramePr>
        <p:xfrm>
          <a:off x="1233488" y="1268760"/>
          <a:ext cx="7620606" cy="531668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54769">
                  <a:extLst>
                    <a:ext uri="{9D8B030D-6E8A-4147-A177-3AD203B41FA5}">
                      <a16:colId xmlns:a16="http://schemas.microsoft.com/office/drawing/2014/main" val="265202756"/>
                    </a:ext>
                  </a:extLst>
                </a:gridCol>
                <a:gridCol w="6665837">
                  <a:extLst>
                    <a:ext uri="{9D8B030D-6E8A-4147-A177-3AD203B41FA5}">
                      <a16:colId xmlns:a16="http://schemas.microsoft.com/office/drawing/2014/main" val="1721819816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>
                          <a:solidFill>
                            <a:schemeClr val="bg1"/>
                          </a:solidFill>
                        </a:rPr>
                        <a:t>ČR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000" kern="1200" dirty="0">
                          <a:solidFill>
                            <a:schemeClr val="bg1"/>
                          </a:solidFill>
                        </a:rPr>
                        <a:t>Zákon č. 134/2016 Sb. o zadávání veřejných zakázek</a:t>
                      </a:r>
                      <a:endParaRPr lang="cs-CZ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712154"/>
                  </a:ext>
                </a:extLst>
              </a:tr>
              <a:tr h="2636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Obecná pravidla pro žadatele a příjemce IROP</a:t>
                      </a:r>
                      <a:r>
                        <a:rPr lang="cs-CZ" sz="20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(komunikace s CRR k zakázkám)</a:t>
                      </a:r>
                    </a:p>
                    <a:p>
                      <a:pPr marL="342900" indent="-342900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Specifická pravidla pro žadatele a příjemce ke konkrétní výzvě IROP</a:t>
                      </a:r>
                    </a:p>
                    <a:p>
                      <a:pPr marL="342900" indent="-342900" eaLnBrk="1" fontAlgn="auto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cs-CZ" sz="2000" b="1" kern="1200" dirty="0">
                          <a:solidFill>
                            <a:srgbClr val="C00000"/>
                          </a:solidFill>
                        </a:rPr>
                        <a:t>Metodický pokyn pro oblast zadávání zakázek pro programové období 2014 – 2020 </a:t>
                      </a:r>
                      <a:r>
                        <a:rPr lang="cs-CZ" sz="20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cs-CZ" sz="2000" b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pro veřejné zadavatele relevantní pouze požadavky na zakázky malého rozsahu</a:t>
                      </a:r>
                    </a:p>
                    <a:p>
                      <a:pPr marL="342900" indent="-342900" eaLnBrk="1" fontAlgn="auto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Podmínky Rozhodnutí o poskytnutí dotace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0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56976"/>
                  </a:ext>
                </a:extLst>
              </a:tr>
              <a:tr h="1506685">
                <a:tc>
                  <a:txBody>
                    <a:bodyPr/>
                    <a:lstStyle/>
                    <a:p>
                      <a:r>
                        <a:rPr lang="cs-CZ" sz="2000" dirty="0"/>
                        <a:t>Ostatní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</a:rPr>
                        <a:t>Interní pravidla pro zakázky příjemců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</a:rPr>
                        <a:t>Metodiky a doporučené postupy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</a:rPr>
                        <a:t>Požadavky kontrolních orgánů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218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74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EE176A42-A44D-482E-B7F9-8720B7757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Zakázky malého rozsahu dle zákona</a:t>
            </a:r>
            <a:endParaRPr lang="cs-CZ" alt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B7738A9-83FD-4BEE-9848-F915BFECED90}"/>
              </a:ext>
            </a:extLst>
          </p:cNvPr>
          <p:cNvSpPr txBox="1"/>
          <p:nvPr/>
        </p:nvSpPr>
        <p:spPr>
          <a:xfrm>
            <a:off x="827584" y="1196752"/>
            <a:ext cx="8136904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1" i="0" dirty="0">
                <a:effectLst/>
                <a:latin typeface="+mn-lt"/>
              </a:rPr>
              <a:t>§ 31 Výjimka pro veřejné zakázky malého rozsahu</a:t>
            </a:r>
          </a:p>
          <a:p>
            <a:pPr algn="just"/>
            <a:r>
              <a:rPr lang="cs-CZ" sz="1600" b="0" i="0" dirty="0">
                <a:effectLst/>
                <a:latin typeface="+mn-lt"/>
              </a:rPr>
              <a:t>Zadavatel není povinen zadat v zadávacím řízení veřejnou zakázku malého rozsahu. Při jejím zadávání je však zadavatel povinen dodržet zásady podle § 6</a:t>
            </a:r>
          </a:p>
          <a:p>
            <a:pPr marL="285750" marR="31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>
              <a:effectLst/>
              <a:latin typeface="+mn-lt"/>
              <a:ea typeface="Arial" panose="020B0604020202020204" pitchFamily="34" charset="0"/>
            </a:endParaRPr>
          </a:p>
          <a:p>
            <a:pPr algn="just"/>
            <a:r>
              <a:rPr lang="cs-CZ" sz="1600" b="1" i="0" dirty="0">
                <a:effectLst/>
                <a:latin typeface="+mn-lt"/>
              </a:rPr>
              <a:t>§ 6 Zásady zadávání veřejných zakázek</a:t>
            </a:r>
          </a:p>
          <a:p>
            <a:pPr algn="just"/>
            <a:r>
              <a:rPr lang="cs-CZ" sz="1600" b="1" i="0" dirty="0">
                <a:effectLst/>
                <a:latin typeface="+mn-lt"/>
              </a:rPr>
              <a:t>(1)</a:t>
            </a:r>
            <a:r>
              <a:rPr lang="cs-CZ" sz="1600" b="0" i="0" dirty="0">
                <a:effectLst/>
                <a:latin typeface="+mn-lt"/>
              </a:rPr>
              <a:t> Zadavatel při postupu podle tohoto zákona musí dodržovat </a:t>
            </a:r>
            <a:r>
              <a:rPr lang="cs-CZ" sz="1600" dirty="0">
                <a:solidFill>
                  <a:srgbClr val="C00000"/>
                </a:solidFill>
                <a:latin typeface="+mn-lt"/>
              </a:rPr>
              <a:t>zásady transparentnosti a přiměřenosti.</a:t>
            </a:r>
          </a:p>
          <a:p>
            <a:pPr algn="just"/>
            <a:endParaRPr lang="cs-CZ" sz="1600" b="0" i="0" dirty="0">
              <a:effectLst/>
              <a:latin typeface="+mn-lt"/>
            </a:endParaRPr>
          </a:p>
          <a:p>
            <a:pPr algn="just"/>
            <a:r>
              <a:rPr lang="cs-CZ" sz="1600" b="1" i="0" dirty="0">
                <a:effectLst/>
                <a:latin typeface="+mn-lt"/>
              </a:rPr>
              <a:t>(2)</a:t>
            </a:r>
            <a:r>
              <a:rPr lang="cs-CZ" sz="1600" b="0" i="0" dirty="0">
                <a:effectLst/>
                <a:latin typeface="+mn-lt"/>
              </a:rPr>
              <a:t> Ve vztahu k dodavatelům musí zadavatel dodržovat </a:t>
            </a:r>
            <a:r>
              <a:rPr lang="cs-CZ" sz="1600" dirty="0">
                <a:solidFill>
                  <a:srgbClr val="C00000"/>
                </a:solidFill>
                <a:latin typeface="+mn-lt"/>
              </a:rPr>
              <a:t>zásadu rovného zacházení a zákazu diskriminace.</a:t>
            </a:r>
          </a:p>
          <a:p>
            <a:pPr algn="just"/>
            <a:endParaRPr lang="cs-CZ" sz="1600" b="0" i="0" dirty="0">
              <a:effectLst/>
              <a:latin typeface="+mn-lt"/>
            </a:endParaRPr>
          </a:p>
          <a:p>
            <a:pPr algn="just"/>
            <a:r>
              <a:rPr lang="cs-CZ" sz="1600" b="1" i="0" dirty="0">
                <a:effectLst/>
                <a:latin typeface="+mn-lt"/>
              </a:rPr>
              <a:t>(3)</a:t>
            </a:r>
            <a:r>
              <a:rPr lang="cs-CZ" sz="1600" b="0" i="0" dirty="0">
                <a:effectLst/>
                <a:latin typeface="+mn-lt"/>
              </a:rPr>
              <a:t> Zadavatel </a:t>
            </a:r>
            <a:r>
              <a:rPr lang="cs-CZ" sz="1600" dirty="0">
                <a:solidFill>
                  <a:srgbClr val="C00000"/>
                </a:solidFill>
                <a:latin typeface="+mn-lt"/>
              </a:rPr>
              <a:t>nesmí omezovat účast </a:t>
            </a:r>
            <a:r>
              <a:rPr lang="cs-CZ" sz="1600" b="0" i="0" dirty="0">
                <a:effectLst/>
                <a:latin typeface="+mn-lt"/>
              </a:rPr>
              <a:t>v zadávacím řízení těm dodavatelům, kteří mají sídlo v</a:t>
            </a:r>
          </a:p>
          <a:p>
            <a:pPr algn="just"/>
            <a:r>
              <a:rPr lang="cs-CZ" sz="1600" b="1" i="0" dirty="0">
                <a:effectLst/>
                <a:latin typeface="+mn-lt"/>
              </a:rPr>
              <a:t>a)</a:t>
            </a:r>
            <a:r>
              <a:rPr lang="cs-CZ" sz="1600" b="0" i="0" dirty="0">
                <a:effectLst/>
                <a:latin typeface="+mn-lt"/>
              </a:rPr>
              <a:t> členském státě Evropské unie, Evropského hospodářského prostoru nebo Švýcarské konfederaci (dále jen „členský stát“), nebo</a:t>
            </a:r>
          </a:p>
          <a:p>
            <a:pPr algn="just"/>
            <a:r>
              <a:rPr lang="cs-CZ" sz="1600" b="1" i="0" dirty="0">
                <a:effectLst/>
                <a:latin typeface="+mn-lt"/>
              </a:rPr>
              <a:t>b)</a:t>
            </a:r>
            <a:r>
              <a:rPr lang="cs-CZ" sz="1600" b="0" i="0" dirty="0">
                <a:effectLst/>
                <a:latin typeface="+mn-lt"/>
              </a:rPr>
              <a:t> jiném státě, který má s Českou republikou nebo s Evropskou unií uzavřenu mezinárodní smlouvu zaručující přístup dodavatelům z těchto států k zadávané veřejné zakázce.</a:t>
            </a:r>
          </a:p>
          <a:p>
            <a:pPr algn="just"/>
            <a:endParaRPr lang="cs-CZ" sz="1600" b="0" i="0" dirty="0">
              <a:effectLst/>
              <a:latin typeface="+mn-lt"/>
            </a:endParaRPr>
          </a:p>
          <a:p>
            <a:pPr algn="just"/>
            <a:r>
              <a:rPr lang="cs-CZ" sz="1600" b="1" i="0" dirty="0">
                <a:effectLst/>
                <a:latin typeface="+mn-lt"/>
              </a:rPr>
              <a:t>(4)</a:t>
            </a:r>
            <a:r>
              <a:rPr lang="cs-CZ" sz="1600" b="0" i="0" dirty="0">
                <a:effectLst/>
                <a:latin typeface="+mn-lt"/>
              </a:rPr>
              <a:t> Zadavatel je při postupu podle tohoto zákona, a to při vytváření zadávacích podmínek, hodnocení nabídek a výběru dodavatele, povinen za předpokladu, že to bude vzhledem k povaze a smyslu zakázky možné, dodržovat </a:t>
            </a:r>
            <a:r>
              <a:rPr lang="cs-CZ" sz="1600" b="0" i="0" dirty="0">
                <a:solidFill>
                  <a:srgbClr val="C00000"/>
                </a:solidFill>
                <a:effectLst/>
                <a:latin typeface="+mn-lt"/>
              </a:rPr>
              <a:t>zásady sociálně odpovědného zadávání, environmentálně odpovědného zadávání a inovací ve smyslu tohoto zákona.</a:t>
            </a:r>
            <a:r>
              <a:rPr lang="cs-CZ" sz="1600" b="0" i="0" dirty="0">
                <a:effectLst/>
                <a:latin typeface="+mn-lt"/>
              </a:rPr>
              <a:t> Svůj postup je zadavatel povinen řádně odůvodnit</a:t>
            </a:r>
          </a:p>
          <a:p>
            <a:pPr>
              <a:spcAft>
                <a:spcPts val="0"/>
              </a:spcAft>
            </a:pPr>
            <a:endParaRPr lang="cs-CZ" sz="1800" b="1" dirty="0">
              <a:effectLst/>
              <a:latin typeface="+mn-lt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441069"/>
      </p:ext>
    </p:extLst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EE176A42-A44D-482E-B7F9-8720B7757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Metodický pokyn pro oblast zadávání zakázek </a:t>
            </a:r>
            <a:br>
              <a:rPr lang="cs-CZ" dirty="0"/>
            </a:br>
            <a:r>
              <a:rPr lang="cs-CZ" dirty="0"/>
              <a:t>pro programové období 2014-2020 </a:t>
            </a:r>
            <a:endParaRPr lang="cs-CZ" alt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ED4B2FE-2517-45A9-B75E-E9249A6AA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700808"/>
            <a:ext cx="2720932" cy="410445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C56FF48-9480-4004-A80C-01F04ABC1B77}"/>
              </a:ext>
            </a:extLst>
          </p:cNvPr>
          <p:cNvSpPr txBox="1"/>
          <p:nvPr/>
        </p:nvSpPr>
        <p:spPr>
          <a:xfrm>
            <a:off x="4355976" y="1268760"/>
            <a:ext cx="4248472" cy="4450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99695" indent="-6350" algn="just">
              <a:lnSpc>
                <a:spcPct val="143000"/>
              </a:lnSpc>
              <a:spcAft>
                <a:spcPts val="575"/>
              </a:spcAft>
            </a:pPr>
            <a:r>
              <a:rPr lang="cs-CZ" sz="1800" dirty="0">
                <a:latin typeface="Arial" panose="020B0604020202020204" pitchFamily="34" charset="0"/>
              </a:rPr>
              <a:t>Aktuální znění Metodického pokynu je platné pro všechny žádosti o podporu bez ohledu na datum jejich podání. </a:t>
            </a:r>
          </a:p>
          <a:p>
            <a:pPr marL="6350" marR="99695" indent="-6350" algn="just">
              <a:lnSpc>
                <a:spcPct val="143000"/>
              </a:lnSpc>
              <a:spcAft>
                <a:spcPts val="575"/>
              </a:spcAft>
            </a:pPr>
            <a:endParaRPr lang="cs-CZ" sz="800" dirty="0">
              <a:latin typeface="Arial" panose="020B0604020202020204" pitchFamily="34" charset="0"/>
            </a:endParaRPr>
          </a:p>
          <a:p>
            <a:pPr marL="6350" marR="99695" indent="-6350" algn="just">
              <a:lnSpc>
                <a:spcPct val="143000"/>
              </a:lnSpc>
              <a:spcAft>
                <a:spcPts val="575"/>
              </a:spcAft>
            </a:pPr>
            <a:r>
              <a:rPr lang="cs-CZ" sz="1800" dirty="0">
                <a:latin typeface="Arial" panose="020B0604020202020204" pitchFamily="34" charset="0"/>
              </a:rPr>
              <a:t>Výběrová řízení se řídí Metodického pokynu platného v den jejich zahájení.</a:t>
            </a:r>
          </a:p>
          <a:p>
            <a:pPr marL="6350" marR="99695" indent="-6350" algn="just">
              <a:lnSpc>
                <a:spcPct val="143000"/>
              </a:lnSpc>
              <a:spcAft>
                <a:spcPts val="2030"/>
              </a:spcAft>
            </a:pPr>
            <a:endParaRPr lang="cs-CZ" sz="800" dirty="0">
              <a:latin typeface="Arial" panose="020B0604020202020204" pitchFamily="34" charset="0"/>
            </a:endParaRPr>
          </a:p>
          <a:p>
            <a:pPr marL="6350" marR="99695" indent="-6350" algn="just">
              <a:lnSpc>
                <a:spcPct val="143000"/>
              </a:lnSpc>
              <a:spcAft>
                <a:spcPts val="2030"/>
              </a:spcAft>
            </a:pPr>
            <a:r>
              <a:rPr lang="cs-CZ" sz="1800" dirty="0">
                <a:latin typeface="Arial" panose="020B0604020202020204" pitchFamily="34" charset="0"/>
              </a:rPr>
              <a:t>Smlouvy uzavřené bez výběrového řízení budou posuzovány dle verze Metodického pokynu platné v době uzavření smlouvy. </a:t>
            </a:r>
          </a:p>
        </p:txBody>
      </p:sp>
    </p:spTree>
    <p:extLst>
      <p:ext uri="{BB962C8B-B14F-4D97-AF65-F5344CB8AC3E}">
        <p14:creationId xmlns:p14="http://schemas.microsoft.com/office/powerpoint/2010/main" val="2711046958"/>
      </p:ext>
    </p:extLst>
  </p:cSld>
  <p:clrMapOvr>
    <a:masterClrMapping/>
  </p:clrMapOvr>
  <p:transition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3F106-1D38-4CE2-A7F7-2DF43686A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</a:t>
            </a:r>
            <a:r>
              <a:rPr lang="cs-CZ" dirty="0">
                <a:solidFill>
                  <a:srgbClr val="D31145"/>
                </a:solidFill>
              </a:rPr>
              <a:t>není </a:t>
            </a:r>
            <a:r>
              <a:rPr lang="cs-CZ" dirty="0"/>
              <a:t>nutné postupovat podle Metodického pokynu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2C00C0-3E76-4E02-A989-443CA4812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052513"/>
            <a:ext cx="8136904" cy="528731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0" dirty="0"/>
              <a:t>5.2 Pokud příjemce zadá zakázky v některém zadávacím řízení dle § 3 ZZVZ. </a:t>
            </a:r>
            <a:r>
              <a:rPr lang="cs-CZ" sz="1400" b="0" u="none" strike="noStrike" baseline="0" dirty="0"/>
              <a:t>(</a:t>
            </a:r>
            <a:r>
              <a:rPr lang="cs-CZ" sz="1400" b="0" dirty="0"/>
              <a:t>a) zjednodušené podlimitní řízení, b) otevřené řízení atd.)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8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0" dirty="0"/>
              <a:t>5.2….Postupy upravenými v tomto MP však nejsou povinni zadávat zakázky, které splňují podmínky pro použití výjimky stanovené v § 29 </a:t>
            </a:r>
            <a:r>
              <a:rPr lang="cs-CZ" b="0" dirty="0">
                <a:solidFill>
                  <a:schemeClr val="accent1"/>
                </a:solidFill>
              </a:rPr>
              <a:t>(obecné výjimky), </a:t>
            </a:r>
            <a:r>
              <a:rPr lang="cs-CZ" b="0" dirty="0"/>
              <a:t>§ 30 </a:t>
            </a:r>
            <a:r>
              <a:rPr lang="cs-CZ" b="0" dirty="0">
                <a:solidFill>
                  <a:schemeClr val="accent1"/>
                </a:solidFill>
              </a:rPr>
              <a:t>(výjimky pro podlimitní veř. zakázky) </a:t>
            </a:r>
            <a:r>
              <a:rPr lang="cs-CZ" b="0" dirty="0"/>
              <a:t>ZZVZ, a které splňují podmínky pro jejich zadání v jednacím řízení bez uveřejnění podle § 63 odst. 3 a 5 a § 64 až 66 ZZVZ. </a:t>
            </a:r>
            <a:r>
              <a:rPr lang="cs-CZ" sz="1200" b="0" dirty="0">
                <a:solidFill>
                  <a:srgbClr val="FFC000"/>
                </a:solidFill>
              </a:rPr>
              <a:t>Pozn.: § 29: h) </a:t>
            </a:r>
            <a:r>
              <a:rPr lang="cs-CZ" sz="1200" b="0" i="0" dirty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nabytí, nájem existující věci nemovité; q) zadání veřejnému zadavateli na základě výhradního práva… právního předpisu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0" dirty="0"/>
              <a:t>5.4 Příjemci nejsou povinni postupy upravenými v tomto MP zadávat zakázky malého rozsahu </a:t>
            </a:r>
            <a:r>
              <a:rPr lang="cs-CZ" dirty="0"/>
              <a:t>na služby nebo dodávky </a:t>
            </a:r>
            <a:r>
              <a:rPr lang="cs-CZ" b="0" dirty="0"/>
              <a:t>v případech, kdy tyto zakázky zadali jako </a:t>
            </a:r>
            <a:r>
              <a:rPr lang="cs-CZ" dirty="0"/>
              <a:t>dlouhodobé</a:t>
            </a:r>
            <a:r>
              <a:rPr lang="cs-CZ" b="0" dirty="0"/>
              <a:t>, a to nikoli pro jednotlivý projekt, ale </a:t>
            </a:r>
            <a:r>
              <a:rPr lang="cs-CZ" dirty="0"/>
              <a:t>pro standardní činnosti zadavatele</a:t>
            </a:r>
            <a:r>
              <a:rPr lang="cs-CZ" b="0" dirty="0"/>
              <a:t>, pokud cena těchto zakázek odpovídá </a:t>
            </a:r>
            <a:r>
              <a:rPr lang="cs-CZ" dirty="0"/>
              <a:t>cenám v místě a čase obvyklým</a:t>
            </a:r>
            <a:r>
              <a:rPr lang="cs-CZ" b="0" dirty="0"/>
              <a:t>, </a:t>
            </a:r>
            <a:r>
              <a:rPr lang="cs-CZ" dirty="0"/>
              <a:t>smluvní podmínky </a:t>
            </a:r>
            <a:r>
              <a:rPr lang="cs-CZ" b="0" dirty="0"/>
              <a:t>se kvůli realizaci projektu </a:t>
            </a:r>
            <a:r>
              <a:rPr lang="cs-CZ" dirty="0"/>
              <a:t>nemění</a:t>
            </a:r>
            <a:r>
              <a:rPr lang="cs-CZ" b="0" dirty="0"/>
              <a:t> a zároveň tyto zakázky byly zadány alespoň </a:t>
            </a:r>
            <a:r>
              <a:rPr lang="cs-CZ" dirty="0"/>
              <a:t>6 měsíců před zahájením realizace projektu, nebo podáním žádosti </a:t>
            </a:r>
            <a:r>
              <a:rPr lang="cs-CZ" b="0" dirty="0"/>
              <a:t>o podporu, podle toho, který z úkonů zadavatel učinil dříve. </a:t>
            </a:r>
            <a:r>
              <a:rPr lang="cs-CZ" sz="1600" b="0" dirty="0">
                <a:solidFill>
                  <a:srgbClr val="FFC000"/>
                </a:solidFill>
                <a:latin typeface="Arial" panose="020B0604020202020204" pitchFamily="34" charset="0"/>
              </a:rPr>
              <a:t>Pozor ale na § 6 zákona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b="0" dirty="0"/>
          </a:p>
          <a:p>
            <a:endParaRPr lang="cs-CZ" b="0" dirty="0"/>
          </a:p>
          <a:p>
            <a:endParaRPr lang="cs-CZ" dirty="0">
              <a:latin typeface="Arial" panose="020B0604020202020204" pitchFamily="34" charset="0"/>
            </a:endParaRPr>
          </a:p>
          <a:p>
            <a:endParaRPr lang="cs-CZ" sz="2000" b="0" dirty="0">
              <a:latin typeface="Arial" panose="020B0604020202020204" pitchFamily="34" charset="0"/>
            </a:endParaRPr>
          </a:p>
          <a:p>
            <a:endParaRPr lang="cs-CZ" sz="2000" b="0" dirty="0">
              <a:latin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</a:endParaRPr>
          </a:p>
          <a:p>
            <a:endParaRPr lang="cs-CZ" sz="1600" b="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160495"/>
      </p:ext>
    </p:extLst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EE176A42-A44D-482E-B7F9-8720B7757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</a:t>
            </a:r>
            <a:r>
              <a:rPr lang="cs-CZ" dirty="0">
                <a:solidFill>
                  <a:srgbClr val="D31145"/>
                </a:solidFill>
              </a:rPr>
              <a:t>je</a:t>
            </a:r>
            <a:r>
              <a:rPr lang="cs-CZ" dirty="0"/>
              <a:t> nutné postupovat podle Metodického pokynu</a:t>
            </a:r>
            <a:endParaRPr lang="cs-CZ" alt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0AD38DE-52BA-45AD-A048-06D6D96A5DE4}"/>
              </a:ext>
            </a:extLst>
          </p:cNvPr>
          <p:cNvSpPr txBox="1"/>
          <p:nvPr/>
        </p:nvSpPr>
        <p:spPr>
          <a:xfrm>
            <a:off x="1168630" y="1196752"/>
            <a:ext cx="769325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cs-CZ" sz="2000" b="1" dirty="0">
              <a:solidFill>
                <a:srgbClr val="C00000"/>
              </a:solidFill>
              <a:latin typeface="+mn-lt"/>
              <a:ea typeface="Arial" panose="020B0604020202020204" pitchFamily="34" charset="0"/>
            </a:endParaRPr>
          </a:p>
          <a:p>
            <a:pPr algn="just"/>
            <a:endParaRPr lang="cs-CZ" sz="2000" b="1" dirty="0">
              <a:solidFill>
                <a:srgbClr val="C00000"/>
              </a:solidFill>
              <a:latin typeface="+mn-lt"/>
              <a:ea typeface="Arial" panose="020B0604020202020204" pitchFamily="34" charset="0"/>
            </a:endParaRPr>
          </a:p>
          <a:p>
            <a:pPr algn="just"/>
            <a:endParaRPr lang="cs-CZ" sz="2000" b="1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1246601-3172-4A83-80EF-67BCA66E491F}"/>
              </a:ext>
            </a:extLst>
          </p:cNvPr>
          <p:cNvSpPr txBox="1"/>
          <p:nvPr/>
        </p:nvSpPr>
        <p:spPr>
          <a:xfrm>
            <a:off x="1233488" y="1196752"/>
            <a:ext cx="7514976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cs-CZ" sz="1200" b="1" dirty="0">
              <a:solidFill>
                <a:schemeClr val="accent1"/>
              </a:solidFill>
              <a:latin typeface="+mn-lt"/>
            </a:endParaRPr>
          </a:p>
          <a:p>
            <a:pPr algn="just"/>
            <a:r>
              <a:rPr lang="cs-CZ" sz="1800" b="1" dirty="0">
                <a:latin typeface="Arial" panose="020B0604020202020204" pitchFamily="34" charset="0"/>
              </a:rPr>
              <a:t>Ve všech ostatních, než dříve uvedených, případech je nutné postupovat podle Metodického pokynu. </a:t>
            </a:r>
          </a:p>
          <a:p>
            <a:pPr algn="just"/>
            <a:endParaRPr lang="cs-CZ" sz="1800" b="1" dirty="0">
              <a:latin typeface="Arial" panose="020B0604020202020204" pitchFamily="34" charset="0"/>
            </a:endParaRPr>
          </a:p>
          <a:p>
            <a:pPr algn="just"/>
            <a:r>
              <a:rPr lang="cs-CZ" sz="1800" b="1" dirty="0">
                <a:latin typeface="Arial" panose="020B0604020202020204" pitchFamily="34" charset="0"/>
              </a:rPr>
              <a:t>Zakázky:</a:t>
            </a:r>
          </a:p>
          <a:p>
            <a:pPr algn="just"/>
            <a:endParaRPr lang="cs-CZ" sz="1800" b="1" dirty="0">
              <a:latin typeface="Arial" panose="020B0604020202020204" pitchFamily="34" charset="0"/>
            </a:endParaRPr>
          </a:p>
          <a:p>
            <a:pPr algn="just"/>
            <a:r>
              <a:rPr lang="en-US" sz="1800" b="1" dirty="0">
                <a:latin typeface="Arial" panose="020B0604020202020204" pitchFamily="34" charset="0"/>
              </a:rPr>
              <a:t>&lt;</a:t>
            </a:r>
            <a:r>
              <a:rPr lang="cs-CZ" sz="1800" b="1" dirty="0">
                <a:latin typeface="Arial" panose="020B0604020202020204" pitchFamily="34" charset="0"/>
              </a:rPr>
              <a:t>   500 tis. Kč bez DPH</a:t>
            </a:r>
          </a:p>
          <a:p>
            <a:pPr algn="just"/>
            <a:r>
              <a:rPr lang="cs-CZ" sz="1800" b="1" dirty="0"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en-US" sz="1800" b="1" dirty="0">
                <a:latin typeface="Arial" panose="020B0604020202020204" pitchFamily="34" charset="0"/>
              </a:rPr>
              <a:t>&gt;</a:t>
            </a:r>
            <a:r>
              <a:rPr lang="cs-CZ" sz="1800" b="1" dirty="0">
                <a:latin typeface="Arial" panose="020B0604020202020204" pitchFamily="34" charset="0"/>
              </a:rPr>
              <a:t>   500 tis. Kč bez DPH </a:t>
            </a:r>
          </a:p>
        </p:txBody>
      </p:sp>
    </p:spTree>
    <p:extLst>
      <p:ext uri="{BB962C8B-B14F-4D97-AF65-F5344CB8AC3E}">
        <p14:creationId xmlns:p14="http://schemas.microsoft.com/office/powerpoint/2010/main" val="3683486124"/>
      </p:ext>
    </p:extLst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EE176A42-A44D-482E-B7F9-8720B7757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Zakázky </a:t>
            </a:r>
            <a:r>
              <a:rPr lang="en-US" dirty="0"/>
              <a:t>&lt;</a:t>
            </a:r>
            <a:r>
              <a:rPr lang="cs-CZ" dirty="0"/>
              <a:t> 500 tis. Kč bez DPH</a:t>
            </a:r>
            <a:endParaRPr lang="cs-CZ" alt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B7738A9-83FD-4BEE-9848-F915BFECED90}"/>
              </a:ext>
            </a:extLst>
          </p:cNvPr>
          <p:cNvSpPr txBox="1"/>
          <p:nvPr/>
        </p:nvSpPr>
        <p:spPr>
          <a:xfrm>
            <a:off x="827584" y="1124744"/>
            <a:ext cx="813690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1750" algn="just">
              <a:spcAft>
                <a:spcPts val="0"/>
              </a:spcAft>
            </a:pPr>
            <a:r>
              <a:rPr lang="cs-CZ" sz="1800" b="1" dirty="0">
                <a:latin typeface="+mn-lt"/>
                <a:ea typeface="Arial" panose="020B0604020202020204" pitchFamily="34" charset="0"/>
              </a:rPr>
              <a:t>Metodický pokyn</a:t>
            </a:r>
          </a:p>
          <a:p>
            <a:pPr marR="31750" algn="just">
              <a:spcAft>
                <a:spcPts val="0"/>
              </a:spcAft>
            </a:pPr>
            <a:endParaRPr lang="cs-CZ" sz="1800" b="1" dirty="0">
              <a:latin typeface="+mn-lt"/>
              <a:ea typeface="Arial" panose="020B0604020202020204" pitchFamily="34" charset="0"/>
            </a:endParaRPr>
          </a:p>
          <a:p>
            <a:pPr marR="31750" algn="just">
              <a:spcAft>
                <a:spcPts val="0"/>
              </a:spcAft>
            </a:pPr>
            <a:r>
              <a:rPr lang="cs-CZ" sz="1800" b="1" dirty="0">
                <a:latin typeface="+mn-lt"/>
                <a:ea typeface="Arial" panose="020B0604020202020204" pitchFamily="34" charset="0"/>
              </a:rPr>
              <a:t>5.3 </a:t>
            </a:r>
            <a:r>
              <a:rPr lang="cs-CZ" sz="1800" dirty="0">
                <a:latin typeface="+mn-lt"/>
              </a:rPr>
              <a:t>Příjemci nejsou povinni postupy upravenými v tomto MP zadávat zakázky malého rozsahu, jejichž předpokládaná hodnota je nižší než: 500 000,- Kč bez DPH</a:t>
            </a:r>
          </a:p>
          <a:p>
            <a:pPr marR="31750" algn="just">
              <a:spcAft>
                <a:spcPts val="0"/>
              </a:spcAft>
            </a:pPr>
            <a:endParaRPr lang="cs-CZ" sz="1800" dirty="0">
              <a:latin typeface="+mn-lt"/>
            </a:endParaRPr>
          </a:p>
          <a:p>
            <a:pPr marR="31750" algn="just">
              <a:spcAft>
                <a:spcPts val="0"/>
              </a:spcAft>
            </a:pPr>
            <a:r>
              <a:rPr lang="cs-CZ" sz="1800" dirty="0">
                <a:latin typeface="+mn-lt"/>
              </a:rPr>
              <a:t>Příjemci jsou však v těchto případech povinni dodržet ustanovení odst. 6.1 a 6.5 tohoto MP. </a:t>
            </a:r>
          </a:p>
          <a:p>
            <a:pPr marR="31750" algn="just">
              <a:spcAft>
                <a:spcPts val="0"/>
              </a:spcAft>
            </a:pPr>
            <a:endParaRPr lang="cs-CZ" sz="1800" dirty="0">
              <a:latin typeface="+mn-lt"/>
            </a:endParaRPr>
          </a:p>
          <a:p>
            <a:pPr marR="31750" algn="just">
              <a:spcAft>
                <a:spcPts val="0"/>
              </a:spcAft>
            </a:pPr>
            <a:r>
              <a:rPr lang="cs-CZ" sz="1800" dirty="0">
                <a:effectLst/>
                <a:latin typeface="+mn-lt"/>
                <a:ea typeface="Arial" panose="020B0604020202020204" pitchFamily="34" charset="0"/>
              </a:rPr>
              <a:t>6.1 </a:t>
            </a:r>
            <a:r>
              <a:rPr lang="cs-CZ" sz="1800" dirty="0">
                <a:latin typeface="+mn-lt"/>
              </a:rPr>
              <a:t>Zásady postupu zadavatele </a:t>
            </a:r>
          </a:p>
          <a:p>
            <a:pPr marL="285750" marR="31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+mn-lt"/>
                <a:ea typeface="Arial" panose="020B0604020202020204" pitchFamily="34" charset="0"/>
              </a:rPr>
              <a:t>(transparentnost, přiměřenost, rovné zacházení, zákaz diskriminace; neomezovat účast dodavatelům z EU apod., </a:t>
            </a:r>
            <a:r>
              <a:rPr lang="cs-CZ" sz="1800" i="1" dirty="0">
                <a:effectLst/>
                <a:latin typeface="+mn-lt"/>
                <a:ea typeface="Arial" panose="020B0604020202020204" pitchFamily="34" charset="0"/>
              </a:rPr>
              <a:t>činit nezbytná a přiměřená opatření k nápravě)</a:t>
            </a:r>
            <a:r>
              <a:rPr lang="cs-CZ" sz="1800" dirty="0">
                <a:effectLst/>
                <a:latin typeface="+mn-lt"/>
                <a:ea typeface="Arial" panose="020B0604020202020204" pitchFamily="34" charset="0"/>
              </a:rPr>
              <a:t>; </a:t>
            </a:r>
            <a:r>
              <a:rPr lang="cs-CZ" sz="1400" b="0" dirty="0">
                <a:solidFill>
                  <a:srgbClr val="FFC000"/>
                </a:solidFill>
                <a:latin typeface="Arial" panose="020B0604020202020204" pitchFamily="34" charset="0"/>
              </a:rPr>
              <a:t>Pozor ale na celý § 6 zákona</a:t>
            </a:r>
          </a:p>
          <a:p>
            <a:pPr marL="285750" marR="31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+mn-lt"/>
              <a:ea typeface="Arial" panose="020B0604020202020204" pitchFamily="34" charset="0"/>
            </a:endParaRPr>
          </a:p>
          <a:p>
            <a:pPr marR="31750" algn="just">
              <a:spcAft>
                <a:spcPts val="0"/>
              </a:spcAft>
            </a:pPr>
            <a:r>
              <a:rPr lang="cs-CZ" sz="1800" dirty="0">
                <a:effectLst/>
                <a:latin typeface="+mn-lt"/>
                <a:ea typeface="Arial" panose="020B0604020202020204" pitchFamily="34" charset="0"/>
              </a:rPr>
              <a:t>6.5 </a:t>
            </a:r>
            <a:r>
              <a:rPr lang="cs-CZ" sz="1800" dirty="0">
                <a:latin typeface="+mn-lt"/>
              </a:rPr>
              <a:t>Střet zájmů </a:t>
            </a:r>
          </a:p>
          <a:p>
            <a:pPr marL="285750" marR="31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+mn-lt"/>
                <a:ea typeface="Arial" panose="020B0604020202020204" pitchFamily="34" charset="0"/>
              </a:rPr>
              <a:t>(postupovat tak, aby nedocházelo ke střetu zájmů, vyžádat čestné prohlášení, že osoby posuzující či hodnotící nabídky nejsou ve střetu zájmu, činit případná opatření k nápravě). </a:t>
            </a:r>
          </a:p>
          <a:p>
            <a:pPr>
              <a:spcAft>
                <a:spcPts val="0"/>
              </a:spcAft>
            </a:pPr>
            <a:endParaRPr lang="cs-CZ" sz="1800" b="1" dirty="0">
              <a:effectLst/>
              <a:latin typeface="+mn-lt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cs-CZ" sz="1800" b="1" dirty="0">
              <a:effectLst/>
              <a:latin typeface="+mn-lt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1800" b="1" dirty="0">
                <a:effectLst/>
                <a:latin typeface="+mn-lt"/>
                <a:ea typeface="Arial" panose="020B0604020202020204" pitchFamily="34" charset="0"/>
              </a:rPr>
              <a:t>10.1.2 Kontrolovány předložené účetní doklady. </a:t>
            </a:r>
            <a:endParaRPr lang="cs-CZ" sz="18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284622"/>
      </p:ext>
    </p:extLst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EE176A42-A44D-482E-B7F9-8720B7757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Zakázky </a:t>
            </a:r>
            <a:r>
              <a:rPr lang="en-US" dirty="0"/>
              <a:t>&gt; </a:t>
            </a:r>
            <a:r>
              <a:rPr lang="cs-CZ" dirty="0"/>
              <a:t>500 tis. Kč bez DPH</a:t>
            </a:r>
            <a:endParaRPr lang="cs-CZ" alt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B7738A9-83FD-4BEE-9848-F915BFECED90}"/>
              </a:ext>
            </a:extLst>
          </p:cNvPr>
          <p:cNvSpPr txBox="1"/>
          <p:nvPr/>
        </p:nvSpPr>
        <p:spPr>
          <a:xfrm>
            <a:off x="683568" y="1196752"/>
            <a:ext cx="8136904" cy="585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1750" algn="just">
              <a:spcAft>
                <a:spcPts val="0"/>
              </a:spcAft>
            </a:pPr>
            <a:r>
              <a:rPr lang="cs-CZ" sz="1600" b="1" u="none" strike="noStrike" dirty="0">
                <a:effectLst/>
                <a:uFill>
                  <a:solidFill>
                    <a:srgbClr val="000000"/>
                  </a:solidFill>
                </a:uFill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7.1.1 + 7.1.3</a:t>
            </a:r>
          </a:p>
          <a:p>
            <a:pPr marR="31750" algn="just">
              <a:spcAft>
                <a:spcPts val="0"/>
              </a:spcAft>
            </a:pPr>
            <a:r>
              <a:rPr lang="cs-CZ" sz="1600" b="1" u="none" strike="noStrike" dirty="0">
                <a:effectLst/>
                <a:uFill>
                  <a:solidFill>
                    <a:srgbClr val="000000"/>
                  </a:solidFill>
                </a:uFill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Otevřená nebo uzavřená výzva.</a:t>
            </a:r>
          </a:p>
          <a:p>
            <a:pPr marR="31750" algn="just">
              <a:spcAft>
                <a:spcPts val="0"/>
              </a:spcAft>
            </a:pPr>
            <a:endParaRPr lang="cs-CZ" sz="1600" b="1" u="none" strike="noStrike" dirty="0">
              <a:effectLst/>
              <a:uFill>
                <a:solidFill>
                  <a:srgbClr val="000000"/>
                </a:solidFill>
              </a:uFill>
              <a:latin typeface="+mn-lt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R="31750" algn="just">
              <a:spcAft>
                <a:spcPts val="0"/>
              </a:spcAft>
            </a:pPr>
            <a:r>
              <a:rPr lang="cs-CZ" sz="1600" b="1" u="none" strike="noStrike" dirty="0">
                <a:effectLst/>
                <a:uFill>
                  <a:solidFill>
                    <a:srgbClr val="000000"/>
                  </a:solidFill>
                </a:uFill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Uzavřená výzva jen pro zakázky malého rozsahu: </a:t>
            </a:r>
            <a:r>
              <a:rPr lang="cs-CZ" sz="1600" u="none" strike="noStrike" dirty="0">
                <a:effectLst/>
                <a:uFill>
                  <a:solidFill>
                    <a:srgbClr val="000000"/>
                  </a:solidFill>
                </a:uFill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Zadavatel vyzve pouze takové dodavatele, nejméně však 3, o kterých má informace, že jsou způsobilí požadované plnění poskytnout. Zadavatel nesmí vyzývat opakovaně stejný okruh dodavatelů, není-li to odůvodněno předmětem plnění zakázky či jinými zvláštními okolnostmi, případně zrušením předcházejícího výběrového řízení. </a:t>
            </a:r>
          </a:p>
          <a:p>
            <a:pPr marR="31750" algn="just">
              <a:spcAft>
                <a:spcPts val="0"/>
              </a:spcAft>
            </a:pPr>
            <a:r>
              <a:rPr lang="cs-CZ" sz="1600" dirty="0">
                <a:effectLst/>
                <a:latin typeface="+mn-lt"/>
                <a:ea typeface="Arial" panose="020B0604020202020204" pitchFamily="34" charset="0"/>
              </a:rPr>
              <a:t>7.3.2 Lhůta pro podání nabídek nesmí být </a:t>
            </a:r>
            <a:r>
              <a:rPr lang="cs-CZ" sz="1600" u="none" strike="noStrike" dirty="0">
                <a:effectLst/>
                <a:uFill>
                  <a:solidFill>
                    <a:srgbClr val="000000"/>
                  </a:solidFill>
                </a:uFill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u zakázek malého rozsahu kratší než 10 dnů, </a:t>
            </a:r>
          </a:p>
          <a:p>
            <a:pPr marR="31750" algn="just">
              <a:spcAft>
                <a:spcPts val="0"/>
              </a:spcAft>
            </a:pPr>
            <a:endParaRPr lang="cs-CZ" sz="1600" u="none" strike="noStrike" dirty="0">
              <a:effectLst/>
              <a:uFill>
                <a:solidFill>
                  <a:srgbClr val="000000"/>
                </a:solidFill>
              </a:uFill>
              <a:latin typeface="+mn-lt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R="31750" algn="just">
              <a:spcAft>
                <a:spcPts val="0"/>
              </a:spcAft>
            </a:pPr>
            <a:r>
              <a:rPr lang="cs-CZ" sz="1600" dirty="0">
                <a:solidFill>
                  <a:schemeClr val="accent6"/>
                </a:solidFill>
                <a:latin typeface="+mn-lt"/>
                <a:ea typeface="Arial" panose="020B0604020202020204" pitchFamily="34" charset="0"/>
              </a:rPr>
              <a:t>+ náležitosti výzvy k podání nabídky, seznam kontrolovaných dokumentů atd. viz Metodický pokyn</a:t>
            </a:r>
            <a:endParaRPr lang="cs-CZ" sz="1600" dirty="0">
              <a:solidFill>
                <a:schemeClr val="accent6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R="31750" algn="just">
              <a:spcAft>
                <a:spcPts val="0"/>
              </a:spcAft>
            </a:pPr>
            <a:endParaRPr lang="cs-CZ" sz="1400" u="none" strike="noStrike" dirty="0">
              <a:effectLst/>
              <a:highlight>
                <a:srgbClr val="FFFF00"/>
              </a:highlight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solidFill>
                  <a:schemeClr val="accent6"/>
                </a:solidFill>
                <a:latin typeface="+mn-lt"/>
              </a:rPr>
              <a:t>+ Nezávazné přílohy:</a:t>
            </a:r>
          </a:p>
          <a:p>
            <a:pPr marL="327660" indent="-6350">
              <a:lnSpc>
                <a:spcPct val="107000"/>
              </a:lnSpc>
              <a:spcAft>
                <a:spcPts val="645"/>
              </a:spcAft>
            </a:pPr>
            <a:r>
              <a:rPr lang="cs-CZ" sz="1600" dirty="0">
                <a:solidFill>
                  <a:schemeClr val="accent6"/>
                </a:solidFill>
                <a:latin typeface="+mn-lt"/>
              </a:rPr>
              <a:t>Příloha č. 1 – Obchodní podmínky zakázek na stavební práce </a:t>
            </a:r>
          </a:p>
          <a:p>
            <a:pPr marL="327660" indent="-6350">
              <a:lnSpc>
                <a:spcPct val="107000"/>
              </a:lnSpc>
              <a:spcAft>
                <a:spcPts val="645"/>
              </a:spcAft>
            </a:pPr>
            <a:r>
              <a:rPr lang="cs-CZ" sz="1600" dirty="0">
                <a:solidFill>
                  <a:schemeClr val="accent6"/>
                </a:solidFill>
                <a:latin typeface="+mn-lt"/>
              </a:rPr>
              <a:t>Příloha č. 2 – Formulář oznámení výběrového řízení – zadávací podmínky </a:t>
            </a:r>
          </a:p>
          <a:p>
            <a:pPr marL="327660" indent="-6350">
              <a:lnSpc>
                <a:spcPct val="107000"/>
              </a:lnSpc>
              <a:spcAft>
                <a:spcPts val="645"/>
              </a:spcAft>
            </a:pPr>
            <a:r>
              <a:rPr lang="cs-CZ" sz="1600" dirty="0">
                <a:solidFill>
                  <a:schemeClr val="accent6"/>
                </a:solidFill>
                <a:latin typeface="+mn-lt"/>
              </a:rPr>
              <a:t>Příloha č. 3 – Protokol o otevírání obálek, posouzení a hodnocení nabídek </a:t>
            </a:r>
          </a:p>
          <a:p>
            <a:pPr marL="327660" indent="-6350">
              <a:lnSpc>
                <a:spcPct val="107000"/>
              </a:lnSpc>
              <a:spcAft>
                <a:spcPts val="645"/>
              </a:spcAft>
            </a:pPr>
            <a:r>
              <a:rPr lang="cs-CZ" sz="1600" dirty="0">
                <a:solidFill>
                  <a:schemeClr val="accent6"/>
                </a:solidFill>
                <a:latin typeface="+mn-lt"/>
              </a:rPr>
              <a:t>Příloha č. 4 – Jmenování hodnotící komise/Pověření k otevírání obálek, posouzení a hodnocení nabídek </a:t>
            </a:r>
          </a:p>
          <a:p>
            <a:pPr marL="327660" indent="-6350">
              <a:lnSpc>
                <a:spcPct val="107000"/>
              </a:lnSpc>
              <a:spcAft>
                <a:spcPts val="645"/>
              </a:spcAft>
            </a:pPr>
            <a:r>
              <a:rPr lang="cs-CZ" sz="1600" dirty="0">
                <a:solidFill>
                  <a:schemeClr val="accent6"/>
                </a:solidFill>
                <a:latin typeface="+mn-lt"/>
              </a:rPr>
              <a:t>Příloha č. 5 – Prohlášení o neexistenci střetu zájmů</a:t>
            </a:r>
          </a:p>
          <a:p>
            <a:pPr marL="0" marR="31750" lvl="2" algn="just" fontAlgn="base">
              <a:spcAft>
                <a:spcPts val="0"/>
              </a:spcAft>
              <a:buClr>
                <a:srgbClr val="000000"/>
              </a:buClr>
              <a:buSzPts val="1100"/>
              <a:buFont typeface="+mj-lt"/>
              <a:buAutoNum type="arabicPeriod" startAt="3"/>
            </a:pPr>
            <a:endParaRPr lang="cs-CZ" sz="1100" u="none" strike="noStrike" dirty="0"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80725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sablona_prezentace">
  <a:themeElements>
    <a:clrScheme name="sablona_prezentace 1">
      <a:dk1>
        <a:srgbClr val="003D61"/>
      </a:dk1>
      <a:lt1>
        <a:srgbClr val="FFFFFF"/>
      </a:lt1>
      <a:dk2>
        <a:srgbClr val="FFFFFF"/>
      </a:dk2>
      <a:lt2>
        <a:srgbClr val="858585"/>
      </a:lt2>
      <a:accent1>
        <a:srgbClr val="FDBB30"/>
      </a:accent1>
      <a:accent2>
        <a:srgbClr val="C2CD23"/>
      </a:accent2>
      <a:accent3>
        <a:srgbClr val="FFFFFF"/>
      </a:accent3>
      <a:accent4>
        <a:srgbClr val="003352"/>
      </a:accent4>
      <a:accent5>
        <a:srgbClr val="FEDAAD"/>
      </a:accent5>
      <a:accent6>
        <a:srgbClr val="B0BA1F"/>
      </a:accent6>
      <a:hlink>
        <a:srgbClr val="003D61"/>
      </a:hlink>
      <a:folHlink>
        <a:srgbClr val="858585"/>
      </a:folHlink>
    </a:clrScheme>
    <a:fontScheme name="sablona_prezentace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blona_prezentace 1">
        <a:dk1>
          <a:srgbClr val="003D61"/>
        </a:dk1>
        <a:lt1>
          <a:srgbClr val="FFFFFF"/>
        </a:lt1>
        <a:dk2>
          <a:srgbClr val="FFFFFF"/>
        </a:dk2>
        <a:lt2>
          <a:srgbClr val="858585"/>
        </a:lt2>
        <a:accent1>
          <a:srgbClr val="FDBB30"/>
        </a:accent1>
        <a:accent2>
          <a:srgbClr val="C2CD23"/>
        </a:accent2>
        <a:accent3>
          <a:srgbClr val="FFFFFF"/>
        </a:accent3>
        <a:accent4>
          <a:srgbClr val="003352"/>
        </a:accent4>
        <a:accent5>
          <a:srgbClr val="FEDAAD"/>
        </a:accent5>
        <a:accent6>
          <a:srgbClr val="B0BA1F"/>
        </a:accent6>
        <a:hlink>
          <a:srgbClr val="003D61"/>
        </a:hlink>
        <a:folHlink>
          <a:srgbClr val="8585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ablona_prezentace">
  <a:themeElements>
    <a:clrScheme name="1_sablona_prezentace 1">
      <a:dk1>
        <a:srgbClr val="003D61"/>
      </a:dk1>
      <a:lt1>
        <a:srgbClr val="FFFFFF"/>
      </a:lt1>
      <a:dk2>
        <a:srgbClr val="FFFFFF"/>
      </a:dk2>
      <a:lt2>
        <a:srgbClr val="858585"/>
      </a:lt2>
      <a:accent1>
        <a:srgbClr val="FDBB30"/>
      </a:accent1>
      <a:accent2>
        <a:srgbClr val="C2CD23"/>
      </a:accent2>
      <a:accent3>
        <a:srgbClr val="FFFFFF"/>
      </a:accent3>
      <a:accent4>
        <a:srgbClr val="003352"/>
      </a:accent4>
      <a:accent5>
        <a:srgbClr val="FEDAAD"/>
      </a:accent5>
      <a:accent6>
        <a:srgbClr val="B0BA1F"/>
      </a:accent6>
      <a:hlink>
        <a:srgbClr val="003D61"/>
      </a:hlink>
      <a:folHlink>
        <a:srgbClr val="858585"/>
      </a:folHlink>
    </a:clrScheme>
    <a:fontScheme name="1_sablona_prezentace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ablona_prezentace 1">
        <a:dk1>
          <a:srgbClr val="003D61"/>
        </a:dk1>
        <a:lt1>
          <a:srgbClr val="FFFFFF"/>
        </a:lt1>
        <a:dk2>
          <a:srgbClr val="FFFFFF"/>
        </a:dk2>
        <a:lt2>
          <a:srgbClr val="858585"/>
        </a:lt2>
        <a:accent1>
          <a:srgbClr val="FDBB30"/>
        </a:accent1>
        <a:accent2>
          <a:srgbClr val="C2CD23"/>
        </a:accent2>
        <a:accent3>
          <a:srgbClr val="FFFFFF"/>
        </a:accent3>
        <a:accent4>
          <a:srgbClr val="003352"/>
        </a:accent4>
        <a:accent5>
          <a:srgbClr val="FEDAAD"/>
        </a:accent5>
        <a:accent6>
          <a:srgbClr val="B0BA1F"/>
        </a:accent6>
        <a:hlink>
          <a:srgbClr val="003D61"/>
        </a:hlink>
        <a:folHlink>
          <a:srgbClr val="8585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19396</TotalTime>
  <Words>1010</Words>
  <Application>Microsoft Office PowerPoint</Application>
  <PresentationFormat>Předvádění na obrazovce (4:3)</PresentationFormat>
  <Paragraphs>128</Paragraphs>
  <Slides>10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Cambria</vt:lpstr>
      <vt:lpstr>Garamond</vt:lpstr>
      <vt:lpstr>GillSans</vt:lpstr>
      <vt:lpstr>Times New Roman</vt:lpstr>
      <vt:lpstr>Wingdings</vt:lpstr>
      <vt:lpstr>sablona_prezentace</vt:lpstr>
      <vt:lpstr>1_sablona_prezentace</vt:lpstr>
      <vt:lpstr>Prezentace aplikace PowerPoint</vt:lpstr>
      <vt:lpstr>Prezentace aplikace PowerPoint</vt:lpstr>
      <vt:lpstr>Předpisy k zakázkám pro veřejné zadavatele v IROP </vt:lpstr>
      <vt:lpstr>Zakázky malého rozsahu dle zákona</vt:lpstr>
      <vt:lpstr>Metodický pokyn pro oblast zadávání zakázek  pro programové období 2014-2020 </vt:lpstr>
      <vt:lpstr>Kdy není nutné postupovat podle Metodického pokynu</vt:lpstr>
      <vt:lpstr>Kdy je nutné postupovat podle Metodického pokynu</vt:lpstr>
      <vt:lpstr>Zakázky &lt; 500 tis. Kč bez DPH</vt:lpstr>
      <vt:lpstr>Zakázky &gt; 500 tis. Kč bez DPH</vt:lpstr>
      <vt:lpstr>Prezentace aplikace PowerPoint</vt:lpstr>
    </vt:vector>
  </TitlesOfParts>
  <Company>Ministerstvo zdravotnictví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kobid</dc:creator>
  <cp:lastModifiedBy>EFI</cp:lastModifiedBy>
  <cp:revision>785</cp:revision>
  <cp:lastPrinted>2020-02-27T06:59:52Z</cp:lastPrinted>
  <dcterms:created xsi:type="dcterms:W3CDTF">2008-05-12T08:56:53Z</dcterms:created>
  <dcterms:modified xsi:type="dcterms:W3CDTF">2021-06-28T08:49:09Z</dcterms:modified>
</cp:coreProperties>
</file>