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4"/>
  </p:notesMasterIdLst>
  <p:handoutMasterIdLst>
    <p:handoutMasterId r:id="rId55"/>
  </p:handoutMasterIdLst>
  <p:sldIdLst>
    <p:sldId id="260" r:id="rId2"/>
    <p:sldId id="265" r:id="rId3"/>
    <p:sldId id="319" r:id="rId4"/>
    <p:sldId id="320" r:id="rId5"/>
    <p:sldId id="270" r:id="rId6"/>
    <p:sldId id="271" r:id="rId7"/>
    <p:sldId id="272" r:id="rId8"/>
    <p:sldId id="274" r:id="rId9"/>
    <p:sldId id="279" r:id="rId10"/>
    <p:sldId id="280" r:id="rId11"/>
    <p:sldId id="281" r:id="rId12"/>
    <p:sldId id="282" r:id="rId13"/>
    <p:sldId id="283" r:id="rId14"/>
    <p:sldId id="284" r:id="rId15"/>
    <p:sldId id="276" r:id="rId16"/>
    <p:sldId id="285" r:id="rId17"/>
    <p:sldId id="286" r:id="rId18"/>
    <p:sldId id="277" r:id="rId19"/>
    <p:sldId id="289" r:id="rId20"/>
    <p:sldId id="288" r:id="rId21"/>
    <p:sldId id="278" r:id="rId22"/>
    <p:sldId id="275" r:id="rId23"/>
    <p:sldId id="273" r:id="rId24"/>
    <p:sldId id="294" r:id="rId25"/>
    <p:sldId id="290" r:id="rId26"/>
    <p:sldId id="295" r:id="rId27"/>
    <p:sldId id="296" r:id="rId28"/>
    <p:sldId id="297" r:id="rId29"/>
    <p:sldId id="291" r:id="rId30"/>
    <p:sldId id="292" r:id="rId31"/>
    <p:sldId id="293" r:id="rId32"/>
    <p:sldId id="298" r:id="rId33"/>
    <p:sldId id="302" r:id="rId34"/>
    <p:sldId id="299" r:id="rId35"/>
    <p:sldId id="303" r:id="rId36"/>
    <p:sldId id="304" r:id="rId37"/>
    <p:sldId id="300" r:id="rId38"/>
    <p:sldId id="305" r:id="rId39"/>
    <p:sldId id="301" r:id="rId40"/>
    <p:sldId id="306" r:id="rId41"/>
    <p:sldId id="307" r:id="rId42"/>
    <p:sldId id="308" r:id="rId43"/>
    <p:sldId id="310" r:id="rId44"/>
    <p:sldId id="314" r:id="rId45"/>
    <p:sldId id="309" r:id="rId46"/>
    <p:sldId id="315" r:id="rId47"/>
    <p:sldId id="316" r:id="rId48"/>
    <p:sldId id="311" r:id="rId49"/>
    <p:sldId id="312" r:id="rId50"/>
    <p:sldId id="317" r:id="rId51"/>
    <p:sldId id="318" r:id="rId52"/>
    <p:sldId id="262"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82">
          <p15:clr>
            <a:srgbClr val="A4A3A4"/>
          </p15:clr>
        </p15:guide>
        <p15:guide id="2" pos="48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ravčík Pavel" initials="MP" lastIdx="6" clrIdx="0">
    <p:extLst>
      <p:ext uri="{19B8F6BF-5375-455C-9EA6-DF929625EA0E}">
        <p15:presenceInfo xmlns:p15="http://schemas.microsoft.com/office/powerpoint/2012/main" userId="S::MoravcikP@crr.cz::e2fed04d-b433-40d1-9a35-77cbf4512d15" providerId="AD"/>
      </p:ext>
    </p:extLst>
  </p:cmAuthor>
  <p:cmAuthor id="2" name="Jemelka Josef" initials="JJ" lastIdx="7" clrIdx="1">
    <p:extLst>
      <p:ext uri="{19B8F6BF-5375-455C-9EA6-DF929625EA0E}">
        <p15:presenceInfo xmlns:p15="http://schemas.microsoft.com/office/powerpoint/2012/main" userId="S::JemelkaJ@crr.cz::8473e92d-8120-4197-8213-d718f6852393" providerId="AD"/>
      </p:ext>
    </p:extLst>
  </p:cmAuthor>
  <p:cmAuthor id="3" name="Pantoflíčková Michaela" initials="PM" lastIdx="2" clrIdx="2">
    <p:extLst>
      <p:ext uri="{19B8F6BF-5375-455C-9EA6-DF929625EA0E}">
        <p15:presenceInfo xmlns:p15="http://schemas.microsoft.com/office/powerpoint/2012/main" userId="S::PantoflickovaM@crr.cz::54007a52-a6e8-459d-a280-89161ce8e8d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9C"/>
    <a:srgbClr val="CCCCCC"/>
    <a:srgbClr val="5FA4E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825"/>
    <p:restoredTop sz="86433"/>
  </p:normalViewPr>
  <p:slideViewPr>
    <p:cSldViewPr snapToGrid="0" snapToObjects="1">
      <p:cViewPr varScale="1">
        <p:scale>
          <a:sx n="72" d="100"/>
          <a:sy n="72" d="100"/>
        </p:scale>
        <p:origin x="948" y="66"/>
      </p:cViewPr>
      <p:guideLst>
        <p:guide orient="horz" pos="3382"/>
        <p:guide pos="4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424D319-7988-0C47-A5AD-1F558D33A394}" type="datetimeFigureOut">
              <a:rPr lang="en-US" smtClean="0"/>
              <a:t>2/11/2021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736DEBE-37C2-3D4C-B405-6A6964797A22}" type="slidenum">
              <a:rPr lang="en-US" smtClean="0"/>
              <a:t>‹#›</a:t>
            </a:fld>
            <a:endParaRPr lang="en-US"/>
          </a:p>
        </p:txBody>
      </p:sp>
    </p:spTree>
    <p:extLst>
      <p:ext uri="{BB962C8B-B14F-4D97-AF65-F5344CB8AC3E}">
        <p14:creationId xmlns:p14="http://schemas.microsoft.com/office/powerpoint/2010/main" val="23289328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6DD4C1-CE3B-8245-AB32-946652F98E9B}" type="datetimeFigureOut">
              <a:rPr lang="en-US" smtClean="0"/>
              <a:t>2/11/2021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1A35AD-0B81-F94A-83A1-9125CBB4FF2A}" type="slidenum">
              <a:rPr lang="en-US" smtClean="0"/>
              <a:t>‹#›</a:t>
            </a:fld>
            <a:endParaRPr lang="en-US"/>
          </a:p>
        </p:txBody>
      </p:sp>
    </p:spTree>
    <p:extLst>
      <p:ext uri="{BB962C8B-B14F-4D97-AF65-F5344CB8AC3E}">
        <p14:creationId xmlns:p14="http://schemas.microsoft.com/office/powerpoint/2010/main" val="326361958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2</a:t>
            </a:fld>
            <a:endParaRPr lang="en-US"/>
          </a:p>
        </p:txBody>
      </p:sp>
    </p:spTree>
    <p:extLst>
      <p:ext uri="{BB962C8B-B14F-4D97-AF65-F5344CB8AC3E}">
        <p14:creationId xmlns:p14="http://schemas.microsoft.com/office/powerpoint/2010/main" val="419142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11</a:t>
            </a:fld>
            <a:endParaRPr lang="en-US"/>
          </a:p>
        </p:txBody>
      </p:sp>
    </p:spTree>
    <p:extLst>
      <p:ext uri="{BB962C8B-B14F-4D97-AF65-F5344CB8AC3E}">
        <p14:creationId xmlns:p14="http://schemas.microsoft.com/office/powerpoint/2010/main" val="1963747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12</a:t>
            </a:fld>
            <a:endParaRPr lang="en-US"/>
          </a:p>
        </p:txBody>
      </p:sp>
    </p:spTree>
    <p:extLst>
      <p:ext uri="{BB962C8B-B14F-4D97-AF65-F5344CB8AC3E}">
        <p14:creationId xmlns:p14="http://schemas.microsoft.com/office/powerpoint/2010/main" val="19319435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13</a:t>
            </a:fld>
            <a:endParaRPr lang="en-US"/>
          </a:p>
        </p:txBody>
      </p:sp>
    </p:spTree>
    <p:extLst>
      <p:ext uri="{BB962C8B-B14F-4D97-AF65-F5344CB8AC3E}">
        <p14:creationId xmlns:p14="http://schemas.microsoft.com/office/powerpoint/2010/main" val="41874308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14</a:t>
            </a:fld>
            <a:endParaRPr lang="en-US"/>
          </a:p>
        </p:txBody>
      </p:sp>
    </p:spTree>
    <p:extLst>
      <p:ext uri="{BB962C8B-B14F-4D97-AF65-F5344CB8AC3E}">
        <p14:creationId xmlns:p14="http://schemas.microsoft.com/office/powerpoint/2010/main" val="2196443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15</a:t>
            </a:fld>
            <a:endParaRPr lang="en-US"/>
          </a:p>
        </p:txBody>
      </p:sp>
    </p:spTree>
    <p:extLst>
      <p:ext uri="{BB962C8B-B14F-4D97-AF65-F5344CB8AC3E}">
        <p14:creationId xmlns:p14="http://schemas.microsoft.com/office/powerpoint/2010/main" val="4104119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16</a:t>
            </a:fld>
            <a:endParaRPr lang="en-US"/>
          </a:p>
        </p:txBody>
      </p:sp>
    </p:spTree>
    <p:extLst>
      <p:ext uri="{BB962C8B-B14F-4D97-AF65-F5344CB8AC3E}">
        <p14:creationId xmlns:p14="http://schemas.microsoft.com/office/powerpoint/2010/main" val="7938814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17</a:t>
            </a:fld>
            <a:endParaRPr lang="en-US"/>
          </a:p>
        </p:txBody>
      </p:sp>
    </p:spTree>
    <p:extLst>
      <p:ext uri="{BB962C8B-B14F-4D97-AF65-F5344CB8AC3E}">
        <p14:creationId xmlns:p14="http://schemas.microsoft.com/office/powerpoint/2010/main" val="114015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18</a:t>
            </a:fld>
            <a:endParaRPr lang="en-US"/>
          </a:p>
        </p:txBody>
      </p:sp>
    </p:spTree>
    <p:extLst>
      <p:ext uri="{BB962C8B-B14F-4D97-AF65-F5344CB8AC3E}">
        <p14:creationId xmlns:p14="http://schemas.microsoft.com/office/powerpoint/2010/main" val="36756120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19</a:t>
            </a:fld>
            <a:endParaRPr lang="en-US"/>
          </a:p>
        </p:txBody>
      </p:sp>
    </p:spTree>
    <p:extLst>
      <p:ext uri="{BB962C8B-B14F-4D97-AF65-F5344CB8AC3E}">
        <p14:creationId xmlns:p14="http://schemas.microsoft.com/office/powerpoint/2010/main" val="21997630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20</a:t>
            </a:fld>
            <a:endParaRPr lang="en-US"/>
          </a:p>
        </p:txBody>
      </p:sp>
    </p:spTree>
    <p:extLst>
      <p:ext uri="{BB962C8B-B14F-4D97-AF65-F5344CB8AC3E}">
        <p14:creationId xmlns:p14="http://schemas.microsoft.com/office/powerpoint/2010/main" val="2894452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3</a:t>
            </a:fld>
            <a:endParaRPr lang="en-US"/>
          </a:p>
        </p:txBody>
      </p:sp>
    </p:spTree>
    <p:extLst>
      <p:ext uri="{BB962C8B-B14F-4D97-AF65-F5344CB8AC3E}">
        <p14:creationId xmlns:p14="http://schemas.microsoft.com/office/powerpoint/2010/main" val="23510131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21</a:t>
            </a:fld>
            <a:endParaRPr lang="en-US"/>
          </a:p>
        </p:txBody>
      </p:sp>
    </p:spTree>
    <p:extLst>
      <p:ext uri="{BB962C8B-B14F-4D97-AF65-F5344CB8AC3E}">
        <p14:creationId xmlns:p14="http://schemas.microsoft.com/office/powerpoint/2010/main" val="37657440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22</a:t>
            </a:fld>
            <a:endParaRPr lang="en-US"/>
          </a:p>
        </p:txBody>
      </p:sp>
    </p:spTree>
    <p:extLst>
      <p:ext uri="{BB962C8B-B14F-4D97-AF65-F5344CB8AC3E}">
        <p14:creationId xmlns:p14="http://schemas.microsoft.com/office/powerpoint/2010/main" val="40958249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23</a:t>
            </a:fld>
            <a:endParaRPr lang="en-US"/>
          </a:p>
        </p:txBody>
      </p:sp>
    </p:spTree>
    <p:extLst>
      <p:ext uri="{BB962C8B-B14F-4D97-AF65-F5344CB8AC3E}">
        <p14:creationId xmlns:p14="http://schemas.microsoft.com/office/powerpoint/2010/main" val="25600838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24</a:t>
            </a:fld>
            <a:endParaRPr lang="en-US"/>
          </a:p>
        </p:txBody>
      </p:sp>
    </p:spTree>
    <p:extLst>
      <p:ext uri="{BB962C8B-B14F-4D97-AF65-F5344CB8AC3E}">
        <p14:creationId xmlns:p14="http://schemas.microsoft.com/office/powerpoint/2010/main" val="13105024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25</a:t>
            </a:fld>
            <a:endParaRPr lang="en-US"/>
          </a:p>
        </p:txBody>
      </p:sp>
    </p:spTree>
    <p:extLst>
      <p:ext uri="{BB962C8B-B14F-4D97-AF65-F5344CB8AC3E}">
        <p14:creationId xmlns:p14="http://schemas.microsoft.com/office/powerpoint/2010/main" val="15179400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26</a:t>
            </a:fld>
            <a:endParaRPr lang="en-US"/>
          </a:p>
        </p:txBody>
      </p:sp>
    </p:spTree>
    <p:extLst>
      <p:ext uri="{BB962C8B-B14F-4D97-AF65-F5344CB8AC3E}">
        <p14:creationId xmlns:p14="http://schemas.microsoft.com/office/powerpoint/2010/main" val="31057553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27</a:t>
            </a:fld>
            <a:endParaRPr lang="en-US"/>
          </a:p>
        </p:txBody>
      </p:sp>
    </p:spTree>
    <p:extLst>
      <p:ext uri="{BB962C8B-B14F-4D97-AF65-F5344CB8AC3E}">
        <p14:creationId xmlns:p14="http://schemas.microsoft.com/office/powerpoint/2010/main" val="29304071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28</a:t>
            </a:fld>
            <a:endParaRPr lang="en-US"/>
          </a:p>
        </p:txBody>
      </p:sp>
    </p:spTree>
    <p:extLst>
      <p:ext uri="{BB962C8B-B14F-4D97-AF65-F5344CB8AC3E}">
        <p14:creationId xmlns:p14="http://schemas.microsoft.com/office/powerpoint/2010/main" val="20637449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29</a:t>
            </a:fld>
            <a:endParaRPr lang="en-US"/>
          </a:p>
        </p:txBody>
      </p:sp>
    </p:spTree>
    <p:extLst>
      <p:ext uri="{BB962C8B-B14F-4D97-AF65-F5344CB8AC3E}">
        <p14:creationId xmlns:p14="http://schemas.microsoft.com/office/powerpoint/2010/main" val="10256096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30</a:t>
            </a:fld>
            <a:endParaRPr lang="en-US"/>
          </a:p>
        </p:txBody>
      </p:sp>
    </p:spTree>
    <p:extLst>
      <p:ext uri="{BB962C8B-B14F-4D97-AF65-F5344CB8AC3E}">
        <p14:creationId xmlns:p14="http://schemas.microsoft.com/office/powerpoint/2010/main" val="1482137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4</a:t>
            </a:fld>
            <a:endParaRPr lang="en-US"/>
          </a:p>
        </p:txBody>
      </p:sp>
    </p:spTree>
    <p:extLst>
      <p:ext uri="{BB962C8B-B14F-4D97-AF65-F5344CB8AC3E}">
        <p14:creationId xmlns:p14="http://schemas.microsoft.com/office/powerpoint/2010/main" val="34037447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31</a:t>
            </a:fld>
            <a:endParaRPr lang="en-US"/>
          </a:p>
        </p:txBody>
      </p:sp>
    </p:spTree>
    <p:extLst>
      <p:ext uri="{BB962C8B-B14F-4D97-AF65-F5344CB8AC3E}">
        <p14:creationId xmlns:p14="http://schemas.microsoft.com/office/powerpoint/2010/main" val="2799977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32</a:t>
            </a:fld>
            <a:endParaRPr lang="en-US"/>
          </a:p>
        </p:txBody>
      </p:sp>
    </p:spTree>
    <p:extLst>
      <p:ext uri="{BB962C8B-B14F-4D97-AF65-F5344CB8AC3E}">
        <p14:creationId xmlns:p14="http://schemas.microsoft.com/office/powerpoint/2010/main" val="7057672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33</a:t>
            </a:fld>
            <a:endParaRPr lang="en-US"/>
          </a:p>
        </p:txBody>
      </p:sp>
    </p:spTree>
    <p:extLst>
      <p:ext uri="{BB962C8B-B14F-4D97-AF65-F5344CB8AC3E}">
        <p14:creationId xmlns:p14="http://schemas.microsoft.com/office/powerpoint/2010/main" val="14256565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34</a:t>
            </a:fld>
            <a:endParaRPr lang="en-US"/>
          </a:p>
        </p:txBody>
      </p:sp>
    </p:spTree>
    <p:extLst>
      <p:ext uri="{BB962C8B-B14F-4D97-AF65-F5344CB8AC3E}">
        <p14:creationId xmlns:p14="http://schemas.microsoft.com/office/powerpoint/2010/main" val="33205509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35</a:t>
            </a:fld>
            <a:endParaRPr lang="en-US"/>
          </a:p>
        </p:txBody>
      </p:sp>
    </p:spTree>
    <p:extLst>
      <p:ext uri="{BB962C8B-B14F-4D97-AF65-F5344CB8AC3E}">
        <p14:creationId xmlns:p14="http://schemas.microsoft.com/office/powerpoint/2010/main" val="41280925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36</a:t>
            </a:fld>
            <a:endParaRPr lang="en-US"/>
          </a:p>
        </p:txBody>
      </p:sp>
    </p:spTree>
    <p:extLst>
      <p:ext uri="{BB962C8B-B14F-4D97-AF65-F5344CB8AC3E}">
        <p14:creationId xmlns:p14="http://schemas.microsoft.com/office/powerpoint/2010/main" val="30932365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37</a:t>
            </a:fld>
            <a:endParaRPr lang="en-US"/>
          </a:p>
        </p:txBody>
      </p:sp>
    </p:spTree>
    <p:extLst>
      <p:ext uri="{BB962C8B-B14F-4D97-AF65-F5344CB8AC3E}">
        <p14:creationId xmlns:p14="http://schemas.microsoft.com/office/powerpoint/2010/main" val="23176733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38</a:t>
            </a:fld>
            <a:endParaRPr lang="en-US"/>
          </a:p>
        </p:txBody>
      </p:sp>
    </p:spTree>
    <p:extLst>
      <p:ext uri="{BB962C8B-B14F-4D97-AF65-F5344CB8AC3E}">
        <p14:creationId xmlns:p14="http://schemas.microsoft.com/office/powerpoint/2010/main" val="15185075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39</a:t>
            </a:fld>
            <a:endParaRPr lang="en-US"/>
          </a:p>
        </p:txBody>
      </p:sp>
    </p:spTree>
    <p:extLst>
      <p:ext uri="{BB962C8B-B14F-4D97-AF65-F5344CB8AC3E}">
        <p14:creationId xmlns:p14="http://schemas.microsoft.com/office/powerpoint/2010/main" val="27607032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40</a:t>
            </a:fld>
            <a:endParaRPr lang="en-US"/>
          </a:p>
        </p:txBody>
      </p:sp>
    </p:spTree>
    <p:extLst>
      <p:ext uri="{BB962C8B-B14F-4D97-AF65-F5344CB8AC3E}">
        <p14:creationId xmlns:p14="http://schemas.microsoft.com/office/powerpoint/2010/main" val="3464875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5</a:t>
            </a:fld>
            <a:endParaRPr lang="en-US"/>
          </a:p>
        </p:txBody>
      </p:sp>
    </p:spTree>
    <p:extLst>
      <p:ext uri="{BB962C8B-B14F-4D97-AF65-F5344CB8AC3E}">
        <p14:creationId xmlns:p14="http://schemas.microsoft.com/office/powerpoint/2010/main" val="25874118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41</a:t>
            </a:fld>
            <a:endParaRPr lang="en-US"/>
          </a:p>
        </p:txBody>
      </p:sp>
    </p:spTree>
    <p:extLst>
      <p:ext uri="{BB962C8B-B14F-4D97-AF65-F5344CB8AC3E}">
        <p14:creationId xmlns:p14="http://schemas.microsoft.com/office/powerpoint/2010/main" val="29082545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42</a:t>
            </a:fld>
            <a:endParaRPr lang="en-US"/>
          </a:p>
        </p:txBody>
      </p:sp>
    </p:spTree>
    <p:extLst>
      <p:ext uri="{BB962C8B-B14F-4D97-AF65-F5344CB8AC3E}">
        <p14:creationId xmlns:p14="http://schemas.microsoft.com/office/powerpoint/2010/main" val="373215615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43</a:t>
            </a:fld>
            <a:endParaRPr lang="en-US"/>
          </a:p>
        </p:txBody>
      </p:sp>
    </p:spTree>
    <p:extLst>
      <p:ext uri="{BB962C8B-B14F-4D97-AF65-F5344CB8AC3E}">
        <p14:creationId xmlns:p14="http://schemas.microsoft.com/office/powerpoint/2010/main" val="4884411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44</a:t>
            </a:fld>
            <a:endParaRPr lang="en-US"/>
          </a:p>
        </p:txBody>
      </p:sp>
    </p:spTree>
    <p:extLst>
      <p:ext uri="{BB962C8B-B14F-4D97-AF65-F5344CB8AC3E}">
        <p14:creationId xmlns:p14="http://schemas.microsoft.com/office/powerpoint/2010/main" val="216047982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45</a:t>
            </a:fld>
            <a:endParaRPr lang="en-US"/>
          </a:p>
        </p:txBody>
      </p:sp>
    </p:spTree>
    <p:extLst>
      <p:ext uri="{BB962C8B-B14F-4D97-AF65-F5344CB8AC3E}">
        <p14:creationId xmlns:p14="http://schemas.microsoft.com/office/powerpoint/2010/main" val="25320597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46</a:t>
            </a:fld>
            <a:endParaRPr lang="en-US"/>
          </a:p>
        </p:txBody>
      </p:sp>
    </p:spTree>
    <p:extLst>
      <p:ext uri="{BB962C8B-B14F-4D97-AF65-F5344CB8AC3E}">
        <p14:creationId xmlns:p14="http://schemas.microsoft.com/office/powerpoint/2010/main" val="25944979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47</a:t>
            </a:fld>
            <a:endParaRPr lang="en-US"/>
          </a:p>
        </p:txBody>
      </p:sp>
    </p:spTree>
    <p:extLst>
      <p:ext uri="{BB962C8B-B14F-4D97-AF65-F5344CB8AC3E}">
        <p14:creationId xmlns:p14="http://schemas.microsoft.com/office/powerpoint/2010/main" val="30237274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48</a:t>
            </a:fld>
            <a:endParaRPr lang="en-US"/>
          </a:p>
        </p:txBody>
      </p:sp>
    </p:spTree>
    <p:extLst>
      <p:ext uri="{BB962C8B-B14F-4D97-AF65-F5344CB8AC3E}">
        <p14:creationId xmlns:p14="http://schemas.microsoft.com/office/powerpoint/2010/main" val="96197663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49</a:t>
            </a:fld>
            <a:endParaRPr lang="en-US"/>
          </a:p>
        </p:txBody>
      </p:sp>
    </p:spTree>
    <p:extLst>
      <p:ext uri="{BB962C8B-B14F-4D97-AF65-F5344CB8AC3E}">
        <p14:creationId xmlns:p14="http://schemas.microsoft.com/office/powerpoint/2010/main" val="38317449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50</a:t>
            </a:fld>
            <a:endParaRPr lang="en-US"/>
          </a:p>
        </p:txBody>
      </p:sp>
    </p:spTree>
    <p:extLst>
      <p:ext uri="{BB962C8B-B14F-4D97-AF65-F5344CB8AC3E}">
        <p14:creationId xmlns:p14="http://schemas.microsoft.com/office/powerpoint/2010/main" val="4096030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6</a:t>
            </a:fld>
            <a:endParaRPr lang="en-US"/>
          </a:p>
        </p:txBody>
      </p:sp>
    </p:spTree>
    <p:extLst>
      <p:ext uri="{BB962C8B-B14F-4D97-AF65-F5344CB8AC3E}">
        <p14:creationId xmlns:p14="http://schemas.microsoft.com/office/powerpoint/2010/main" val="9699575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51</a:t>
            </a:fld>
            <a:endParaRPr lang="en-US"/>
          </a:p>
        </p:txBody>
      </p:sp>
    </p:spTree>
    <p:extLst>
      <p:ext uri="{BB962C8B-B14F-4D97-AF65-F5344CB8AC3E}">
        <p14:creationId xmlns:p14="http://schemas.microsoft.com/office/powerpoint/2010/main" val="37579833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52</a:t>
            </a:fld>
            <a:endParaRPr lang="en-US"/>
          </a:p>
        </p:txBody>
      </p:sp>
    </p:spTree>
    <p:extLst>
      <p:ext uri="{BB962C8B-B14F-4D97-AF65-F5344CB8AC3E}">
        <p14:creationId xmlns:p14="http://schemas.microsoft.com/office/powerpoint/2010/main" val="2034267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7</a:t>
            </a:fld>
            <a:endParaRPr lang="en-US"/>
          </a:p>
        </p:txBody>
      </p:sp>
    </p:spTree>
    <p:extLst>
      <p:ext uri="{BB962C8B-B14F-4D97-AF65-F5344CB8AC3E}">
        <p14:creationId xmlns:p14="http://schemas.microsoft.com/office/powerpoint/2010/main" val="799107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8</a:t>
            </a:fld>
            <a:endParaRPr lang="en-US"/>
          </a:p>
        </p:txBody>
      </p:sp>
    </p:spTree>
    <p:extLst>
      <p:ext uri="{BB962C8B-B14F-4D97-AF65-F5344CB8AC3E}">
        <p14:creationId xmlns:p14="http://schemas.microsoft.com/office/powerpoint/2010/main" val="1147123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9</a:t>
            </a:fld>
            <a:endParaRPr lang="en-US"/>
          </a:p>
        </p:txBody>
      </p:sp>
    </p:spTree>
    <p:extLst>
      <p:ext uri="{BB962C8B-B14F-4D97-AF65-F5344CB8AC3E}">
        <p14:creationId xmlns:p14="http://schemas.microsoft.com/office/powerpoint/2010/main" val="3184978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GB"/>
          </a:p>
        </p:txBody>
      </p:sp>
      <p:sp>
        <p:nvSpPr>
          <p:cNvPr id="4" name="Zástupný symbol pro číslo snímku 3"/>
          <p:cNvSpPr>
            <a:spLocks noGrp="1"/>
          </p:cNvSpPr>
          <p:nvPr>
            <p:ph type="sldNum" sz="quarter" idx="5"/>
          </p:nvPr>
        </p:nvSpPr>
        <p:spPr/>
        <p:txBody>
          <a:bodyPr/>
          <a:lstStyle/>
          <a:p>
            <a:fld id="{E61A35AD-0B81-F94A-83A1-9125CBB4FF2A}" type="slidenum">
              <a:rPr lang="en-US" smtClean="0"/>
              <a:t>10</a:t>
            </a:fld>
            <a:endParaRPr lang="en-US"/>
          </a:p>
        </p:txBody>
      </p:sp>
    </p:spTree>
    <p:extLst>
      <p:ext uri="{BB962C8B-B14F-4D97-AF65-F5344CB8AC3E}">
        <p14:creationId xmlns:p14="http://schemas.microsoft.com/office/powerpoint/2010/main" val="37670075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sníme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9806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4000C4B2-41BC-D741-8B94-B76DB6967C01}" type="slidenum">
              <a:rPr lang="en-US" smtClean="0"/>
              <a:pPr/>
              <a:t>‹#›</a:t>
            </a:fld>
            <a:endParaRPr lang="en-US" dirty="0"/>
          </a:p>
        </p:txBody>
      </p:sp>
    </p:spTree>
    <p:extLst>
      <p:ext uri="{BB962C8B-B14F-4D97-AF65-F5344CB8AC3E}">
        <p14:creationId xmlns:p14="http://schemas.microsoft.com/office/powerpoint/2010/main" val="70924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va obsah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a:t>
            </a:fld>
            <a:endParaRPr lang="en-US" dirty="0"/>
          </a:p>
        </p:txBody>
      </p:sp>
    </p:spTree>
    <p:extLst>
      <p:ext uri="{BB962C8B-B14F-4D97-AF65-F5344CB8AC3E}">
        <p14:creationId xmlns:p14="http://schemas.microsoft.com/office/powerpoint/2010/main" val="3970490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va obsah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a:t>
            </a:fld>
            <a:endParaRPr lang="en-US" dirty="0"/>
          </a:p>
        </p:txBody>
      </p:sp>
    </p:spTree>
    <p:extLst>
      <p:ext uri="{BB962C8B-B14F-4D97-AF65-F5344CB8AC3E}">
        <p14:creationId xmlns:p14="http://schemas.microsoft.com/office/powerpoint/2010/main" val="177447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Dva obsah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a:t>
            </a:fld>
            <a:endParaRPr lang="en-US" dirty="0"/>
          </a:p>
        </p:txBody>
      </p:sp>
    </p:spTree>
    <p:extLst>
      <p:ext uri="{BB962C8B-B14F-4D97-AF65-F5344CB8AC3E}">
        <p14:creationId xmlns:p14="http://schemas.microsoft.com/office/powerpoint/2010/main" val="3134973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inal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1074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a:xfrm>
            <a:off x="183137" y="6356349"/>
            <a:ext cx="500431" cy="365125"/>
          </a:xfrm>
          <a:prstGeom prst="rect">
            <a:avLst/>
          </a:prstGeom>
        </p:spPr>
        <p:txBody>
          <a:bodyPr vert="horz" lIns="91440" tIns="45720" rIns="91440" bIns="45720" rtlCol="0" anchor="ctr"/>
          <a:lstStyle>
            <a:lvl1pPr algn="l">
              <a:defRPr sz="1200">
                <a:solidFill>
                  <a:srgbClr val="00529C"/>
                </a:solidFill>
              </a:defRPr>
            </a:lvl1pPr>
          </a:lstStyle>
          <a:p>
            <a:fld id="{4000C4B2-41BC-D741-8B94-B76DB6967C01}" type="slidenum">
              <a:rPr lang="en-US" smtClean="0"/>
              <a:pPr/>
              <a:t>‹#›</a:t>
            </a:fld>
            <a:endParaRPr lang="en-US" dirty="0"/>
          </a:p>
        </p:txBody>
      </p:sp>
    </p:spTree>
    <p:extLst>
      <p:ext uri="{BB962C8B-B14F-4D97-AF65-F5344CB8AC3E}">
        <p14:creationId xmlns:p14="http://schemas.microsoft.com/office/powerpoint/2010/main" val="33840510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1" r:id="rId4"/>
    <p:sldLayoutId id="2147483662" r:id="rId5"/>
    <p:sldLayoutId id="2147483660" r:id="rId6"/>
  </p:sldLayoutIdLst>
  <p:hf hdr="0" dt="0"/>
  <p:txStyles>
    <p:titleStyle>
      <a:lvl1pPr algn="l" defTabSz="457200" rtl="0" eaLnBrk="1" latinLnBrk="0" hangingPunct="1">
        <a:spcBef>
          <a:spcPct val="0"/>
        </a:spcBef>
        <a:buNone/>
        <a:defRPr sz="3600" b="1" kern="1200">
          <a:solidFill>
            <a:srgbClr val="00529C"/>
          </a:solidFill>
          <a:latin typeface="+mj-lt"/>
          <a:ea typeface="+mj-ea"/>
          <a:cs typeface="+mj-cs"/>
        </a:defRPr>
      </a:lvl1pPr>
    </p:titleStyle>
    <p:body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hyperlink" Target="https://www.crr.cz/nejcastejsi-chyby-zadavatelu/"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hyperlink" Target="mailto:konzultaceVZ@crr.cz"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9.xml"/><Relationship Id="rId1" Type="http://schemas.openxmlformats.org/officeDocument/2006/relationships/slideLayout" Target="../slideLayouts/slideLayout3.xml"/><Relationship Id="rId6" Type="http://schemas.openxmlformats.org/officeDocument/2006/relationships/hyperlink" Target="https://ec.europa.eu/transparency/regdoc/rep/3/2018/CS/C-2018-3051-F1-CS-MAIN-PART-1.PDF" TargetMode="External"/><Relationship Id="rId5" Type="http://schemas.openxmlformats.org/officeDocument/2006/relationships/hyperlink" Target="https://portal-vz.cz/metodiky-stanoviska/metodiky-k-zakonu-c-134-2016-sb-o-zadavani-verejnych-zakazek/metodiky-specialni-k-zadavacim-rizenim/metodiky-ekologicke/" TargetMode="External"/><Relationship Id="rId4" Type="http://schemas.openxmlformats.org/officeDocument/2006/relationships/hyperlink" Target="https://portal-vz.cz/metodiky-stanoviska/metodiky-k-zakonu-c-134-2016-sb-o-zadavani-verejnych-zakazek/metodiky-specialni-k-zadavacim-rizenim/metodiky-socialni/"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www.mzp.cz/cz/setrna_verejna_sprava" TargetMode="External"/><Relationship Id="rId3" Type="http://schemas.openxmlformats.org/officeDocument/2006/relationships/image" Target="../media/image5.jpg"/><Relationship Id="rId7" Type="http://schemas.openxmlformats.org/officeDocument/2006/relationships/hyperlink" Target="http://sovz.cz/temata/implementace-ovz-v-organizaci/" TargetMode="External"/><Relationship Id="rId2" Type="http://schemas.openxmlformats.org/officeDocument/2006/relationships/notesSlide" Target="../notesSlides/notesSlide50.xml"/><Relationship Id="rId1" Type="http://schemas.openxmlformats.org/officeDocument/2006/relationships/slideLayout" Target="../slideLayouts/slideLayout3.xml"/><Relationship Id="rId6" Type="http://schemas.openxmlformats.org/officeDocument/2006/relationships/hyperlink" Target="http://sovz.cz/priklady-dobre-praxe/" TargetMode="External"/><Relationship Id="rId5" Type="http://schemas.openxmlformats.org/officeDocument/2006/relationships/hyperlink" Target="http://sovz.cz/co-je-ovz/" TargetMode="External"/><Relationship Id="rId4" Type="http://schemas.openxmlformats.org/officeDocument/2006/relationships/hyperlink" Target="http://sovz.cz/" TargetMode="External"/><Relationship Id="rId9" Type="http://schemas.openxmlformats.org/officeDocument/2006/relationships/hyperlink" Target="http://sovz.cz/wp-content/uploads/2017/08/usneseni-531_2017.pdf"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999744" y="1706584"/>
            <a:ext cx="6979919" cy="2670344"/>
          </a:xfrm>
          <a:prstGeom prst="rect">
            <a:avLst/>
          </a:prstGeom>
        </p:spPr>
        <p:txBody>
          <a:bodyPr>
            <a:noAutofit/>
          </a:bodyPr>
          <a:lstStyle/>
          <a:p>
            <a:pPr algn="ctr"/>
            <a:r>
              <a:rPr lang="cs-CZ" sz="4000" b="1" dirty="0">
                <a:solidFill>
                  <a:schemeClr val="bg1"/>
                </a:solidFill>
              </a:rPr>
              <a:t>Nejčastější chyby zadavatelů při zadávání VZ ve zdravotnictví z pohledu kontroly v oblasti IROP </a:t>
            </a:r>
            <a:endParaRPr lang="cs-CZ" sz="5000" dirty="0">
              <a:solidFill>
                <a:srgbClr val="FF0000"/>
              </a:solidFill>
              <a:latin typeface="Arial" panose="020B0604020202020204" pitchFamily="34" charset="0"/>
              <a:cs typeface="Arial" panose="020B0604020202020204" pitchFamily="34" charset="0"/>
            </a:endParaRPr>
          </a:p>
        </p:txBody>
      </p:sp>
      <p:sp>
        <p:nvSpPr>
          <p:cNvPr id="4" name="Text Placeholder 3"/>
          <p:cNvSpPr>
            <a:spLocks noGrp="1"/>
          </p:cNvSpPr>
          <p:nvPr>
            <p:ph type="body" sz="quarter" idx="4294967295"/>
          </p:nvPr>
        </p:nvSpPr>
        <p:spPr>
          <a:xfrm>
            <a:off x="1127926" y="5044657"/>
            <a:ext cx="6681049" cy="557568"/>
          </a:xfrm>
          <a:prstGeom prst="rect">
            <a:avLst/>
          </a:prstGeom>
        </p:spPr>
        <p:txBody>
          <a:bodyPr>
            <a:normAutofit/>
          </a:bodyPr>
          <a:lstStyle/>
          <a:p>
            <a:pPr algn="ctr"/>
            <a:r>
              <a:rPr lang="cs-CZ" sz="2400" dirty="0">
                <a:solidFill>
                  <a:schemeClr val="bg1"/>
                </a:solidFill>
                <a:latin typeface="Arial" panose="020B0604020202020204" pitchFamily="34" charset="0"/>
                <a:cs typeface="Arial" panose="020B0604020202020204" pitchFamily="34" charset="0"/>
              </a:rPr>
              <a:t>Centrum pro regionální rozvoj České republiky</a:t>
            </a:r>
          </a:p>
        </p:txBody>
      </p:sp>
      <p:sp>
        <p:nvSpPr>
          <p:cNvPr id="5" name="Text Placeholder 4"/>
          <p:cNvSpPr>
            <a:spLocks noGrp="1"/>
          </p:cNvSpPr>
          <p:nvPr>
            <p:ph type="body" sz="quarter" idx="4294967295"/>
          </p:nvPr>
        </p:nvSpPr>
        <p:spPr>
          <a:xfrm>
            <a:off x="156850" y="6356350"/>
            <a:ext cx="6525303" cy="369888"/>
          </a:xfrm>
          <a:prstGeom prst="rect">
            <a:avLst/>
          </a:prstGeom>
        </p:spPr>
        <p:txBody>
          <a:bodyPr>
            <a:normAutofit/>
          </a:bodyPr>
          <a:lstStyle/>
          <a:p>
            <a:r>
              <a:rPr lang="en-US" sz="1400" dirty="0">
                <a:solidFill>
                  <a:schemeClr val="bg1"/>
                </a:solidFill>
                <a:latin typeface="Arial" panose="020B0604020202020204" pitchFamily="34" charset="0"/>
                <a:cs typeface="Arial" panose="020B0604020202020204" pitchFamily="34" charset="0"/>
              </a:rPr>
              <a:t>Mgr. </a:t>
            </a:r>
            <a:r>
              <a:rPr lang="en-US" sz="1400" dirty="0" err="1">
                <a:solidFill>
                  <a:schemeClr val="bg1"/>
                </a:solidFill>
                <a:latin typeface="Arial" panose="020B0604020202020204" pitchFamily="34" charset="0"/>
                <a:cs typeface="Arial" panose="020B0604020202020204" pitchFamily="34" charset="0"/>
              </a:rPr>
              <a:t>Lenka</a:t>
            </a:r>
            <a:r>
              <a:rPr lang="en-US" sz="1400" dirty="0">
                <a:solidFill>
                  <a:schemeClr val="bg1"/>
                </a:solidFill>
                <a:latin typeface="Arial" panose="020B0604020202020204" pitchFamily="34" charset="0"/>
                <a:cs typeface="Arial" panose="020B0604020202020204" pitchFamily="34" charset="0"/>
              </a:rPr>
              <a:t> </a:t>
            </a:r>
            <a:r>
              <a:rPr lang="en-US" sz="1400" dirty="0" err="1">
                <a:solidFill>
                  <a:schemeClr val="bg1"/>
                </a:solidFill>
                <a:latin typeface="Arial" panose="020B0604020202020204" pitchFamily="34" charset="0"/>
                <a:cs typeface="Arial" panose="020B0604020202020204" pitchFamily="34" charset="0"/>
              </a:rPr>
              <a:t>Šípová</a:t>
            </a:r>
            <a:r>
              <a:rPr lang="en-US" sz="1400" dirty="0">
                <a:solidFill>
                  <a:schemeClr val="bg1"/>
                </a:solidFill>
                <a:latin typeface="Arial" panose="020B0604020202020204" pitchFamily="34" charset="0"/>
                <a:cs typeface="Arial" panose="020B0604020202020204" pitchFamily="34" charset="0"/>
              </a:rPr>
              <a:t> </a:t>
            </a:r>
            <a:r>
              <a:rPr lang="en-US" sz="1400" dirty="0" err="1">
                <a:solidFill>
                  <a:schemeClr val="bg1"/>
                </a:solidFill>
                <a:latin typeface="Arial" panose="020B0604020202020204" pitchFamily="34" charset="0"/>
                <a:cs typeface="Arial" panose="020B0604020202020204" pitchFamily="34" charset="0"/>
              </a:rPr>
              <a:t>Pilná</a:t>
            </a:r>
            <a:r>
              <a:rPr lang="cs-CZ" sz="1400" dirty="0">
                <a:solidFill>
                  <a:schemeClr val="bg1"/>
                </a:solidFill>
                <a:latin typeface="Arial" panose="020B0604020202020204" pitchFamily="34" charset="0"/>
                <a:cs typeface="Arial" panose="020B0604020202020204" pitchFamily="34" charset="0"/>
              </a:rPr>
              <a:t>, 15.2.2021</a:t>
            </a:r>
            <a:endParaRPr lang="en-US" sz="1400" dirty="0">
              <a:solidFill>
                <a:schemeClr val="bg1"/>
              </a:solidFill>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672658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10</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lgn="just">
              <a:buFont typeface="Arial" panose="020B0604020202020204" pitchFamily="34" charset="0"/>
              <a:buChar char="•"/>
            </a:pPr>
            <a:r>
              <a:rPr lang="cs-CZ" sz="1400" dirty="0"/>
              <a:t>Kontrolou VZ zadávaných dle předchozího zákona č. 137/2006 Sb. bylo zjištěno pochybení v § 13 odst. 2 - zadavatel rozdělil předmět VZ tak, že došlo ke snížení PH pod zákonné limity stanovené v ZVZ.</a:t>
            </a:r>
          </a:p>
          <a:p>
            <a:pPr marL="342900" indent="-342900" algn="just">
              <a:buFont typeface="Arial" panose="020B0604020202020204" pitchFamily="34" charset="0"/>
              <a:buChar char="•"/>
            </a:pPr>
            <a:r>
              <a:rPr lang="cs-CZ" sz="1400" dirty="0"/>
              <a:t>Zadavatel realizoval dvě VZ. Jednu VZ realizoval v ZPŘ - pořizoval „Přístroj pro anestezii dětí i dospělých v MR kompatibilním provedení a MR kompatibilní monitor vitálních funkcí pro děti i dospělé" a druhou VZ v nadlimitním OŘ "Magnetická rezonance“. </a:t>
            </a:r>
          </a:p>
          <a:p>
            <a:pPr marL="342900" indent="-342900" algn="just">
              <a:buFont typeface="Arial" panose="020B0604020202020204" pitchFamily="34" charset="0"/>
              <a:buChar char="•"/>
            </a:pPr>
            <a:r>
              <a:rPr lang="cs-CZ" sz="1400" dirty="0"/>
              <a:t>Dle názoru CRR vycházejícího zejména z vlastního konstatování zadavatele (tj. že přístroj pro anestezii dětí i dospělých je nedílnou součástí provozování magnetické rezonance) a odborné konzultace v oblasti zdravotnické techniky, tvoří MR a přístroj pro anestezii dětí i dospělých jeden funkční celek, kdy tyto přístroje svojí provázaností směřují k řádnému fungování celku, tedy pracoviště MR. Protože obě tyto zakázky spolu dle názoru CRR souvisí i časově (místní souvislost je zcela zřejmá), jednalo se z pohledu ZVZ o předmět jedné zakázky, který však byl zadavatelem rozdělen způsobem, kdy došlo v jednom dílčím plnění (Přístroj pro anestezii dětí i dospělých…) ke snížení PH pod finanční limity stanovené v ZVZ, což je v rozporu s § 13 ZVZ.</a:t>
            </a:r>
          </a:p>
          <a:p>
            <a:pPr marL="342900" indent="-342900" algn="just">
              <a:buFont typeface="Arial" panose="020B0604020202020204" pitchFamily="34" charset="0"/>
              <a:buChar char="•"/>
            </a:pPr>
            <a:r>
              <a:rPr lang="cs-CZ" sz="1400" b="1" u="sng" dirty="0"/>
              <a:t>Lze využít § 18 odst. 3 ZZVZ. </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85000" lnSpcReduction="1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I.1) Vymezení předmětu VZ - </a:t>
            </a:r>
            <a:r>
              <a:rPr lang="cs-CZ" sz="2800" dirty="0">
                <a:latin typeface="Arial" panose="020B0604020202020204" pitchFamily="34" charset="0"/>
                <a:cs typeface="Arial" panose="020B0604020202020204" pitchFamily="34" charset="0"/>
              </a:rPr>
              <a:t>„</a:t>
            </a:r>
            <a:r>
              <a:rPr lang="cs-CZ" sz="2800" b="1" dirty="0">
                <a:latin typeface="Arial" panose="020B0604020202020204" pitchFamily="34" charset="0"/>
                <a:cs typeface="Arial" panose="020B0604020202020204" pitchFamily="34" charset="0"/>
              </a:rPr>
              <a:t>rozdělení</a:t>
            </a:r>
            <a:r>
              <a:rPr lang="cs-CZ" sz="2800" dirty="0">
                <a:latin typeface="Arial" panose="020B0604020202020204" pitchFamily="34" charset="0"/>
                <a:cs typeface="Arial" panose="020B0604020202020204" pitchFamily="34" charset="0"/>
              </a:rPr>
              <a:t>“ pod</a:t>
            </a:r>
          </a:p>
          <a:p>
            <a:r>
              <a:rPr lang="cs-CZ" sz="2800" dirty="0">
                <a:latin typeface="Arial" panose="020B0604020202020204" pitchFamily="34" charset="0"/>
                <a:cs typeface="Arial" panose="020B0604020202020204" pitchFamily="34" charset="0"/>
              </a:rPr>
              <a:t>zákonné limity </a:t>
            </a:r>
            <a:endParaRPr lang="cs-CZ" sz="2800" dirty="0"/>
          </a:p>
        </p:txBody>
      </p:sp>
    </p:spTree>
    <p:extLst>
      <p:ext uri="{BB962C8B-B14F-4D97-AF65-F5344CB8AC3E}">
        <p14:creationId xmlns:p14="http://schemas.microsoft.com/office/powerpoint/2010/main" val="639074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11</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lgn="just">
              <a:buFont typeface="Arial" panose="020B0604020202020204" pitchFamily="34" charset="0"/>
              <a:buChar char="•"/>
            </a:pPr>
            <a:r>
              <a:rPr lang="cs-CZ" sz="1400" dirty="0"/>
              <a:t>Zadavatel má povinnost sečíst předpokládanou hodnotu funkčního celku a </a:t>
            </a:r>
            <a:r>
              <a:rPr lang="cs-CZ" sz="1400" b="1" u="sng" dirty="0"/>
              <a:t>rozdělit veřejnou zakázku na dílčí části </a:t>
            </a:r>
            <a:r>
              <a:rPr lang="cs-CZ" sz="1400" dirty="0"/>
              <a:t>(zadávané v režimu celkové PH, pokud se na některou část neaplikuje výjimka dle § 18 odst. 3 ZZVZ).</a:t>
            </a:r>
          </a:p>
          <a:p>
            <a:pPr marL="342900" indent="-342900" algn="just">
              <a:buFont typeface="Arial" panose="020B0604020202020204" pitchFamily="34" charset="0"/>
              <a:buChar char="•"/>
            </a:pPr>
            <a:r>
              <a:rPr lang="cs-CZ" sz="1400" dirty="0"/>
              <a:t>V rámci kontroly VZ se často setkáváme se široce vymezeným předmětem VZ ve smyslu, nerozdělení VZ na dílčí části. Zadavatelé např. pořizují přístroje a vybavení pro rehabilitaci a sloučí přístroje tak, že omezí okruh dodavatelů. Stejná situace nastává, kdy zadavatel pořizuje např. 2 rentgeny s rozdílnými technickými parametry, přičemž není dodavatel, který by byl schopen nabídnout oba tyto rentgeny najednou.</a:t>
            </a:r>
          </a:p>
          <a:p>
            <a:pPr marL="342900" indent="-342900" algn="just">
              <a:buFont typeface="Arial" panose="020B0604020202020204" pitchFamily="34" charset="0"/>
              <a:buChar char="•"/>
            </a:pPr>
            <a:r>
              <a:rPr lang="cs-CZ" sz="1400" i="1" dirty="0"/>
              <a:t>Pokud jsou předmětem veřejné zakázky tři různé lékařské přístroje, jejichž dodání nemusí nutně navazovat, každý z těchto přístrojů je schopen „pracovat“ a „být obsluhován“ samostatně …neumožnil podávání nabídek na části plnění. Upřel tak možnost ucházet se o veřejnou zakázku těm dodavatelům, kteří by byli schopni podat nabídky na dodání jednotlivých přístrojů, které byly předmětem veřejné zakázky, nebyli však schopny dodat současně všechny tři přístroje… </a:t>
            </a:r>
            <a:r>
              <a:rPr lang="cs-CZ" sz="1400" dirty="0"/>
              <a:t>viz usnesení NSS 3 As 212/2014 – 27 z 19.11.2014</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I.1) Vymezení předmětu VZ - </a:t>
            </a:r>
            <a:r>
              <a:rPr lang="cs-CZ" sz="2800" dirty="0">
                <a:latin typeface="Arial" panose="020B0604020202020204" pitchFamily="34" charset="0"/>
                <a:cs typeface="Arial" panose="020B0604020202020204" pitchFamily="34" charset="0"/>
              </a:rPr>
              <a:t>„</a:t>
            </a:r>
            <a:r>
              <a:rPr lang="cs-CZ" sz="2800" b="1" dirty="0">
                <a:latin typeface="Arial" panose="020B0604020202020204" pitchFamily="34" charset="0"/>
                <a:cs typeface="Arial" panose="020B0604020202020204" pitchFamily="34" charset="0"/>
              </a:rPr>
              <a:t>široce</a:t>
            </a:r>
            <a:r>
              <a:rPr lang="cs-CZ" sz="2800" dirty="0">
                <a:latin typeface="Arial" panose="020B0604020202020204" pitchFamily="34" charset="0"/>
                <a:cs typeface="Arial" panose="020B0604020202020204" pitchFamily="34" charset="0"/>
              </a:rPr>
              <a:t>“</a:t>
            </a:r>
          </a:p>
          <a:p>
            <a:r>
              <a:rPr lang="cs-CZ" sz="2800" dirty="0">
                <a:latin typeface="Arial" panose="020B0604020202020204" pitchFamily="34" charset="0"/>
                <a:cs typeface="Arial" panose="020B0604020202020204" pitchFamily="34" charset="0"/>
              </a:rPr>
              <a:t>vymezený předmět</a:t>
            </a:r>
            <a:endParaRPr lang="cs-CZ" sz="2800" dirty="0"/>
          </a:p>
        </p:txBody>
      </p:sp>
    </p:spTree>
    <p:extLst>
      <p:ext uri="{BB962C8B-B14F-4D97-AF65-F5344CB8AC3E}">
        <p14:creationId xmlns:p14="http://schemas.microsoft.com/office/powerpoint/2010/main" val="3662131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12</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lgn="just">
              <a:buFont typeface="Arial" panose="020B0604020202020204" pitchFamily="34" charset="0"/>
              <a:buChar char="•"/>
            </a:pPr>
            <a:r>
              <a:rPr lang="cs-CZ" dirty="0"/>
              <a:t>příliš „</a:t>
            </a:r>
            <a:r>
              <a:rPr lang="cs-CZ" b="1" dirty="0"/>
              <a:t>úzce</a:t>
            </a:r>
            <a:r>
              <a:rPr lang="cs-CZ" dirty="0"/>
              <a:t>“ vymezený předmět plnění – technické parametry jednoho konkrétního přístroje</a:t>
            </a:r>
          </a:p>
          <a:p>
            <a:pPr marL="342900" indent="-342900" algn="just">
              <a:buFont typeface="Arial" panose="020B0604020202020204" pitchFamily="34" charset="0"/>
              <a:buChar char="•"/>
            </a:pPr>
            <a:r>
              <a:rPr lang="cs-CZ" dirty="0"/>
              <a:t>Zadavatel při zadávání veřejné zakázky porušil § 36 odst. 1  ZZVZ, ve spojení s porušením zásady zákazu diskriminace zakotvené v ustanovení § 6 odst. 2 ZZVZ, když vymezil předmět plnění veřejné zakázky takovým způsobem, který vytváří bezdůvodně překážky hospodářské soutěže, neboť v příloze č. 2 – Technická specifikace zadávací dokumentace požadoval u nabíječky akumulátorů pro operační vrtačku </a:t>
            </a:r>
            <a:r>
              <a:rPr lang="cs-CZ" b="1" dirty="0"/>
              <a:t>„jednoduché ovládání bez tlačítek, spínačů“</a:t>
            </a:r>
            <a:r>
              <a:rPr lang="cs-CZ" dirty="0"/>
              <a:t>, přičemž z žádosti o vysvětlení zadávací dokumentace a zároveň i z nabídky vybraného dodavatele vyplývá, že požadavek na nabíječku bez tlačítek je zcela neopodstatněný a z medicínského pohledu nedůležitý.</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I.1) Vymezení předmětu VZ – technické</a:t>
            </a:r>
          </a:p>
          <a:p>
            <a:r>
              <a:rPr lang="cs-CZ" sz="2800" dirty="0"/>
              <a:t>parametry</a:t>
            </a:r>
          </a:p>
        </p:txBody>
      </p:sp>
    </p:spTree>
    <p:extLst>
      <p:ext uri="{BB962C8B-B14F-4D97-AF65-F5344CB8AC3E}">
        <p14:creationId xmlns:p14="http://schemas.microsoft.com/office/powerpoint/2010/main" val="1541218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13</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612545"/>
          </a:xfrm>
          <a:prstGeom prst="rect">
            <a:avLst/>
          </a:prstGeom>
        </p:spPr>
        <p:txBody>
          <a:bodyPr>
            <a:sp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lgn="just">
              <a:buFont typeface="Arial" panose="020B0604020202020204" pitchFamily="34" charset="0"/>
              <a:buChar char="•"/>
            </a:pPr>
            <a:r>
              <a:rPr lang="cs-CZ" sz="2000" dirty="0"/>
              <a:t>Pokud je předmětem VZ pozáruční servis, tzn., součástí zadávacích podmínek je rovněž servisní smlouva, měl by být v rámci veřejné zakázky pozáruční servis soutěžen, tedy jeho cena by měla být vyčíslena v nabídkách uchazečů (jakož i v předpokládané hodnotě veřejné zakázky, neměla by být předem stanovena). Cena by měla v takovém případě být i součástí nabídkové ceny. </a:t>
            </a:r>
          </a:p>
          <a:p>
            <a:pPr marL="342900" indent="-342900" algn="just">
              <a:buFont typeface="Arial" panose="020B0604020202020204" pitchFamily="34" charset="0"/>
              <a:buChar char="•"/>
            </a:pPr>
            <a:r>
              <a:rPr lang="cs-CZ" sz="2000" dirty="0"/>
              <a:t>Pokud ale zadávací podmínky stanoví, že se vybraný dodavatel zavazuje poskytovat záruční a pozáruční servis (garance pozáručního servisu min. 10 let), tak upozorňujeme, že i tento případný servis musí </a:t>
            </a:r>
            <a:r>
              <a:rPr lang="cs-CZ" sz="2000" b="1" u="sng" dirty="0"/>
              <a:t>veřejný zadavatel</a:t>
            </a:r>
            <a:r>
              <a:rPr lang="cs-CZ" sz="2000" dirty="0"/>
              <a:t> realizovat v souladu se ZZVZ a nelze se odvolávat na naplnění podmínek JŘBU. </a:t>
            </a:r>
          </a:p>
          <a:p>
            <a:pPr marL="342900" indent="-342900" algn="just">
              <a:buFont typeface="Arial" panose="020B0604020202020204" pitchFamily="34" charset="0"/>
              <a:buChar char="•"/>
            </a:pPr>
            <a:endParaRPr lang="cs-CZ" sz="2200" dirty="0"/>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I.1) Vymezení předmětu VZ – pozáruční</a:t>
            </a:r>
          </a:p>
          <a:p>
            <a:r>
              <a:rPr lang="cs-CZ" sz="2800" dirty="0"/>
              <a:t>servis</a:t>
            </a:r>
          </a:p>
        </p:txBody>
      </p:sp>
    </p:spTree>
    <p:extLst>
      <p:ext uri="{BB962C8B-B14F-4D97-AF65-F5344CB8AC3E}">
        <p14:creationId xmlns:p14="http://schemas.microsoft.com/office/powerpoint/2010/main" val="1318932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14</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800288"/>
          </a:xfrm>
          <a:prstGeom prst="rect">
            <a:avLst/>
          </a:prstGeom>
        </p:spPr>
        <p:txBody>
          <a:bodyPr>
            <a:sp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lgn="just">
              <a:buFont typeface="Arial" panose="020B0604020202020204" pitchFamily="34" charset="0"/>
              <a:buChar char="•"/>
            </a:pPr>
            <a:r>
              <a:rPr lang="cs-CZ" sz="1600" dirty="0"/>
              <a:t>Předmětem VZ je dodávka zdravotnického přístroje, včetně pozáručního servisu po dobu 8 let, včetně stavebních prací pro instalaci přístroje.</a:t>
            </a:r>
          </a:p>
          <a:p>
            <a:pPr marL="342900" indent="-342900" algn="just">
              <a:buFont typeface="Arial" panose="020B0604020202020204" pitchFamily="34" charset="0"/>
              <a:buChar char="•"/>
            </a:pPr>
            <a:r>
              <a:rPr lang="cs-CZ" sz="1600" dirty="0"/>
              <a:t>Zadavatel stanoví předpokládanou hodnotu VZ jednou částkou (např. 28 mil. Kč bez DPH) a stanoví: </a:t>
            </a:r>
            <a:r>
              <a:rPr lang="cs-CZ" sz="1600" b="1" dirty="0"/>
              <a:t>Nabídky obsahující vyšší nabídkovou cenu budou vyřazeny pro nedodržení zadávacích podmínek zadavatele.</a:t>
            </a:r>
          </a:p>
          <a:p>
            <a:pPr marL="342900" indent="-342900" algn="just">
              <a:buFont typeface="Arial" panose="020B0604020202020204" pitchFamily="34" charset="0"/>
              <a:buChar char="•"/>
            </a:pPr>
            <a:r>
              <a:rPr lang="cs-CZ" sz="1600" dirty="0"/>
              <a:t>V takovém případě doporučujeme uvést do ZD předpokládané hodnoty jednotlivých plnění, aby se zadavatel vyvaroval situaci, kdy obdrží nabídky, které budou obsahovat za jednotlivé části plnění pro něj neakceptovatelné ceny. </a:t>
            </a:r>
          </a:p>
          <a:p>
            <a:pPr marL="342900" indent="-342900" algn="just">
              <a:buFont typeface="Arial" panose="020B0604020202020204" pitchFamily="34" charset="0"/>
              <a:buChar char="•"/>
            </a:pPr>
            <a:r>
              <a:rPr lang="cs-CZ" sz="1600" dirty="0"/>
              <a:t>Obecně ale nedoporučujeme omezovat nabídkovou cenu (zadavatel svoji zadávací podmínku přehlédne a smlouvu v rozporu se ZZVZ uzavře, nebo získá finanční prostředky jinde a vyšší nabídková cena již není překážkou (ale zadavatel nemůže smlouvu uzavřít), případně se nikdo nepřihlásí a zadavatel vyhlašuje zadávací řízení znovu,…)</a:t>
            </a:r>
          </a:p>
          <a:p>
            <a:pPr marL="342900" indent="-342900" algn="just">
              <a:buFont typeface="Arial" panose="020B0604020202020204" pitchFamily="34" charset="0"/>
              <a:buChar char="•"/>
            </a:pPr>
            <a:endParaRPr lang="cs-CZ" sz="2000" dirty="0"/>
          </a:p>
          <a:p>
            <a:pPr algn="just"/>
            <a:endParaRPr lang="cs-CZ" sz="2000" dirty="0"/>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023050" y="675488"/>
            <a:ext cx="7158440"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I.1) Vymezení předmětu VZ – limitní</a:t>
            </a:r>
          </a:p>
          <a:p>
            <a:r>
              <a:rPr lang="cs-CZ" sz="2800" dirty="0"/>
              <a:t>nabídková cena</a:t>
            </a:r>
          </a:p>
        </p:txBody>
      </p:sp>
    </p:spTree>
    <p:extLst>
      <p:ext uri="{BB962C8B-B14F-4D97-AF65-F5344CB8AC3E}">
        <p14:creationId xmlns:p14="http://schemas.microsoft.com/office/powerpoint/2010/main" val="2493131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15</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550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cs-CZ" sz="2800" dirty="0"/>
              <a:t>§ 73 ZZVZ – zadavatel může kromě základní a profesní způsobilosti dle § 77 odst. 1 ZZVZ požadovat prokázání profesní způsobilosti podle § 77 odst. 2. </a:t>
            </a:r>
          </a:p>
          <a:p>
            <a:endParaRPr lang="cs-CZ" sz="1100" b="1" dirty="0"/>
          </a:p>
          <a:p>
            <a:pPr marL="0" indent="0">
              <a:buNone/>
            </a:pPr>
            <a:r>
              <a:rPr lang="cs-CZ" sz="2800" b="1" dirty="0"/>
              <a:t>Povinnosti dle ZZP:</a:t>
            </a:r>
          </a:p>
          <a:p>
            <a:pPr marL="342900" indent="-342900" algn="just">
              <a:buFont typeface="Arial" panose="020B0604020202020204" pitchFamily="34" charset="0"/>
              <a:buChar char="•"/>
            </a:pPr>
            <a:r>
              <a:rPr lang="cs-CZ" sz="2000" dirty="0"/>
              <a:t>Osoby zacházející se zdravotnickými prostředky musí splnit ohlašovací povinnost dle § 26 ZZP a před uvedením některých zdravotnických prostředků podat žádost o notifikaci. </a:t>
            </a:r>
          </a:p>
          <a:p>
            <a:pPr marL="342900" indent="-342900" algn="just">
              <a:buFont typeface="Arial" panose="020B0604020202020204" pitchFamily="34" charset="0"/>
              <a:buChar char="•"/>
            </a:pPr>
            <a:r>
              <a:rPr lang="cs-CZ" sz="2000" dirty="0"/>
              <a:t>Osoba usazená na území České republiky, která hodlá pod svým vlastním jménem, obchodní firmou nebo názvem uvádět na trh zdravotnické prostředky, osoba, která hodlá zastupovat výrobce usazeného mimo území členských států, nebo osoba, která na území České republiky hodlá působit jako dovozce, distributor nebo osoba provádějící servis, musí Ústavu ohlásit svou činnost výrobce, nebo zplnomocněného zástupce, a to před zahájením uvádění zdravotnických prostředků na trh nebo svou činnost zplnomocněného zástupce, dovozce, distributora a osoby provádějící servis, před zahájením této činnosti.</a:t>
            </a:r>
          </a:p>
          <a:p>
            <a:pPr marL="342900" indent="-342900" algn="just">
              <a:buFont typeface="Arial" panose="020B0604020202020204" pitchFamily="34" charset="0"/>
              <a:buChar char="•"/>
            </a:pPr>
            <a:r>
              <a:rPr lang="cs-CZ" sz="2000" dirty="0"/>
              <a:t>Tato povinnost se nevztahuje na dovozce a distributora zdravotnického prostředku rizikové třídy I a diagnostického zdravotnického prostředku in vitro, který nenáleží do seznamu A nebo B ani není zdravotnickým prostředkem pro </a:t>
            </a:r>
            <a:r>
              <a:rPr lang="cs-CZ" sz="2000" dirty="0" err="1"/>
              <a:t>sebetestování</a:t>
            </a:r>
            <a:r>
              <a:rPr lang="cs-CZ" sz="2000" dirty="0"/>
              <a:t>.</a:t>
            </a:r>
          </a:p>
          <a:p>
            <a:pPr marL="342900" indent="-342900" algn="just">
              <a:buFont typeface="Arial" panose="020B0604020202020204" pitchFamily="34" charset="0"/>
              <a:buChar char="•"/>
            </a:pPr>
            <a:r>
              <a:rPr lang="cs-CZ" sz="2000" dirty="0"/>
              <a:t>Registrace osoby vzniká vydáním potvrzením o splnění ohlašovací povinnosti a této osobě je přiděleno registrační číslo. </a:t>
            </a:r>
          </a:p>
          <a:p>
            <a:pPr marL="342900" indent="-342900" algn="just">
              <a:buFont typeface="Arial" panose="020B0604020202020204" pitchFamily="34" charset="0"/>
              <a:buChar char="•"/>
            </a:pPr>
            <a:r>
              <a:rPr lang="cs-CZ" sz="2000" dirty="0"/>
              <a:t>Registrace osoby platí po dobu 5 let ode dne vydání potvrzení o splnění ohlašovací povinnosti a je možné ji opakovaně prodloužit, a to vždy na dobu 5 let.</a:t>
            </a:r>
          </a:p>
          <a:p>
            <a:pPr marL="342900" indent="-342900" algn="just">
              <a:buFont typeface="Arial" panose="020B0604020202020204" pitchFamily="34" charset="0"/>
              <a:buChar char="•"/>
            </a:pPr>
            <a:r>
              <a:rPr lang="cs-CZ" sz="2000" dirty="0"/>
              <a:t>Výše uvedené registrované osoby povinnost podat Ústavu žádost o notifikaci zdravotnického prostředku, který uvádí na trh, a to nejpozději do 15 dnů ode dne jeho uvedení na trh. Tato povinnost se nevztahuje na individuálně zhotovený zdravotnický prostředek, na zdravotnický prostředek rizikové třídy I a na diagnostický zdravotnický prostředek in vitro, který nenáleží do seznamu A ani seznamu B a ani není zdravotnickým prostředkem pro </a:t>
            </a:r>
            <a:r>
              <a:rPr lang="cs-CZ" sz="2000" dirty="0" err="1"/>
              <a:t>sebetestování</a:t>
            </a:r>
            <a:r>
              <a:rPr lang="cs-CZ" sz="2000" dirty="0"/>
              <a:t>. Notifikace zdravotnického prostředku vzniká nabytím právní moci rozhodnutí o notifikaci</a:t>
            </a:r>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700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3600" dirty="0"/>
              <a:t>I.2) Požadavky na způsobilost – profesní způsobilost dle § 77 odst. 2 ZZVZ</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8673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16</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cs-CZ" sz="1600" dirty="0"/>
              <a:t>ZD: Dodavatel prokazuje splnění profesní způsobilosti v nabídce předložením:  </a:t>
            </a:r>
          </a:p>
          <a:p>
            <a:pPr marL="285750" indent="-285750" algn="just">
              <a:buFont typeface="Arial" panose="020B0604020202020204" pitchFamily="34" charset="0"/>
              <a:buChar char="•"/>
            </a:pPr>
            <a:r>
              <a:rPr lang="cs-CZ" sz="1500" b="1" i="1" dirty="0"/>
              <a:t>doklady o oprávnění podnikat</a:t>
            </a:r>
            <a:r>
              <a:rPr lang="cs-CZ" sz="1500" i="1" dirty="0"/>
              <a:t> v rozsahu odpovídajícímu předmětu VZ tj. </a:t>
            </a:r>
            <a:r>
              <a:rPr lang="cs-CZ" sz="1500" b="1" i="1" u="sng" dirty="0"/>
              <a:t>distribuce a servisu požadovaného zdravotnického prostředku</a:t>
            </a:r>
            <a:r>
              <a:rPr lang="cs-CZ" sz="1500" b="1" i="1" dirty="0"/>
              <a:t> ve smyslu zákona č. 268/2014 Sb., o zdravotnických prostředcích, ve znění pozdějších předpisů a vyhlášek</a:t>
            </a:r>
            <a:r>
              <a:rPr lang="cs-CZ" sz="1500" i="1" dirty="0"/>
              <a:t> (tj. registraci distributora zdravotnického prostředku a registraci osoby provádějící servis zdravotnického prostředku Státním ústav pro kontrolu léčiv.</a:t>
            </a:r>
          </a:p>
          <a:p>
            <a:pPr algn="just"/>
            <a:r>
              <a:rPr lang="cs-CZ" sz="1600" dirty="0"/>
              <a:t>Ze zadavatelem definovaných požadavků na profesní kvalifikaci dle § 77 odst. 2 ZZVZ není zcela zřejmé, zda zadavatel požaduje oprávnění k distribuci požadovaného zdravotnického prostředku nebo pouze registraci osoby.</a:t>
            </a:r>
          </a:p>
          <a:p>
            <a:pPr algn="just"/>
            <a:r>
              <a:rPr lang="cs-CZ" sz="1600" dirty="0"/>
              <a:t>Zadavatel tyto požadavky stanovuje pro všechny pořizované přístroje, přitom povinnost registrace a notifikace se nevztahuje na všechny zdravotnické prostředky (viz § 26 odst. 3 a § 33 odst. 1 ZZP) a pak dochází k situaci, že požadované doklady nejsou dodavatelé schopni doložit.  </a:t>
            </a:r>
          </a:p>
          <a:p>
            <a:pPr algn="just"/>
            <a:endParaRPr lang="cs-CZ" sz="1600" dirty="0"/>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700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3600" dirty="0"/>
              <a:t>I.2) Požadavky na způsobilost – profesní způsobilost dle § 77 odst. 2 ZZVZ</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6683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17</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1600" dirty="0"/>
              <a:t>Doporučení: </a:t>
            </a:r>
          </a:p>
          <a:p>
            <a:pPr marL="285750" indent="-285750" algn="just">
              <a:buFont typeface="Arial" panose="020B0604020202020204" pitchFamily="34" charset="0"/>
              <a:buChar char="•"/>
            </a:pPr>
            <a:r>
              <a:rPr lang="cs-CZ" sz="1600" dirty="0"/>
              <a:t>Definovat požadavky na prokázání kvalifikace jednoznačně, aby byl postup zadavatele přezkoumatelný a bylo najisto postaveno, že byla požadovaná kvalifikace splněna. Případně dle předmětu VZ doplnit dovětek „netýká se třídy I a diagnostických zdravotnických prostředků in vitro“.</a:t>
            </a:r>
          </a:p>
          <a:p>
            <a:pPr marL="285750" indent="-285750" algn="just">
              <a:buFont typeface="Arial" panose="020B0604020202020204" pitchFamily="34" charset="0"/>
              <a:buChar char="•"/>
            </a:pPr>
            <a:r>
              <a:rPr lang="cs-CZ" sz="1600" dirty="0"/>
              <a:t>V nadlimitním režimu není zadavatel povinen požadovat jinou kvalifikaci, než základní způsobilosti podle § 74 a profesní způsobilost dle § 77 odst. 1 ZZVZ, a tudíž může doklady ke splnění povinností dle ZZP požadovat až jako součinnost před podpisem smlouvy, případně zavázat dodavatele ke splnění těchto povinností smluvně.</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700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3600" dirty="0"/>
              <a:t>I.2) Požadavky na způsobilost – profesní způsobilost dle § 77 odst. 2 ZZVZ</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672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18</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1500" dirty="0">
                <a:latin typeface="Arial" panose="020B0604020202020204" pitchFamily="34" charset="0"/>
                <a:cs typeface="Arial" panose="020B0604020202020204" pitchFamily="34" charset="0"/>
              </a:rPr>
              <a:t>Zadavatel v souladu s § 79 odst. 2 písm. b) ZZVZ požaduje, aby dodavatel v nabídce doložil 2 realizované dodávky stejných (identických) zdravotnických prostředků, jaké dodavatel nabízí v této VZ na každou část samostatně. </a:t>
            </a:r>
          </a:p>
          <a:p>
            <a:pPr marL="342900" indent="-342900" algn="just">
              <a:buFont typeface="Arial" panose="020B0604020202020204" pitchFamily="34" charset="0"/>
              <a:buChar char="•"/>
            </a:pPr>
            <a:r>
              <a:rPr lang="cs-CZ" sz="1500" dirty="0">
                <a:latin typeface="Arial" panose="020B0604020202020204" pitchFamily="34" charset="0"/>
                <a:cs typeface="Arial" panose="020B0604020202020204" pitchFamily="34" charset="0"/>
              </a:rPr>
              <a:t>Požadavek realizovaných dodávek stejných (identických) se jeví </a:t>
            </a:r>
            <a:r>
              <a:rPr lang="cs-CZ" sz="1500" b="1" dirty="0">
                <a:latin typeface="Arial" panose="020B0604020202020204" pitchFamily="34" charset="0"/>
                <a:cs typeface="Arial" panose="020B0604020202020204" pitchFamily="34" charset="0"/>
              </a:rPr>
              <a:t>diskriminačně</a:t>
            </a:r>
            <a:r>
              <a:rPr lang="cs-CZ" sz="1500" dirty="0">
                <a:latin typeface="Arial" panose="020B0604020202020204" pitchFamily="34" charset="0"/>
                <a:cs typeface="Arial" panose="020B0604020202020204" pitchFamily="34" charset="0"/>
              </a:rPr>
              <a:t>, CRR doporučuje zadavateli požadavek referenčních zakázek více rozvolnit např. na diagnostické ultrazvukové přístroje.</a:t>
            </a:r>
          </a:p>
          <a:p>
            <a:pPr algn="just"/>
            <a:endParaRPr lang="cs-CZ" sz="800" dirty="0">
              <a:latin typeface="Arial" panose="020B0604020202020204" pitchFamily="34" charset="0"/>
              <a:cs typeface="Arial" panose="020B0604020202020204" pitchFamily="34" charset="0"/>
            </a:endParaRPr>
          </a:p>
          <a:p>
            <a:pPr algn="just"/>
            <a:r>
              <a:rPr lang="cs-CZ" sz="1500" dirty="0">
                <a:latin typeface="Arial" panose="020B0604020202020204" pitchFamily="34" charset="0"/>
                <a:cs typeface="Arial" panose="020B0604020202020204" pitchFamily="34" charset="0"/>
              </a:rPr>
              <a:t>Zadavatel k prokázání technické kvalifikace mj. požadoval předložit pro každou část seznam alespoň dvou významných dodávek shodné či obdobné techniky jako je předmět příslušné části VZ. Předmětem jednotlivých částí však byly v některých případech kumulované dodávky přístrojů, např. v části 8 je předmětem VZ dodávka CO2 laseru včetně kolposkopu a požadavky na kvalifikaci tak byly definovány poněkud vágně, není přesně definováno, jakou referencí měla být prokázána zkušenost. </a:t>
            </a:r>
          </a:p>
          <a:p>
            <a:pPr marL="342900" indent="-342900" algn="just">
              <a:buFont typeface="Arial" panose="020B0604020202020204" pitchFamily="34" charset="0"/>
              <a:buChar char="•"/>
            </a:pPr>
            <a:r>
              <a:rPr lang="cs-CZ" sz="1500" dirty="0">
                <a:latin typeface="Arial" panose="020B0604020202020204" pitchFamily="34" charset="0"/>
                <a:cs typeface="Arial" panose="020B0604020202020204" pitchFamily="34" charset="0"/>
              </a:rPr>
              <a:t>CRR doporučuje zadavateli lépe definovat požadavky na prokázání technické kvalifikace ustanovení § 79 odst. 2 písm. b) ZZVZ, aby nemohlo dojít ke zpochybnění postupu zadavatele.</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700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3600" dirty="0"/>
              <a:t>I.3) Požadavky na kvalifikaci – technická kvalifikace dle § 79 odst. 2, písm. b) ZZVZ</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7602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19</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gn="just">
              <a:buFont typeface="Arial" panose="020B0604020202020204" pitchFamily="34" charset="0"/>
              <a:buChar char="•"/>
            </a:pPr>
            <a:r>
              <a:rPr lang="cs-CZ" sz="1400" dirty="0"/>
              <a:t>dle § 79 odst. 2 písm. k) ZZVZ zadavatel může požadovat předložit vzorky, popisy nebo fotografie výrobků určených k dodání bez dalších podmínek</a:t>
            </a:r>
          </a:p>
          <a:p>
            <a:pPr algn="just"/>
            <a:r>
              <a:rPr lang="cs-CZ" sz="1400" dirty="0"/>
              <a:t>Zadavatel požaduje předložit </a:t>
            </a:r>
            <a:r>
              <a:rPr lang="cs-CZ" sz="1400" i="1" dirty="0"/>
              <a:t>v souladu s § 79 odst. 2 písm. k) ZZVZ technický popis (produktový list) k nabízenému zdravotnickému prostředku s technickými parametry, </a:t>
            </a:r>
            <a:r>
              <a:rPr lang="cs-CZ" sz="1400" b="1" i="1" dirty="0"/>
              <a:t>které budou stejné nebo lepší než vyžaduje zadavatel v příloze č. 1</a:t>
            </a:r>
            <a:r>
              <a:rPr lang="cs-CZ" sz="1400" i="1" dirty="0"/>
              <a:t> – minimální technické parametry předmětu. </a:t>
            </a:r>
          </a:p>
          <a:p>
            <a:pPr algn="just"/>
            <a:r>
              <a:rPr lang="cs-CZ" sz="1400" b="1" dirty="0"/>
              <a:t>Doporučení: </a:t>
            </a:r>
            <a:r>
              <a:rPr lang="cs-CZ" sz="1400" dirty="0"/>
              <a:t>Specifikaci tolerance překročení technických parametrů definovat u jednotlivých parametrů nebo obecně v příloze technická specifikace, případně v odstavci týkajícího se vymezení předmětu VZ a v požadavku na kvalifikaci uvést prostý požadavek předložit dle § 79 odst. 2 písm. k) ZZVZ vzorky, popisy nebo fotografie výrobků určených k dodání bez dalších podmínek.</a:t>
            </a:r>
          </a:p>
          <a:p>
            <a:pPr algn="just"/>
            <a:endParaRPr lang="cs-CZ" sz="1300" dirty="0">
              <a:latin typeface="Arial" panose="020B0604020202020204" pitchFamily="34" charset="0"/>
              <a:cs typeface="Arial" panose="020B0604020202020204" pitchFamily="34" charset="0"/>
            </a:endParaRPr>
          </a:p>
          <a:p>
            <a:pPr algn="just"/>
            <a:r>
              <a:rPr lang="cs-CZ" sz="1300" i="1" dirty="0">
                <a:latin typeface="Arial" panose="020B0604020202020204" pitchFamily="34" charset="0"/>
                <a:cs typeface="Arial" panose="020B0604020202020204" pitchFamily="34" charset="0"/>
              </a:rPr>
              <a:t> </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700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3600" dirty="0"/>
              <a:t>I.3) Požadavky na kvalifikaci – technická kvalifikace dle § 79 odst. 2, písm. k) ZZVZ</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3533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2</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92500" lnSpcReduction="1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cs-CZ" sz="2000" dirty="0"/>
              <a:t>Specifický cíl 2.3 Rozvoj infrastruktury pro poskytování zdravotních služeb a péče o zdraví.</a:t>
            </a:r>
          </a:p>
          <a:p>
            <a:pPr marL="342900" indent="-342900">
              <a:buFont typeface="Arial" panose="020B0604020202020204" pitchFamily="34" charset="0"/>
              <a:buChar char="•"/>
            </a:pPr>
            <a:r>
              <a:rPr lang="cs-CZ" sz="2000" dirty="0"/>
              <a:t>Výzva č. 5 Vysoce specializovaná péče v oblastech </a:t>
            </a:r>
            <a:r>
              <a:rPr lang="cs-CZ" sz="2000" dirty="0" err="1"/>
              <a:t>onkogynekologie</a:t>
            </a:r>
            <a:r>
              <a:rPr lang="cs-CZ" sz="2000" dirty="0"/>
              <a:t> a </a:t>
            </a:r>
            <a:r>
              <a:rPr lang="cs-CZ" sz="2000" dirty="0" err="1"/>
              <a:t>perinatologie</a:t>
            </a:r>
            <a:endParaRPr lang="cs-CZ" sz="2000" dirty="0"/>
          </a:p>
          <a:p>
            <a:pPr marL="342900" indent="-342900">
              <a:buFont typeface="Arial" panose="020B0604020202020204" pitchFamily="34" charset="0"/>
              <a:buChar char="•"/>
            </a:pPr>
            <a:r>
              <a:rPr lang="cs-CZ" sz="2000" dirty="0"/>
              <a:t>Výzva č. 31 Zvýšení kvality návazné péče</a:t>
            </a:r>
          </a:p>
          <a:p>
            <a:pPr marL="342900" indent="-342900">
              <a:buFont typeface="Arial" panose="020B0604020202020204" pitchFamily="34" charset="0"/>
              <a:buChar char="•"/>
            </a:pPr>
            <a:r>
              <a:rPr lang="cs-CZ" sz="2000" dirty="0"/>
              <a:t>Výzva č. 54 Deinstitucionalizace psychiatrické péče</a:t>
            </a:r>
          </a:p>
          <a:p>
            <a:pPr marL="342900" indent="-342900">
              <a:buFont typeface="Arial" panose="020B0604020202020204" pitchFamily="34" charset="0"/>
              <a:buChar char="•"/>
            </a:pPr>
            <a:r>
              <a:rPr lang="cs-CZ" sz="2000" dirty="0"/>
              <a:t>Výzva č. 75 Deinstitucionalizace psychiatrické péče II</a:t>
            </a:r>
          </a:p>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Celkový počet VZ v SC 2.3.: 3.508 VZ (stav k 8.2.2021)</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Dodávky – 3.437 VZ (98%)</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Služby – 30 VZ</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Stavební práce – 41 VZ</a:t>
            </a:r>
          </a:p>
          <a:p>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latin typeface="Arial" panose="020B0604020202020204" pitchFamily="34" charset="0"/>
                <a:cs typeface="Arial" panose="020B0604020202020204" pitchFamily="34" charset="0"/>
              </a:rPr>
              <a:t>Statistika – zdravotnictví v IROP</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1595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20</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gn="just">
              <a:buFont typeface="Arial" panose="020B0604020202020204" pitchFamily="34" charset="0"/>
              <a:buChar char="•"/>
            </a:pPr>
            <a:r>
              <a:rPr lang="cs-CZ" sz="1300" dirty="0">
                <a:latin typeface="Arial" panose="020B0604020202020204" pitchFamily="34" charset="0"/>
                <a:cs typeface="Arial" panose="020B0604020202020204" pitchFamily="34" charset="0"/>
              </a:rPr>
              <a:t>dle § 79 odst. 2 písm. l) zadavatel může požadovat </a:t>
            </a:r>
            <a:r>
              <a:rPr lang="cs-CZ" sz="1300" b="1" dirty="0">
                <a:latin typeface="Arial" panose="020B0604020202020204" pitchFamily="34" charset="0"/>
                <a:cs typeface="Arial" panose="020B0604020202020204" pitchFamily="34" charset="0"/>
              </a:rPr>
              <a:t>doklad prokazující shodu požadovaného výrobku s požadovanou technickou normou nebo technickým dokumentem</a:t>
            </a:r>
            <a:r>
              <a:rPr lang="cs-CZ" sz="1300" dirty="0">
                <a:latin typeface="Arial" panose="020B0604020202020204" pitchFamily="34" charset="0"/>
                <a:cs typeface="Arial" panose="020B0604020202020204" pitchFamily="34" charset="0"/>
              </a:rPr>
              <a:t>.</a:t>
            </a:r>
          </a:p>
          <a:p>
            <a:pPr algn="just"/>
            <a:r>
              <a:rPr lang="cs-CZ" sz="1300" dirty="0">
                <a:latin typeface="Arial" panose="020B0604020202020204" pitchFamily="34" charset="0"/>
                <a:cs typeface="Arial" panose="020B0604020202020204" pitchFamily="34" charset="0"/>
              </a:rPr>
              <a:t>V případě požadavku na doložení tohoto dokladu si zadavatel musí ověřit, zda se jedná o výrobek spadající do tzv. regulované sféry, či nikoliv, tedy zda podléhá posuzování shody podle zákona č. 22/1997 Sb., technických požadavcích na výrobky ve znění pozdějších předpisů, či nikoliv. V případě, že se jedná o výrobky ve smyslu </a:t>
            </a:r>
            <a:r>
              <a:rPr lang="cs-CZ" sz="1300" dirty="0" err="1">
                <a:latin typeface="Arial" panose="020B0604020202020204" pitchFamily="34" charset="0"/>
                <a:cs typeface="Arial" panose="020B0604020202020204" pitchFamily="34" charset="0"/>
              </a:rPr>
              <a:t>ust</a:t>
            </a:r>
            <a:r>
              <a:rPr lang="cs-CZ" sz="1300" dirty="0">
                <a:latin typeface="Arial" panose="020B0604020202020204" pitchFamily="34" charset="0"/>
                <a:cs typeface="Arial" panose="020B0604020202020204" pitchFamily="34" charset="0"/>
              </a:rPr>
              <a:t>. § 12 výše uvedeného zákona, musí být před jejich uvedením na trh posouzena shoda s technickými normami. </a:t>
            </a:r>
          </a:p>
          <a:p>
            <a:pPr algn="just"/>
            <a:r>
              <a:rPr lang="cs-CZ" sz="1300" dirty="0">
                <a:latin typeface="Arial" panose="020B0604020202020204" pitchFamily="34" charset="0"/>
                <a:cs typeface="Arial" panose="020B0604020202020204" pitchFamily="34" charset="0"/>
              </a:rPr>
              <a:t>Pokud zadavatel v rámci zadávací dokumentace stanovil požadavek na prokázání technické kvalifikace dle § 79 odst. 2 písm. l) ZZVZ, a požadoval „</a:t>
            </a:r>
            <a:r>
              <a:rPr lang="cs-CZ" sz="1300" i="1" dirty="0">
                <a:latin typeface="Arial" panose="020B0604020202020204" pitchFamily="34" charset="0"/>
                <a:cs typeface="Arial" panose="020B0604020202020204" pitchFamily="34" charset="0"/>
              </a:rPr>
              <a:t>Doklad prokazující shodu požadovaného výrobku s technickou normou nebo technickým dokumentem. Zadavatel požaduje prokázat shodu nabízeného výrobku dle ZZP, a to předložením certifikátu CE a prohlášení o shodě (ES prohlášení o shodě) podle zákona č. 22/1997 Sb., technických požadavcích na výrobky ve znění pozdějších předpisů</a:t>
            </a:r>
            <a:r>
              <a:rPr lang="cs-CZ" sz="1300" dirty="0">
                <a:latin typeface="Arial" panose="020B0604020202020204" pitchFamily="34" charset="0"/>
                <a:cs typeface="Arial" panose="020B0604020202020204" pitchFamily="34" charset="0"/>
              </a:rPr>
              <a:t>“, pak je </a:t>
            </a:r>
            <a:r>
              <a:rPr lang="cs-CZ" sz="1300" b="1" dirty="0">
                <a:latin typeface="Arial" panose="020B0604020202020204" pitchFamily="34" charset="0"/>
                <a:cs typeface="Arial" panose="020B0604020202020204" pitchFamily="34" charset="0"/>
              </a:rPr>
              <a:t>povinen v souladu s 86 odst. 3 způsobem dle § 122 odst. 3 ZZVZ vybraného dodavatele vyzvat mj. k předložení originálů nebo ověřených kopií dokladů o jeho kvalifikaci, pokud je již nemá k dispozici. </a:t>
            </a:r>
          </a:p>
          <a:p>
            <a:pPr algn="just"/>
            <a:r>
              <a:rPr lang="cs-CZ" sz="1300" b="1" dirty="0">
                <a:latin typeface="Arial" panose="020B0604020202020204" pitchFamily="34" charset="0"/>
                <a:cs typeface="Arial" panose="020B0604020202020204" pitchFamily="34" charset="0"/>
              </a:rPr>
              <a:t>Doporučení</a:t>
            </a:r>
            <a:r>
              <a:rPr lang="cs-CZ" sz="1300" dirty="0">
                <a:latin typeface="Arial" panose="020B0604020202020204" pitchFamily="34" charset="0"/>
                <a:cs typeface="Arial" panose="020B0604020202020204" pitchFamily="34" charset="0"/>
              </a:rPr>
              <a:t>: Jelikož se jedná o další fakultativní požadavek zadavatele je vhodné požadovat předložení těchto dokladů pouze jako součinnost před podpisem smlouvy nebo ponechat jako smluvní podmínku. A to i z toho důvodu, že předložení takových originálů dokladů je u některých výrobků (zvláště z Asie) často velmi nesnadné.</a:t>
            </a:r>
          </a:p>
          <a:p>
            <a:pPr algn="just"/>
            <a:r>
              <a:rPr lang="cs-CZ" sz="1300" i="1" dirty="0">
                <a:latin typeface="Arial" panose="020B0604020202020204" pitchFamily="34" charset="0"/>
                <a:cs typeface="Arial" panose="020B0604020202020204" pitchFamily="34" charset="0"/>
              </a:rPr>
              <a:t> </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700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3600" dirty="0"/>
              <a:t>I.3) Požadavky na kvalifikaci – technická kvalifikace dle § 79 odst. 2, písm. </a:t>
            </a:r>
            <a:r>
              <a:rPr lang="cs-CZ" dirty="0"/>
              <a:t>l</a:t>
            </a:r>
            <a:r>
              <a:rPr lang="cs-CZ" sz="3600" dirty="0"/>
              <a:t>) ZZVZ</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79680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21</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lgn="just">
              <a:buFont typeface="Arial" panose="020B0604020202020204" pitchFamily="34" charset="0"/>
              <a:buChar char="•"/>
            </a:pPr>
            <a:r>
              <a:rPr lang="cs-CZ" sz="2200" dirty="0">
                <a:latin typeface="Arial" panose="020B0604020202020204" pitchFamily="34" charset="0"/>
                <a:cs typeface="Arial" panose="020B0604020202020204" pitchFamily="34" charset="0"/>
              </a:rPr>
              <a:t>Pokud zadavatel povinně vyžaduje po dodavateli, aby v případě prokazování jiné než ekonomické kvalifikace jinou osobou byl předložen současně závazek společné a nerozdílné odpovědnosti za plnění veřejné zakázky, postupuje zadavatel v rozporu s ustanovením § 83 a § 84 ZZVZ. </a:t>
            </a:r>
          </a:p>
          <a:p>
            <a:pPr marL="342900" indent="-342900" algn="just">
              <a:buFont typeface="Arial" panose="020B0604020202020204" pitchFamily="34" charset="0"/>
              <a:buChar char="•"/>
            </a:pPr>
            <a:r>
              <a:rPr lang="cs-CZ" sz="2200" dirty="0">
                <a:latin typeface="Arial" panose="020B0604020202020204" pitchFamily="34" charset="0"/>
                <a:cs typeface="Arial" panose="020B0604020202020204" pitchFamily="34" charset="0"/>
              </a:rPr>
              <a:t>Velmi často se opakující chyba, v důsledku které dochází k ukládání finančních oprav </a:t>
            </a:r>
          </a:p>
          <a:p>
            <a:pPr marL="342900" indent="-342900" algn="just">
              <a:buFont typeface="Arial" panose="020B0604020202020204" pitchFamily="34" charset="0"/>
              <a:buChar char="•"/>
            </a:pPr>
            <a:r>
              <a:rPr lang="cs-CZ" sz="2200" dirty="0">
                <a:latin typeface="Arial" panose="020B0604020202020204" pitchFamily="34" charset="0"/>
                <a:cs typeface="Arial" panose="020B0604020202020204" pitchFamily="34" charset="0"/>
                <a:hlinkClick r:id="rId4"/>
              </a:rPr>
              <a:t>https://www.crr.cz/nejcastejsi-chyby-zadavatelu/</a:t>
            </a:r>
            <a:r>
              <a:rPr lang="cs-CZ" sz="2200" dirty="0">
                <a:latin typeface="Arial" panose="020B0604020202020204" pitchFamily="34" charset="0"/>
                <a:cs typeface="Arial" panose="020B0604020202020204" pitchFamily="34" charset="0"/>
              </a:rPr>
              <a:t>  </a:t>
            </a:r>
          </a:p>
          <a:p>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1"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latin typeface="Arial" panose="020B0604020202020204" pitchFamily="34" charset="0"/>
                <a:cs typeface="Arial" panose="020B0604020202020204" pitchFamily="34" charset="0"/>
              </a:rPr>
              <a:t>I.4) Společná a nerozdílná odpovědnost - § 83 odst. 2 ZZVZ</a:t>
            </a:r>
          </a:p>
        </p:txBody>
      </p:sp>
    </p:spTree>
    <p:extLst>
      <p:ext uri="{BB962C8B-B14F-4D97-AF65-F5344CB8AC3E}">
        <p14:creationId xmlns:p14="http://schemas.microsoft.com/office/powerpoint/2010/main" val="410525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22</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475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a:buFont typeface="Arial" panose="020B0604020202020204" pitchFamily="34" charset="0"/>
              <a:buChar char="•"/>
            </a:pPr>
            <a:r>
              <a:rPr lang="cs-CZ" sz="3200" dirty="0"/>
              <a:t>Zadavatel nesmí zvýhodnit nebo znevýhodnit určité dodavatele nebo výrobky prostřednictvím přímého nebo nepřímého odkazu na určité dodavatele nebo výrobky, nebo patenty na vynálezy, užitné vzory, průmyslové vzory, ochranné známky nebo označení původu.</a:t>
            </a:r>
          </a:p>
          <a:p>
            <a:pPr marL="0" indent="0" algn="just">
              <a:buNone/>
            </a:pPr>
            <a:endParaRPr lang="cs-CZ" sz="3200" dirty="0"/>
          </a:p>
          <a:p>
            <a:pPr marL="0" indent="0" algn="just">
              <a:buNone/>
            </a:pPr>
            <a:r>
              <a:rPr lang="cs-CZ" sz="3200" dirty="0"/>
              <a:t>Předmětem VZ je dodávka instrumentária pro laparoskopickou operativu včetně kontejnerů.</a:t>
            </a:r>
          </a:p>
          <a:p>
            <a:pPr marL="0" indent="0" algn="just">
              <a:buNone/>
            </a:pPr>
            <a:endParaRPr lang="cs-CZ" sz="3200" dirty="0"/>
          </a:p>
          <a:p>
            <a:pPr algn="just"/>
            <a:r>
              <a:rPr lang="cs-CZ" sz="3200" dirty="0"/>
              <a:t>ÚOHS-S0069/2020/VZ</a:t>
            </a:r>
            <a:r>
              <a:rPr lang="cs-CZ" sz="3200" i="1" dirty="0"/>
              <a:t> – </a:t>
            </a:r>
            <a:r>
              <a:rPr lang="cs-CZ" sz="3200" b="1" i="1" dirty="0"/>
              <a:t>„Zadavatel stanovil zadávací podmínky v rozporu s § 89 odst. 5 a 6 zákona č. 134/2016 Sb., o zadávání veřejných zakázek, ve znění pozdějších předpisů, když zvýhodnil určité dodavatele a výrobky </a:t>
            </a:r>
            <a:r>
              <a:rPr lang="cs-CZ" sz="3200" i="1" dirty="0"/>
              <a:t>tím, že v příloze „</a:t>
            </a:r>
            <a:r>
              <a:rPr lang="cs-CZ" sz="3200" i="1" dirty="0" err="1"/>
              <a:t>Tabulkas</a:t>
            </a:r>
            <a:r>
              <a:rPr lang="cs-CZ" sz="3200" i="1" dirty="0"/>
              <a:t> technickými parametry“ zadávací dokumentace a v čl. 5.6. „NORMY NEBO TECHNICKÉ DOKUMENTY OBSAŽENÉ V ZADÁVACÍ DOKUMENTACI“ zadávací dokumentace stanovil technické podmínky prostřednictvím přímých odkazů na konkrétní výrobky</a:t>
            </a:r>
            <a:r>
              <a:rPr lang="cs-CZ" sz="3200" b="1" i="1" dirty="0"/>
              <a:t>…(Karl </a:t>
            </a:r>
            <a:r>
              <a:rPr lang="cs-CZ" sz="3200" b="1" i="1" dirty="0" err="1"/>
              <a:t>Storz</a:t>
            </a:r>
            <a:r>
              <a:rPr lang="cs-CZ" sz="3200" b="1" i="1" dirty="0"/>
              <a:t>, </a:t>
            </a:r>
            <a:r>
              <a:rPr lang="cs-CZ" sz="3200" b="1" i="1" dirty="0" err="1"/>
              <a:t>Aesculab</a:t>
            </a:r>
            <a:r>
              <a:rPr lang="cs-CZ" sz="3200" b="1" i="1" dirty="0"/>
              <a:t>)</a:t>
            </a:r>
            <a:r>
              <a:rPr lang="cs-CZ" sz="3200" i="1" dirty="0"/>
              <a:t>….aniž by to bylo odůvodněno předmětem veřejné zakázky, a aniž by stanovení technických podmínek podle § 89 odst. 1 citovaného zákona nemohlo být jinak dostatečně přesné nebo srozumitelné.“</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I.5) Odkazy na obchodní názvy – § 89 odst. 5 a 6 ZZVZ</a:t>
            </a:r>
          </a:p>
        </p:txBody>
      </p:sp>
    </p:spTree>
    <p:extLst>
      <p:ext uri="{BB962C8B-B14F-4D97-AF65-F5344CB8AC3E}">
        <p14:creationId xmlns:p14="http://schemas.microsoft.com/office/powerpoint/2010/main" val="3402555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23</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1500" dirty="0"/>
              <a:t>Zadavatel v rámci VZ na rekonstrukce operačních sálů – stavba včetně prvků nestavebního charakteru (IT, zdravotnická technika) v hodnotě více než 9 mil. Kč stanovil jak v zadávací dokumentaci, tak ve VVZ pouze tento jeden CPV kód 45215100-8 - Stavební úpravy objektů sloužících pro zdravotní péči.</a:t>
            </a:r>
          </a:p>
          <a:p>
            <a:pPr marL="0" indent="0" algn="just">
              <a:buNone/>
            </a:pPr>
            <a:endParaRPr lang="cs-CZ" sz="1500" dirty="0"/>
          </a:p>
          <a:p>
            <a:pPr marL="0" indent="0" algn="just">
              <a:buNone/>
            </a:pPr>
            <a:r>
              <a:rPr lang="cs-CZ" sz="1500" dirty="0"/>
              <a:t>Závěr CRR: Zadavatel nepostupoval v souladu s § 6 odst. 1 a 2 ZZVZ v návaznosti na § 212 odst. 1 ZZVZ a § 9 písm. b) a písm. e) bod 6 písm. a) přílohy č. 7 vyhlášky 168/2016 Sb., o uveřejňování formulářů pro účely zákona o zadávání veřejných zakázek, když nesprávně klasifikoval předmětu plnění veřejné zakázky prostřednictvím CPV kódu.</a:t>
            </a:r>
          </a:p>
          <a:p>
            <a:pPr marL="0" indent="0" algn="just">
              <a:buNone/>
            </a:pPr>
            <a:endParaRPr lang="cs-CZ" sz="1500" dirty="0"/>
          </a:p>
          <a:p>
            <a:pPr marL="0" indent="0" algn="just">
              <a:buNone/>
            </a:pPr>
            <a:r>
              <a:rPr lang="cs-CZ" sz="1500" dirty="0"/>
              <a:t>Rozsudek NSS č. j. 7 </a:t>
            </a:r>
            <a:r>
              <a:rPr lang="cs-CZ" sz="1500" dirty="0" err="1"/>
              <a:t>Afs</a:t>
            </a:r>
            <a:r>
              <a:rPr lang="cs-CZ" sz="1500" dirty="0"/>
              <a:t> 98/2012-171: Neuvedení přiléhavých CPV kódů může </a:t>
            </a:r>
            <a:r>
              <a:rPr lang="cs-CZ" sz="1500" b="1" dirty="0"/>
              <a:t>omezit až vyloučit informovanost </a:t>
            </a:r>
            <a:r>
              <a:rPr lang="cs-CZ" sz="1500" dirty="0"/>
              <a:t>o skutečném předmětu veřejné zakázky u dodavatelů, do jejichž zájmové oblasti veřejná zakázka včetně jejích částí spadá. Právě takové pochybení se může projevit mimo jiné malým počtem účastníků veřejné zakázky. </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I.6) Nesprávná klasifikace předmětu VZ prostřednictvím CPV kódů </a:t>
            </a:r>
          </a:p>
        </p:txBody>
      </p:sp>
    </p:spTree>
    <p:extLst>
      <p:ext uri="{BB962C8B-B14F-4D97-AF65-F5344CB8AC3E}">
        <p14:creationId xmlns:p14="http://schemas.microsoft.com/office/powerpoint/2010/main" val="32070906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24</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1500" dirty="0"/>
              <a:t>ÚOHS-R0139/2020/VZ</a:t>
            </a:r>
          </a:p>
          <a:p>
            <a:pPr marL="285750" indent="-285750" algn="just">
              <a:buFont typeface="Arial" panose="020B0604020202020204" pitchFamily="34" charset="0"/>
              <a:buChar char="•"/>
            </a:pPr>
            <a:r>
              <a:rPr lang="cs-CZ" sz="1500" i="1" dirty="0"/>
              <a:t>„Zadavatel se dopustil přestupku podle § 268 odst. 1 písm. b) ZZVZ, tím, že stanovil zadávací podmínky veřejné zakázky „Laboratorní služby“ zadávané v otevřeném řízení, v rozporu se zásadou transparentnosti zakotvenou v ustanovení § 6 odst. 1 cit. zákona a zásadou zákazu diskriminace zakotvenou v § 6 odst. 2 cit. zákona, když v oznámení o zahájení zadávacího řízení a v zadávací dokumentaci při vymezení předmětu veřejné zakázky podle hlavního slovníku jednotného klasifikačního systému pro účely veřejných zakázek (CPV) uvedl jako hlavní a dodatečný kód referenční klasifikace CPV 71900000, který se vztahuje k laboratorním službám v oblasti architektonických, stavebních, technických a inspekčních služeb, ačkoliv předmětem veřejné zakázky jsou laboratorní služby ve zdravotnictví, čímž pro klasifikaci předmětu veřejné zakázky použil zcela nepřiléhavý CPV kód.“</a:t>
            </a:r>
          </a:p>
          <a:p>
            <a:pPr marL="285750" indent="-285750" algn="just">
              <a:buFont typeface="Arial" panose="020B0604020202020204" pitchFamily="34" charset="0"/>
              <a:buChar char="•"/>
            </a:pPr>
            <a:r>
              <a:rPr lang="cs-CZ" sz="1500" i="1" dirty="0"/>
              <a:t>„Důsledkem uvedení nesprávného číselného kódu CPV může být i diskriminace potenciálních uchazečů, kteří byli chybným číselným kódem CPV v oznámení zadávacího řízení uvedeni v omyl o předmětu veřejné zakázky, což se může projevit malým počtem uchazečů o veřejnou zakázku.“ </a:t>
            </a:r>
          </a:p>
          <a:p>
            <a:pPr marL="0" indent="0" algn="just">
              <a:buNone/>
            </a:pPr>
            <a:r>
              <a:rPr lang="cs-CZ" sz="1500" dirty="0"/>
              <a:t> </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I.6) Nesprávná klasifikace předmětu VZ prostřednictvím CPV kódů </a:t>
            </a:r>
          </a:p>
        </p:txBody>
      </p:sp>
    </p:spTree>
    <p:extLst>
      <p:ext uri="{BB962C8B-B14F-4D97-AF65-F5344CB8AC3E}">
        <p14:creationId xmlns:p14="http://schemas.microsoft.com/office/powerpoint/2010/main" val="2868025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25</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400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cs-CZ" altLang="cs-CZ" sz="4500" dirty="0"/>
              <a:t>Nabídky jsou hodnoceny podle jejich ekonomické výhodnosti dle § 114 ZZVZ.</a:t>
            </a:r>
          </a:p>
          <a:p>
            <a:pPr marL="0" indent="0">
              <a:buNone/>
            </a:pPr>
            <a:r>
              <a:rPr lang="cs-CZ" sz="4500" dirty="0"/>
              <a:t>Ekonomická výhodnost nabídek se hodnotí na základě </a:t>
            </a:r>
            <a:r>
              <a:rPr lang="cs-CZ" sz="4500" b="1" dirty="0"/>
              <a:t>nejvýhodnějšího poměru nabídkové ceny a kvality včetně poměru nákladů životního cyklu a kvality. </a:t>
            </a:r>
          </a:p>
          <a:p>
            <a:pPr marL="0" indent="0">
              <a:buNone/>
            </a:pPr>
            <a:r>
              <a:rPr lang="cs-CZ" sz="4500" dirty="0"/>
              <a:t>Zadavatel může ekonomickou výhodnost nabídek hodnotit také podle nejnižší nabídkové ceny nebo nejnižších nákladů životního cyklu.</a:t>
            </a:r>
          </a:p>
          <a:p>
            <a:pPr marL="0" indent="0">
              <a:buNone/>
            </a:pPr>
            <a:r>
              <a:rPr lang="cs-CZ" sz="4500" dirty="0"/>
              <a:t>V zadávací dokumentaci musí zadavatel vždy stanovit pravidla pro hodnocení nabídek</a:t>
            </a:r>
          </a:p>
          <a:p>
            <a:r>
              <a:rPr lang="cs-CZ" sz="4500" dirty="0"/>
              <a:t>	a) kritéria hodnocení,</a:t>
            </a:r>
          </a:p>
          <a:p>
            <a:r>
              <a:rPr lang="cs-CZ" sz="4500" dirty="0"/>
              <a:t>	b) metodu vyhodnocení nabídek v jednotlivých kritériích a</a:t>
            </a:r>
          </a:p>
          <a:p>
            <a:r>
              <a:rPr lang="cs-CZ" sz="4500" dirty="0"/>
              <a:t>	c) váhu nebo jiný matematický vztah mezi kritérii.</a:t>
            </a:r>
          </a:p>
          <a:p>
            <a:r>
              <a:rPr lang="cs-CZ" sz="4500" dirty="0"/>
              <a:t>Obdobně čl. 7.2.1. f) MPZ a čl. 8.3.10. – 8.3.12.</a:t>
            </a:r>
          </a:p>
          <a:p>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I.7) Hodnotící kritéria – § 115 ZZVZ</a:t>
            </a:r>
          </a:p>
        </p:txBody>
      </p:sp>
    </p:spTree>
    <p:extLst>
      <p:ext uri="{BB962C8B-B14F-4D97-AF65-F5344CB8AC3E}">
        <p14:creationId xmlns:p14="http://schemas.microsoft.com/office/powerpoint/2010/main" val="3067263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26</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250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6000" dirty="0"/>
              <a:t>Zadavatel postupoval při zadávání VZ v rozporu s § 114 odst. 2 ZZVZ, v návaznosti na § 115 odst. 1 a § 116 odst. 1 a 3 ZZVZ, když ve vztahu ke stanoveným kritériím hodnocení – NABÍDKOVÁ CENA (50 %), ZÁRUKA (20 %), PRAVIDELNÁ BEZPEČNOSTNĚ TECHNICKÁ KONTROLA ZA CELÝ PŘEDMĚT ZAKÁZKY </a:t>
            </a:r>
            <a:r>
              <a:rPr lang="cs-CZ" sz="6000" b="1" dirty="0"/>
              <a:t>(PBTK) (10 %)</a:t>
            </a:r>
            <a:r>
              <a:rPr lang="cs-CZ" sz="6000" dirty="0"/>
              <a:t>, </a:t>
            </a:r>
            <a:r>
              <a:rPr lang="cs-CZ" sz="6000" b="1" dirty="0"/>
              <a:t>DOPRAVNÉ (10 %), </a:t>
            </a:r>
            <a:r>
              <a:rPr lang="cs-CZ" sz="6000" dirty="0"/>
              <a:t>POZÁRUČNÍ SERVIS (10 %) </a:t>
            </a:r>
            <a:r>
              <a:rPr lang="cs-CZ" sz="6000" b="1" dirty="0"/>
              <a:t>připustil</a:t>
            </a:r>
            <a:r>
              <a:rPr lang="cs-CZ" sz="6000" dirty="0"/>
              <a:t> prostřednictvím upozornění v krycím listu „…</a:t>
            </a:r>
            <a:r>
              <a:rPr lang="cs-CZ" sz="6000" i="1" dirty="0"/>
              <a:t>V případě, že ve vyplněných tabulkách všech kritérií se objeví 0,0 (nulové plnění), bude zadavatel pro účely výpočtu počítat s hodnotou 0,01 (jedna setina)</a:t>
            </a:r>
            <a:r>
              <a:rPr lang="cs-CZ" sz="6000" dirty="0"/>
              <a:t>“ </a:t>
            </a:r>
            <a:r>
              <a:rPr lang="cs-CZ" sz="6000" b="1" dirty="0"/>
              <a:t>možnost fakticky nabízet nulové hodnoty. </a:t>
            </a:r>
          </a:p>
          <a:p>
            <a:pPr algn="just"/>
            <a:r>
              <a:rPr lang="cs-CZ" sz="6000" dirty="0"/>
              <a:t>Kritéria hodnocení nebyla vymezena tak, aby podle nich nabídky mohly být porovnatelné a naplnění kritérií ověřitelné a následný výběr dodavatele </a:t>
            </a:r>
            <a:r>
              <a:rPr lang="cs-CZ" sz="6000" b="1" dirty="0"/>
              <a:t>nebyl proveden na základě nejvýhodnějšího poměru nabídkové ceny a kvality.</a:t>
            </a:r>
            <a:r>
              <a:rPr lang="cs-CZ" sz="6000" dirty="0"/>
              <a:t> </a:t>
            </a:r>
          </a:p>
          <a:p>
            <a:pPr algn="just"/>
            <a:r>
              <a:rPr lang="cs-CZ" sz="6000" dirty="0"/>
              <a:t>Současně také </a:t>
            </a:r>
            <a:r>
              <a:rPr lang="cs-CZ" sz="6000" b="1" dirty="0"/>
              <a:t>váha</a:t>
            </a:r>
            <a:r>
              <a:rPr lang="cs-CZ" sz="6000" dirty="0"/>
              <a:t> zadavatelem stanovených kritérií hodnocení – PRAVIDELNÁ BEZPEČNOSTNĚ TECHNICKÁ KONTROLA ZA CELÝ PŘEDMĚT ZAKÁZKY (PBTK) (10 %) a DOPRAVNÉ (10 %) – byla </a:t>
            </a:r>
            <a:r>
              <a:rPr lang="cs-CZ" sz="6000" b="1" dirty="0"/>
              <a:t>neadekvátní získané hodnotě, </a:t>
            </a:r>
            <a:r>
              <a:rPr lang="cs-CZ" sz="6000" dirty="0"/>
              <a:t>neboť tato plnění představují ve vztahu k celkové hodnotě veřejné zakázky marginální částky, a váha těchto kritérií tudíž nevyjadřovala hlediska ekonomické výhodnosti, jak vyžaduje ZZVZ.</a:t>
            </a:r>
          </a:p>
          <a:p>
            <a:pPr algn="just"/>
            <a:r>
              <a:rPr lang="cs-CZ" sz="6000" dirty="0"/>
              <a:t>Tímto postupem současně došlo k porušení zásady hospodárnosti, efektivnosti a účelnosti vynaložených prostředků (dále rovněž „</a:t>
            </a:r>
            <a:r>
              <a:rPr lang="cs-CZ" sz="6000" b="1" i="1" dirty="0"/>
              <a:t>zásady 3E</a:t>
            </a:r>
            <a:r>
              <a:rPr lang="cs-CZ" sz="6000" dirty="0"/>
              <a:t>“), jejichž povinnost dodržování stanoví § 2 zákona o finanční kontrole</a:t>
            </a:r>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I.7) Hodnotící kritéria – § 115 ZZVZ – nulové hodnoty</a:t>
            </a:r>
          </a:p>
        </p:txBody>
      </p:sp>
    </p:spTree>
    <p:extLst>
      <p:ext uri="{BB962C8B-B14F-4D97-AF65-F5344CB8AC3E}">
        <p14:creationId xmlns:p14="http://schemas.microsoft.com/office/powerpoint/2010/main" val="17801834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27</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250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6000" dirty="0"/>
              <a:t>Zadavatel porušil článek 6.1.1 MPZ (především zásadu transparentnosti) ve spojení s článkem 7.2.1 písmeno f) MPZ tím, že v „Zadávacích podmínkách zakázky“, </a:t>
            </a:r>
            <a:r>
              <a:rPr lang="cs-CZ" sz="6000" b="1" dirty="0"/>
              <a:t>nestanovil</a:t>
            </a:r>
            <a:r>
              <a:rPr lang="cs-CZ" sz="6000" dirty="0"/>
              <a:t> u hodnotícího kritéria č. 6 – Hodnocení předmětu zakázky lékařským sborem, s váhou 10%, </a:t>
            </a:r>
            <a:r>
              <a:rPr lang="cs-CZ" sz="6000" b="1" dirty="0"/>
              <a:t>metodu vyhodnocení nabídek</a:t>
            </a:r>
          </a:p>
          <a:p>
            <a:pPr algn="just"/>
            <a:r>
              <a:rPr lang="cs-CZ" sz="6000" dirty="0"/>
              <a:t>Zadavatel nedefinoval způsob, jakým se bude řídit při přidělování bodů, a hodnocení v rámci tohoto hodnotícího kritéria </a:t>
            </a:r>
            <a:r>
              <a:rPr lang="cs-CZ" sz="6000" b="1" dirty="0"/>
              <a:t>proběhlo</a:t>
            </a:r>
            <a:r>
              <a:rPr lang="cs-CZ" sz="6000" dirty="0"/>
              <a:t> pouze na základě </a:t>
            </a:r>
            <a:r>
              <a:rPr lang="cs-CZ" sz="6000" b="1" dirty="0"/>
              <a:t>subjektivního posouzení </a:t>
            </a:r>
            <a:r>
              <a:rPr lang="cs-CZ" sz="6000" dirty="0"/>
              <a:t>jednotlivých členů lékařského sboru bez předchozího bližšího popisu, přičemž tento postup zadavatele mohl mít vliv na výsledek výběrového řízení.</a:t>
            </a:r>
          </a:p>
          <a:p>
            <a:pPr algn="just"/>
            <a:r>
              <a:rPr lang="cs-CZ" sz="6000" dirty="0"/>
              <a:t>Zadavatel v zadávacích podmínkách pouze velmi obecně uvádí, že </a:t>
            </a:r>
            <a:r>
              <a:rPr lang="cs-CZ" sz="6000" b="1" u="sng" dirty="0"/>
              <a:t>hodnocení předmětu zakázky lékařským sborem</a:t>
            </a:r>
            <a:r>
              <a:rPr lang="cs-CZ" sz="6000" dirty="0"/>
              <a:t> bude provedeno na základě praktického vyzkoušení předmětu zakázky bez jakékoliv další specifikace. Lékařský sbor může udělit maximálně 10 bodů. Účastníci výběrového řízení se ze zadávacích podmínek nemohli dozvědět „klíč“ jakým se bude zadavatel řídit při přidělování bodů za navrhované řešení, resp. bez předem stanovené stupnice je nemožné stanovit předvídatelný způsob hodnocení zadavatele. Zadavatel způsob hodnocení zároveň nepopsal ani v protokolech z posouzení nabídek, pouze uvedl, že při samotném hodnocení postupovali lékaři tak, že hodnotili dle nejlepšího svědomí a vědomí zejména tyto vlastnosti nabízeného předmětu plnění. Hodnotili, zda přístroj po praktické stránce odpovídá požadavkům provozu oddělení, které bude tímto přístrojem vybaveno.</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065475" y="675488"/>
            <a:ext cx="7116015"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I.7) Hodnotící kritéria – § 115 ZZVZ – metoda vyhodnocení</a:t>
            </a:r>
          </a:p>
        </p:txBody>
      </p:sp>
    </p:spTree>
    <p:extLst>
      <p:ext uri="{BB962C8B-B14F-4D97-AF65-F5344CB8AC3E}">
        <p14:creationId xmlns:p14="http://schemas.microsoft.com/office/powerpoint/2010/main" val="31377611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28</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1200" dirty="0"/>
              <a:t>ÚOHS-R0139/2020/VZ 	</a:t>
            </a:r>
          </a:p>
          <a:p>
            <a:pPr marL="171450" indent="-171450" algn="just">
              <a:buFont typeface="Arial" panose="020B0604020202020204" pitchFamily="34" charset="0"/>
              <a:buChar char="•"/>
            </a:pPr>
            <a:r>
              <a:rPr lang="cs-CZ" sz="1200" i="1" dirty="0"/>
              <a:t>„0bviněný (…) se dopustil přestupku podle § 268 odst. 1 písm. b) zákona tím, že stanovil zadávací podmínky veřejné zakázky „Laboratorní služby“ zadávané v otevřeném řízení (…) v rozporu s § 115 odst. 1 ve spojení s § 116 odst. 1 zákona, když v čl. 14 „Způsob hodnocení nabídek“ zadávací dokumentace ze dne 7. 11. 2018 stanovil kritérium hodnocení „</a:t>
            </a:r>
            <a:r>
              <a:rPr lang="cs-CZ" sz="1200" b="1" i="1" dirty="0"/>
              <a:t>Odborná způsobilost a kvalita zdravotnické laboratoře</a:t>
            </a:r>
            <a:r>
              <a:rPr lang="cs-CZ" sz="1200" i="1" dirty="0"/>
              <a:t>“ takovým způsobem, že </a:t>
            </a:r>
            <a:r>
              <a:rPr lang="cs-CZ" sz="1200" b="1" i="1" dirty="0"/>
              <a:t>nevyjadřuje kvalitativní hlediska spojená s předmětem veřejné zakázky</a:t>
            </a:r>
            <a:r>
              <a:rPr lang="cs-CZ" sz="1200" i="1" dirty="0"/>
              <a:t> (…) a současně </a:t>
            </a:r>
            <a:r>
              <a:rPr lang="cs-CZ" sz="1200" b="1" i="1" dirty="0"/>
              <a:t>stanovil metodu </a:t>
            </a:r>
            <a:r>
              <a:rPr lang="cs-CZ" sz="1200" i="1" dirty="0"/>
              <a:t>vyhodnocení nabídek v uvedeném kritériu </a:t>
            </a:r>
            <a:r>
              <a:rPr lang="cs-CZ" sz="1200" b="1" i="1" dirty="0"/>
              <a:t>v rozporu se zásadou transparentnosti </a:t>
            </a:r>
            <a:r>
              <a:rPr lang="cs-CZ" sz="1200" i="1" dirty="0"/>
              <a:t>zakotvenou v § 6 odst. 1 zákona, neboť ze způsobu pro přidělování bodů jednotlivým nabídkám není zřejmé, jaké bodové hodnocení by získala nabídka v pořadí šestého a případně dalšího účastníka řízení.“</a:t>
            </a:r>
          </a:p>
          <a:p>
            <a:pPr marL="171450" indent="-171450" algn="just">
              <a:buFont typeface="Arial" panose="020B0604020202020204" pitchFamily="34" charset="0"/>
              <a:buChar char="•"/>
            </a:pPr>
            <a:r>
              <a:rPr lang="cs-CZ" sz="1200" dirty="0"/>
              <a:t>Způsob hodnocení kritéria č. 2 byl v zadávací dokumentaci nastaven tak, že: „Hodnotící komise v rámci kritéria č. 2 určí za nejvýhodnější tu nabídku, která prokáže odbornou způsobilost a kvalitu laboratoře </a:t>
            </a:r>
            <a:r>
              <a:rPr lang="cs-CZ" sz="1200" b="1" dirty="0"/>
              <a:t>nejvyšším počtem osvědčení a certifikátů</a:t>
            </a:r>
            <a:r>
              <a:rPr lang="cs-CZ" sz="1200" dirty="0"/>
              <a:t>.“ Obviněný navíc k předmětnému kritériu stanovil, že nejvýhodnější nabídka získá 100 bodů a každá další v pořadí o 25 bodů méně. </a:t>
            </a:r>
          </a:p>
          <a:p>
            <a:pPr marL="171450" indent="-171450" algn="just">
              <a:buFont typeface="Arial" panose="020B0604020202020204" pitchFamily="34" charset="0"/>
              <a:buChar char="•"/>
            </a:pPr>
            <a:r>
              <a:rPr lang="cs-CZ" sz="1200" dirty="0"/>
              <a:t>Úřad k předmětnému výroku v odůvodnění napadeného rozhodnutí uvedl, že dle zadavatelem nastaveného hodnotícího kritéria č. 2 by při hodnocení </a:t>
            </a:r>
            <a:r>
              <a:rPr lang="cs-CZ" sz="1200" b="1" dirty="0"/>
              <a:t>rozhodoval spíše počet </a:t>
            </a:r>
            <a:r>
              <a:rPr lang="cs-CZ" sz="1200" dirty="0"/>
              <a:t>předložených dokladů, </a:t>
            </a:r>
            <a:r>
              <a:rPr lang="cs-CZ" sz="1200" b="1" dirty="0"/>
              <a:t>nikoliv jejich obsah, který je primárně smyslem kritéria kvality</a:t>
            </a:r>
            <a:r>
              <a:rPr lang="cs-CZ" sz="1200" dirty="0"/>
              <a:t>. Dle Úřadu není při stanovení způsobu hodnocení, kdy zadavatel stanovil, že nejvýhodnější nabídka získá 100 bodů a každá další v pořadí o 25 bodů méně, jasné, kolik bodů by obdržel účastník zadávacího řízení, který by se umístil až na šestém a dalším místě.</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023050" y="675488"/>
            <a:ext cx="7158440"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I.7) Hodnotící kritéria – § 115 ZZVZ – metoda vyhodnocení</a:t>
            </a:r>
          </a:p>
        </p:txBody>
      </p:sp>
    </p:spTree>
    <p:extLst>
      <p:ext uri="{BB962C8B-B14F-4D97-AF65-F5344CB8AC3E}">
        <p14:creationId xmlns:p14="http://schemas.microsoft.com/office/powerpoint/2010/main" val="5911100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29</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625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3200" dirty="0"/>
              <a:t>Dle § 6 odst. 3 zákona č. 340/2015 Sb. </a:t>
            </a:r>
            <a:r>
              <a:rPr lang="cs-CZ" sz="3200" b="1" dirty="0"/>
              <a:t>o zvláštních podmínkách účinnosti některých smluv, uveřejňování těchto smluv a o registru smluv.</a:t>
            </a:r>
            <a:endParaRPr lang="cs-CZ" sz="3200" dirty="0"/>
          </a:p>
          <a:p>
            <a:pPr marL="0" indent="0" algn="just">
              <a:buNone/>
            </a:pPr>
            <a:r>
              <a:rPr lang="cs-CZ" sz="3200" i="1" dirty="0"/>
              <a:t>„nezávisle na uveřejnění prostřednictvím registru smluv dále nabývá účinnosti smlouva, jejímž předmětem jsou léčiva nebo zdravotnické prostředky.“</a:t>
            </a:r>
          </a:p>
          <a:p>
            <a:pPr algn="just"/>
            <a:r>
              <a:rPr lang="cs-CZ" sz="3200" dirty="0"/>
              <a:t>Zadavatel v čl. XI bod 14 kupní smlouvy uvádí: Tato smlouva nabývá účinnosti dnem jejího uveřejnění v registru smluv.</a:t>
            </a:r>
          </a:p>
          <a:p>
            <a:pPr algn="just"/>
            <a:r>
              <a:rPr lang="cs-CZ" sz="3200" dirty="0"/>
              <a:t>Jedná se o časté pochybení zakotvené v kupních smlouvách na zdravotnické prostředky, které </a:t>
            </a:r>
            <a:r>
              <a:rPr lang="cs-CZ" sz="3200" b="1" dirty="0"/>
              <a:t>může mít za následek nesplnění termínu plnění</a:t>
            </a:r>
            <a:r>
              <a:rPr lang="cs-CZ" sz="3200" dirty="0"/>
              <a:t>, když zadavatel stanoví termín plnění počtem dnů nebo týdnů od účinnosti smlouvy.</a:t>
            </a:r>
          </a:p>
          <a:p>
            <a:pPr marL="0" indent="0" algn="just">
              <a:buNone/>
            </a:pPr>
            <a:r>
              <a:rPr lang="cs-CZ" sz="3200" dirty="0"/>
              <a:t>Doporučujeme před zahájením zadávacího řízení vždy toto ustanovení v kupních smlouvách zrevidovat a uvést v kupní smlouvě v souladu se zákonem o registru smluv.</a:t>
            </a:r>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I.8) Platnost a účinnost smlouvy</a:t>
            </a:r>
          </a:p>
        </p:txBody>
      </p:sp>
    </p:spTree>
    <p:extLst>
      <p:ext uri="{BB962C8B-B14F-4D97-AF65-F5344CB8AC3E}">
        <p14:creationId xmlns:p14="http://schemas.microsoft.com/office/powerpoint/2010/main" val="2056284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3</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kontrola ukončena u 3.109 VZ (89%), přičemž finanční oprava byla uložena u 61 VZ (2%) - stav k 8.2.2021</a:t>
            </a:r>
          </a:p>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Celková výše finančních oprav 24.760.140,12 Kč, tj. 0,7% z finančního objemu požadované částky celkových způsobilých výdajů</a:t>
            </a:r>
          </a:p>
          <a:p>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latin typeface="Arial" panose="020B0604020202020204" pitchFamily="34" charset="0"/>
                <a:cs typeface="Arial" panose="020B0604020202020204" pitchFamily="34" charset="0"/>
              </a:rPr>
              <a:t>Statistika – zdravotnictví v IROP</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0874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30</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Zadavatel nechal na účastnících zadávacího řízení, aby stanovili konkrétní dobu plnění. </a:t>
            </a:r>
          </a:p>
          <a:p>
            <a:pPr marL="685800" marR="0" lvl="1" indent="-228600" algn="just"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V takovém případě si účastník může stanovit jakýkoliv termín, který nemusí být pro zadavatele přijatelný.</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Zadavatel stanovil fixní termíny plnění, do kdy musí být přístroje dodány. </a:t>
            </a:r>
          </a:p>
          <a:p>
            <a:pPr marL="685800" marR="0" lvl="1" indent="-228600" algn="just"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Jako vhodnější se jeví nastavit klouzavé termíny ve dnech nebo týdnech od podpisu smlouvy. Pak by dodavatelé měli na dodání vždy stejnou délku doby plnění, ať by se průběh zadávacího řízení z jakéhokoliv důvodu prodloužil.</a:t>
            </a:r>
          </a:p>
          <a:p>
            <a:pPr marL="685800" lvl="1" indent="-228600" algn="just" defTabSz="914400">
              <a:lnSpc>
                <a:spcPct val="90000"/>
              </a:lnSpc>
              <a:spcBef>
                <a:spcPts val="500"/>
              </a:spcBef>
              <a:buFont typeface="Arial" panose="020B0604020202020204" pitchFamily="34" charset="0"/>
              <a:buChar char="•"/>
              <a:defRPr/>
            </a:pPr>
            <a:r>
              <a:rPr lang="cs-CZ" sz="1500" b="0" dirty="0">
                <a:solidFill>
                  <a:prstClr val="black"/>
                </a:solidFill>
                <a:latin typeface="Calibri" panose="020F0502020204030204"/>
              </a:rPr>
              <a:t>Pokud instalaci nové techniky předchází stavební úpravy doporučujeme termín dodání definovat tak, aby při prodlevě stavebních prací nedošlo k prodlevě dodávky, které by mohlo mít za následek podstatnou změnu smlouvy</a:t>
            </a:r>
            <a:endPar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31775" indent="-228600" algn="just" defTabSz="914400">
              <a:lnSpc>
                <a:spcPct val="90000"/>
              </a:lnSpc>
              <a:spcBef>
                <a:spcPts val="500"/>
              </a:spcBef>
              <a:spcAft>
                <a:spcPts val="0"/>
              </a:spcAft>
              <a:buFont typeface="Arial" panose="020B0604020202020204" pitchFamily="34" charset="0"/>
              <a:buChar char="•"/>
              <a:defRPr/>
            </a:pP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Nesoulad mezi stanovenými termíny v jednotlivých částech ZD</a:t>
            </a:r>
          </a:p>
          <a:p>
            <a:pPr marL="685800" marR="0" lvl="1" indent="-228600" algn="just"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V ZD bylo uvedeno, že </a:t>
            </a:r>
            <a:r>
              <a:rPr kumimoji="0" lang="cs-CZ" sz="1500" b="0" i="1" u="none" strike="noStrike" kern="1200" cap="none" spc="0" normalizeH="0" baseline="0" noProof="0" dirty="0">
                <a:ln>
                  <a:noFill/>
                </a:ln>
                <a:solidFill>
                  <a:prstClr val="black"/>
                </a:solidFill>
                <a:effectLst/>
                <a:uLnTx/>
                <a:uFillTx/>
                <a:latin typeface="Calibri" panose="020F0502020204030204"/>
                <a:ea typeface="+mn-ea"/>
                <a:cs typeface="+mn-cs"/>
              </a:rPr>
              <a:t>„Jednotlivé přístroje budou dodány vždy do </a:t>
            </a:r>
            <a:r>
              <a:rPr kumimoji="0" lang="cs-CZ" sz="1500" b="1" i="1" u="none" strike="noStrike" kern="1200" cap="none" spc="0" normalizeH="0" baseline="0" noProof="0" dirty="0">
                <a:ln>
                  <a:noFill/>
                </a:ln>
                <a:solidFill>
                  <a:prstClr val="black"/>
                </a:solidFill>
                <a:effectLst/>
                <a:uLnTx/>
                <a:uFillTx/>
                <a:latin typeface="Calibri" panose="020F0502020204030204"/>
                <a:ea typeface="+mn-ea"/>
                <a:cs typeface="+mn-cs"/>
              </a:rPr>
              <a:t>60 </a:t>
            </a:r>
            <a:r>
              <a:rPr kumimoji="0" lang="cs-CZ" sz="1500" b="0" i="1" u="none" strike="noStrike" kern="1200" cap="none" spc="0" normalizeH="0" baseline="0" noProof="0" dirty="0">
                <a:ln>
                  <a:noFill/>
                </a:ln>
                <a:solidFill>
                  <a:prstClr val="black"/>
                </a:solidFill>
                <a:effectLst/>
                <a:uLnTx/>
                <a:uFillTx/>
                <a:latin typeface="Calibri" panose="020F0502020204030204"/>
                <a:ea typeface="+mn-ea"/>
                <a:cs typeface="+mn-cs"/>
              </a:rPr>
              <a:t>dnů ode dne doručení výzvy zadavatele</a:t>
            </a: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cs-CZ" sz="1500" b="0" i="1" u="none" strike="noStrike" kern="1200" cap="none" spc="0" normalizeH="0" baseline="0" noProof="0" dirty="0">
                <a:ln>
                  <a:noFill/>
                </a:ln>
                <a:solidFill>
                  <a:prstClr val="black"/>
                </a:solidFill>
                <a:effectLst/>
                <a:uLnTx/>
                <a:uFillTx/>
                <a:latin typeface="Calibri" panose="020F0502020204030204"/>
                <a:ea typeface="+mn-ea"/>
                <a:cs typeface="+mn-cs"/>
              </a:rPr>
              <a:t>k plnění“ </a:t>
            </a: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avšak současně v článku IV. odst. 1 Kupní smlouvy zadavatel uvedl, že </a:t>
            </a:r>
            <a:r>
              <a:rPr kumimoji="0" lang="cs-CZ" sz="1500" b="0" i="1" u="none" strike="noStrike" kern="1200" cap="none" spc="0" normalizeH="0" baseline="0" noProof="0" dirty="0">
                <a:ln>
                  <a:noFill/>
                </a:ln>
                <a:solidFill>
                  <a:prstClr val="black"/>
                </a:solidFill>
                <a:effectLst/>
                <a:uLnTx/>
                <a:uFillTx/>
                <a:latin typeface="Calibri" panose="020F0502020204030204"/>
                <a:ea typeface="+mn-ea"/>
                <a:cs typeface="+mn-cs"/>
              </a:rPr>
              <a:t>„Dodání předmětu</a:t>
            </a: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cs-CZ" sz="1500" b="0" i="1" u="none" strike="noStrike" kern="1200" cap="none" spc="0" normalizeH="0" baseline="0" noProof="0" dirty="0">
                <a:ln>
                  <a:noFill/>
                </a:ln>
                <a:solidFill>
                  <a:prstClr val="black"/>
                </a:solidFill>
                <a:effectLst/>
                <a:uLnTx/>
                <a:uFillTx/>
                <a:latin typeface="Calibri" panose="020F0502020204030204"/>
                <a:ea typeface="+mn-ea"/>
                <a:cs typeface="+mn-cs"/>
              </a:rPr>
              <a:t>koupě se sjednává ve lhůtě </a:t>
            </a:r>
            <a:r>
              <a:rPr kumimoji="0" lang="cs-CZ" sz="1500" b="1" i="1" u="none" strike="noStrike" kern="1200" cap="none" spc="0" normalizeH="0" baseline="0" noProof="0" dirty="0">
                <a:ln>
                  <a:noFill/>
                </a:ln>
                <a:solidFill>
                  <a:prstClr val="black"/>
                </a:solidFill>
                <a:effectLst/>
                <a:uLnTx/>
                <a:uFillTx/>
                <a:latin typeface="Calibri" panose="020F0502020204030204"/>
                <a:ea typeface="+mn-ea"/>
                <a:cs typeface="+mn-cs"/>
              </a:rPr>
              <a:t>90 </a:t>
            </a:r>
            <a:r>
              <a:rPr kumimoji="0" lang="cs-CZ" sz="1500" b="0" i="1" u="none" strike="noStrike" kern="1200" cap="none" spc="0" normalizeH="0" baseline="0" noProof="0" dirty="0">
                <a:ln>
                  <a:noFill/>
                </a:ln>
                <a:solidFill>
                  <a:prstClr val="black"/>
                </a:solidFill>
                <a:effectLst/>
                <a:uLnTx/>
                <a:uFillTx/>
                <a:latin typeface="Calibri" panose="020F0502020204030204"/>
                <a:ea typeface="+mn-ea"/>
                <a:cs typeface="+mn-cs"/>
              </a:rPr>
              <a:t>dnů od doručení písemné výzvy kupujícího prodávajícímu“</a:t>
            </a: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 V Oznámení o zahájení zadávacího řízení (dále jen „Oznámení“) bylo navíc v rozporu s </a:t>
            </a:r>
            <a:r>
              <a:rPr kumimoji="0" lang="cs-CZ" sz="1500" b="0" i="0" u="none" strike="noStrike" kern="1200" cap="none" spc="0" normalizeH="0" baseline="0" noProof="0" dirty="0" err="1">
                <a:ln>
                  <a:noFill/>
                </a:ln>
                <a:solidFill>
                  <a:prstClr val="black"/>
                </a:solidFill>
                <a:effectLst/>
                <a:uLnTx/>
                <a:uFillTx/>
                <a:latin typeface="Calibri" panose="020F0502020204030204"/>
                <a:ea typeface="+mn-ea"/>
                <a:cs typeface="+mn-cs"/>
              </a:rPr>
              <a:t>ust</a:t>
            </a: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 § 212 odst. 8 ZZVZ zadavatelem uvedeno, že doba trvání plnění veřejné zakázky (u každé části) je </a:t>
            </a:r>
            <a:r>
              <a:rPr kumimoji="0" lang="cs-CZ" sz="1500" b="1" i="0" u="none" strike="noStrike" kern="1200" cap="none" spc="0" normalizeH="0" baseline="0" noProof="0" dirty="0">
                <a:ln>
                  <a:noFill/>
                </a:ln>
                <a:solidFill>
                  <a:prstClr val="black"/>
                </a:solidFill>
                <a:effectLst/>
                <a:uLnTx/>
                <a:uFillTx/>
                <a:latin typeface="Calibri" panose="020F0502020204030204"/>
                <a:ea typeface="+mn-ea"/>
                <a:cs typeface="+mn-cs"/>
              </a:rPr>
              <a:t>6 měsíců</a:t>
            </a: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 Zadavatel v rámci vysvětlení ZD sdělil, že termín dodání přístrojů musí být nejpozději do </a:t>
            </a:r>
            <a:r>
              <a:rPr kumimoji="0" lang="cs-CZ" sz="1500" b="1" i="0" u="none" strike="noStrike" kern="1200" cap="none" spc="0" normalizeH="0" baseline="0" noProof="0" dirty="0">
                <a:ln>
                  <a:noFill/>
                </a:ln>
                <a:solidFill>
                  <a:prstClr val="black"/>
                </a:solidFill>
                <a:effectLst/>
                <a:uLnTx/>
                <a:uFillTx/>
                <a:latin typeface="Calibri" panose="020F0502020204030204"/>
                <a:ea typeface="+mn-ea"/>
                <a:cs typeface="+mn-cs"/>
              </a:rPr>
              <a:t>30. 12. 2018</a:t>
            </a:r>
            <a:r>
              <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lang="cs-CZ" sz="1500" b="0" dirty="0">
              <a:solidFill>
                <a:prstClr val="black"/>
              </a:solidFill>
              <a:latin typeface="Calibri" panose="020F0502020204030204"/>
            </a:endParaRPr>
          </a:p>
          <a:p>
            <a:pPr marL="685800" lvl="1" indent="-228600" algn="just" defTabSz="914400">
              <a:lnSpc>
                <a:spcPct val="90000"/>
              </a:lnSpc>
              <a:spcBef>
                <a:spcPts val="500"/>
              </a:spcBef>
              <a:buFont typeface="Arial" panose="020B0604020202020204" pitchFamily="34" charset="0"/>
              <a:buChar char="•"/>
              <a:defRPr/>
            </a:pPr>
            <a:endParaRPr lang="cs-CZ" sz="1500" b="0" dirty="0">
              <a:solidFill>
                <a:prstClr val="black"/>
              </a:solidFill>
              <a:latin typeface="Calibri" panose="020F0502020204030204"/>
            </a:endParaRPr>
          </a:p>
          <a:p>
            <a:pPr marL="685800" marR="0" lvl="1" indent="-228600" algn="just"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cs-CZ"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049572" y="675488"/>
            <a:ext cx="7131918"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I.9) Termíny plnění stanovené zadavatelem - § 36 odst. 3 ZZVZ</a:t>
            </a:r>
            <a:endParaRPr lang="cs-CZ"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33491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31</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mj-lt"/>
              <a:buAutoNum type="arabicParenR"/>
            </a:pPr>
            <a:r>
              <a:rPr lang="cs-CZ" sz="2000" dirty="0"/>
              <a:t>Pochybení při zahájení zadávacího/výběrového řízení</a:t>
            </a:r>
          </a:p>
          <a:p>
            <a:pPr marL="514350" indent="-514350">
              <a:buFont typeface="+mj-lt"/>
              <a:buAutoNum type="arabicParenR"/>
            </a:pPr>
            <a:r>
              <a:rPr lang="cs-CZ" sz="2000" dirty="0"/>
              <a:t>Neprodloužení lhůty pro podání nabídek – § 99 odst. 2 ZZVZ</a:t>
            </a:r>
          </a:p>
          <a:p>
            <a:pPr marL="514350" indent="-514350">
              <a:buFont typeface="+mj-lt"/>
              <a:buAutoNum type="arabicParenR"/>
            </a:pPr>
            <a:r>
              <a:rPr lang="cs-CZ" sz="2000" dirty="0"/>
              <a:t>Nevyloučení účastníka pro nesplnění zadávacích podmínek – § 48 ZZVZ</a:t>
            </a:r>
          </a:p>
          <a:p>
            <a:pPr marL="514350" indent="-514350">
              <a:buFont typeface="+mj-lt"/>
              <a:buAutoNum type="arabicParenR"/>
            </a:pPr>
            <a:r>
              <a:rPr lang="cs-CZ" sz="2000" dirty="0"/>
              <a:t>Umožnění materiální změny nabídky – § 46 odst. 2 ZZVZ</a:t>
            </a:r>
          </a:p>
          <a:p>
            <a:pPr marL="514350" indent="-514350">
              <a:buFont typeface="+mj-lt"/>
              <a:buAutoNum type="arabicParenR"/>
            </a:pPr>
            <a:r>
              <a:rPr lang="cs-CZ" sz="2000" dirty="0"/>
              <a:t>Nedůvodné vyloučení – neuplatnění výzvy dle § 46 ZZVZ – porušení pravidel 3E</a:t>
            </a:r>
          </a:p>
          <a:p>
            <a:pPr marL="514350" indent="-514350">
              <a:buFont typeface="+mj-lt"/>
              <a:buAutoNum type="arabicParenR"/>
            </a:pPr>
            <a:r>
              <a:rPr lang="cs-CZ" sz="2000" dirty="0"/>
              <a:t>Oznámení o výběru dodavatele neobsahuje informace dle § 123 ZZVZ</a:t>
            </a:r>
          </a:p>
          <a:p>
            <a:pPr marL="514350" indent="-514350">
              <a:buFont typeface="+mj-lt"/>
              <a:buAutoNum type="arabicParenR"/>
            </a:pPr>
            <a:r>
              <a:rPr lang="cs-CZ" sz="2000" dirty="0"/>
              <a:t>Neuzavření smlouvy v souladu s nabídkou –  § 124 odst. 4 ZZVZ</a:t>
            </a:r>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700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3600" dirty="0"/>
              <a:t>Blok II. – pochybení v průběhu zadávacího / výběrového řízení</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50788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32</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700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3200" dirty="0"/>
              <a:t>Zadavatel porušil článek 7.1.3 MPZ tím, že k podání nabídky v uzavřené výzvě fakticky nevyzval 3 dodavatele ve smyslu článku 7.1.3 MPZ, protože tři ze čtyř vyzvaných dodavatelů nebyli samostatnými dodavateli, ale jednalo se o propojené osoby, které je nutné považovat za jednoho dodavatele, neboť se jedná o jednoho soutěžitele ve smyslu § 2 odst. 1 zákona č. 143/2001 Sb., o ochraně hospodářské soutěže a o změně některých zákonů (zákon o ochraně hospodářské soutěže). </a:t>
            </a:r>
          </a:p>
          <a:p>
            <a:pPr algn="just"/>
            <a:r>
              <a:rPr lang="cs-CZ" sz="3200" dirty="0"/>
              <a:t>Zadavatel tak nenaplnil podmínku oslovení minimálně tří způsobilých dodavatelů dle čl. 7.1.3 MPZ, když fakticky vyzval pouze dva samostatné relevantní dodavatele k podání nabídky.</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II.1) Pochybení při zahájení zadávacího / výběrového řízení</a:t>
            </a:r>
          </a:p>
        </p:txBody>
      </p:sp>
    </p:spTree>
    <p:extLst>
      <p:ext uri="{BB962C8B-B14F-4D97-AF65-F5344CB8AC3E}">
        <p14:creationId xmlns:p14="http://schemas.microsoft.com/office/powerpoint/2010/main" val="34680256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33</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250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6000" dirty="0"/>
              <a:t>Zadavatel porušil § 214 odst. 1 ZZVZ, když neodeslal internetovou adresu profilu zadavatele zadavatel k uveřejnění ve Věstníku veřejných zakázek. Informace na profilu zadavatele se považují za uveřejněné podle tohoto zákona nejdříve od okamžiku uveřejnění internetové adresy profilu zadavatele ve Věstníku veřejných zakázek.</a:t>
            </a:r>
          </a:p>
          <a:p>
            <a:pPr algn="just"/>
            <a:endParaRPr lang="cs-CZ" sz="3200" dirty="0"/>
          </a:p>
          <a:p>
            <a:pPr algn="just"/>
            <a:r>
              <a:rPr lang="cs-CZ" sz="6000" dirty="0"/>
              <a:t>Zadavatel porušil § 212 odst. 8 ZZVZ, který uvádí, že ve Věstníku veřejných zakázek nesmí být uveřejněny jakékoliv údaje odlišné od údajů, které jsou obsaženy ve formulářích odeslaných k uveřejnění v TED nebo uveřejněných na profilu zadavatele.</a:t>
            </a:r>
          </a:p>
          <a:p>
            <a:pPr algn="just"/>
            <a:r>
              <a:rPr lang="cs-CZ" sz="6000" dirty="0"/>
              <a:t>Údaje o příslušném zadávacím řízení zveřejněné ve všech třech informačních zdrojích, tzn. na profilu zadavatele, ve VVZ a TED, musí být obsahově shodné.</a:t>
            </a:r>
          </a:p>
          <a:p>
            <a:pPr algn="just"/>
            <a:r>
              <a:rPr lang="cs-CZ" sz="6000" dirty="0"/>
              <a:t>Příklady zjištěných nesouladů: </a:t>
            </a:r>
          </a:p>
          <a:p>
            <a:pPr algn="just"/>
            <a:r>
              <a:rPr lang="cs-CZ" sz="6000" dirty="0"/>
              <a:t>	III. 1. 2) Ekonomická a finanční situace, kdy ve VVZ a TED je zatrhnuto pole, 		že kritéria pro výběr jsou uvedena v Zadávací dokumentaci, přestože 			tato kritéria nejsou ve skutečnosti v Zadávací dokumentaci 					požadována.</a:t>
            </a:r>
          </a:p>
          <a:p>
            <a:pPr algn="just"/>
            <a:r>
              <a:rPr lang="cs-CZ" sz="6000" dirty="0"/>
              <a:t>	II.2.4) Popis zakázky – rozdíl v množství/kusech pořizovaných přístrojů</a:t>
            </a:r>
          </a:p>
          <a:p>
            <a:pPr algn="just"/>
            <a:r>
              <a:rPr lang="cs-CZ" sz="6000" dirty="0"/>
              <a:t>	II.2.7) Doba trvání zakázky – namísto termínu plnění uvedena zadávací lhůta</a:t>
            </a:r>
          </a:p>
          <a:p>
            <a:pPr algn="just"/>
            <a:r>
              <a:rPr lang="cs-CZ" sz="3200" dirty="0"/>
              <a:t> </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II.1) Pochybení při zahájení zadávacího / výběrového řízení</a:t>
            </a:r>
          </a:p>
        </p:txBody>
      </p:sp>
    </p:spTree>
    <p:extLst>
      <p:ext uri="{BB962C8B-B14F-4D97-AF65-F5344CB8AC3E}">
        <p14:creationId xmlns:p14="http://schemas.microsoft.com/office/powerpoint/2010/main" val="35861351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34</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lnSpcReduction="1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R="0" lvl="0" algn="just" defTabSz="914400" rtl="0" eaLnBrk="1" fontAlgn="auto" latinLnBrk="0" hangingPunct="1">
              <a:lnSpc>
                <a:spcPct val="90000"/>
              </a:lnSpc>
              <a:spcBef>
                <a:spcPts val="1000"/>
              </a:spcBef>
              <a:spcAft>
                <a:spcPts val="0"/>
              </a:spcAft>
              <a:buClrTx/>
              <a:buSzTx/>
              <a:tabLst/>
              <a:defRPr/>
            </a:pPr>
            <a:r>
              <a:rPr kumimoji="0" lang="cs-CZ"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Zákon rozlišuje (de facto) vysvětlení zadávací dokumentace a změnu zadávacích podmínek (§ 98 a § 99, resp. § 56 odst. 5 ZZVZ). </a:t>
            </a:r>
          </a:p>
          <a:p>
            <a:pPr marR="0" lvl="0" algn="just" defTabSz="914400" rtl="0" eaLnBrk="1" fontAlgn="auto" latinLnBrk="0" hangingPunct="1">
              <a:lnSpc>
                <a:spcPct val="90000"/>
              </a:lnSpc>
              <a:spcBef>
                <a:spcPts val="1000"/>
              </a:spcBef>
              <a:spcAft>
                <a:spcPts val="0"/>
              </a:spcAft>
              <a:buClrTx/>
              <a:buSzTx/>
              <a:tabLst/>
              <a:defRPr/>
            </a:pPr>
            <a:r>
              <a:rPr kumimoji="0" lang="cs-CZ"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Změna zadávacích podmínek:</a:t>
            </a:r>
          </a:p>
          <a:p>
            <a:pPr marL="231775" indent="-228600" algn="just" defTabSz="914400">
              <a:lnSpc>
                <a:spcPct val="90000"/>
              </a:lnSpc>
              <a:spcBef>
                <a:spcPts val="500"/>
              </a:spcBef>
              <a:spcAft>
                <a:spcPts val="0"/>
              </a:spcAft>
              <a:buFont typeface="Arial" panose="020B0604020202020204" pitchFamily="34" charset="0"/>
              <a:buChar char="•"/>
              <a:defRPr/>
            </a:pPr>
            <a:r>
              <a:rPr kumimoji="0" lang="cs-CZ"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 vlivem na rozšíření okruh potenciálních dodavatelů – zadavatel prodlužuje o celou délku (typicky změna kvalifikace),</a:t>
            </a:r>
          </a:p>
          <a:p>
            <a:pPr marL="231775" indent="-228600" algn="just" defTabSz="914400">
              <a:lnSpc>
                <a:spcPct val="90000"/>
              </a:lnSpc>
              <a:spcBef>
                <a:spcPts val="500"/>
              </a:spcBef>
              <a:spcAft>
                <a:spcPts val="0"/>
              </a:spcAft>
              <a:buFont typeface="Arial" panose="020B0604020202020204" pitchFamily="34" charset="0"/>
              <a:buChar char="•"/>
              <a:defRPr/>
            </a:pPr>
            <a:r>
              <a:rPr kumimoji="0" lang="cs-CZ"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Bez vlivu na okruh dodavatelů – zadavatel prodlužuje lhůtu přiměřeně tak, aby mohl stejný okruh dodavatelů změny reflektovat.</a:t>
            </a:r>
          </a:p>
          <a:p>
            <a:pPr marR="0" lvl="0" algn="just" defTabSz="914400" rtl="0" eaLnBrk="1" fontAlgn="auto" latinLnBrk="0" hangingPunct="1">
              <a:lnSpc>
                <a:spcPct val="90000"/>
              </a:lnSpc>
              <a:spcBef>
                <a:spcPts val="1000"/>
              </a:spcBef>
              <a:spcAft>
                <a:spcPts val="0"/>
              </a:spcAft>
              <a:buClrTx/>
              <a:buSzTx/>
              <a:tabLst/>
              <a:defRPr/>
            </a:pPr>
            <a:endParaRPr kumimoji="0" lang="cs-CZ"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R="0" lvl="0" algn="just" defTabSz="914400" rtl="0" eaLnBrk="1" fontAlgn="auto" latinLnBrk="0" hangingPunct="1">
              <a:lnSpc>
                <a:spcPct val="90000"/>
              </a:lnSpc>
              <a:spcBef>
                <a:spcPts val="1000"/>
              </a:spcBef>
              <a:spcAft>
                <a:spcPts val="0"/>
              </a:spcAft>
              <a:buClrTx/>
              <a:buSzTx/>
              <a:tabLst/>
              <a:defRPr/>
            </a:pPr>
            <a:r>
              <a:rPr kumimoji="0" lang="cs-CZ"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Nutnost prodloužit lhůtu pro podání nabídek : extenzivní výklad ÚOHS:</a:t>
            </a:r>
          </a:p>
          <a:p>
            <a:pPr marL="231775" indent="-228600" algn="just" defTabSz="914400">
              <a:lnSpc>
                <a:spcPct val="90000"/>
              </a:lnSpc>
              <a:spcBef>
                <a:spcPts val="500"/>
              </a:spcBef>
              <a:spcAft>
                <a:spcPts val="0"/>
              </a:spcAft>
              <a:buFont typeface="Arial" panose="020B0604020202020204" pitchFamily="34" charset="0"/>
              <a:buChar char="•"/>
              <a:defRPr/>
            </a:pPr>
            <a:r>
              <a:rPr kumimoji="0" lang="cs-CZ"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S0217/2018/VZ-22905/2018/533/</a:t>
            </a:r>
            <a:r>
              <a:rPr kumimoji="0" lang="cs-CZ"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Hku</a:t>
            </a:r>
            <a:r>
              <a:rPr kumimoji="0" lang="cs-CZ"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p>
          <a:p>
            <a:pPr marL="231775" indent="-228600" algn="just" defTabSz="914400">
              <a:lnSpc>
                <a:spcPct val="90000"/>
              </a:lnSpc>
              <a:spcBef>
                <a:spcPts val="500"/>
              </a:spcBef>
              <a:spcAft>
                <a:spcPts val="0"/>
              </a:spcAft>
              <a:buFont typeface="Arial" panose="020B0604020202020204" pitchFamily="34" charset="0"/>
              <a:buChar char="•"/>
              <a:defRPr/>
            </a:pPr>
            <a:r>
              <a:rPr kumimoji="0" lang="cs-CZ"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S0354/2018/VZ-30895/2018/532/</a:t>
            </a:r>
            <a:r>
              <a:rPr kumimoji="0" lang="cs-CZ"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KSt</a:t>
            </a:r>
            <a:r>
              <a:rPr kumimoji="0" lang="cs-CZ"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p>
          <a:p>
            <a:pPr marL="3175" algn="just" defTabSz="914400">
              <a:lnSpc>
                <a:spcPct val="90000"/>
              </a:lnSpc>
              <a:spcBef>
                <a:spcPts val="500"/>
              </a:spcBef>
              <a:spcAft>
                <a:spcPts val="0"/>
              </a:spcAft>
              <a:defRPr/>
            </a:pPr>
            <a:endParaRPr lang="cs-CZ" sz="800" dirty="0">
              <a:solidFill>
                <a:prstClr val="black"/>
              </a:solidFill>
              <a:latin typeface="Arial" panose="020B0604020202020204" pitchFamily="34" charset="0"/>
              <a:cs typeface="Arial" panose="020B0604020202020204" pitchFamily="34" charset="0"/>
            </a:endParaRPr>
          </a:p>
          <a:p>
            <a:pPr marL="3175" algn="just" defTabSz="914400">
              <a:lnSpc>
                <a:spcPct val="90000"/>
              </a:lnSpc>
              <a:spcBef>
                <a:spcPts val="500"/>
              </a:spcBef>
              <a:spcAft>
                <a:spcPts val="0"/>
              </a:spcAft>
              <a:defRPr/>
            </a:pPr>
            <a:r>
              <a:rPr lang="cs-CZ" sz="1600" dirty="0">
                <a:solidFill>
                  <a:prstClr val="black"/>
                </a:solidFill>
                <a:latin typeface="Arial" panose="020B0604020202020204" pitchFamily="34" charset="0"/>
                <a:cs typeface="Arial" panose="020B0604020202020204" pitchFamily="34" charset="0"/>
              </a:rPr>
              <a:t>Obdobně čl. 7.3.5. MPZ</a:t>
            </a:r>
          </a:p>
          <a:p>
            <a:pPr marL="3175" algn="just" defTabSz="914400">
              <a:lnSpc>
                <a:spcPct val="90000"/>
              </a:lnSpc>
              <a:spcBef>
                <a:spcPts val="500"/>
              </a:spcBef>
              <a:spcAft>
                <a:spcPts val="0"/>
              </a:spcAft>
              <a:defRPr/>
            </a:pPr>
            <a:endParaRPr lang="cs-CZ" sz="800" dirty="0">
              <a:solidFill>
                <a:prstClr val="black"/>
              </a:solidFill>
              <a:latin typeface="Arial" panose="020B0604020202020204" pitchFamily="34" charset="0"/>
              <a:cs typeface="Arial" panose="020B0604020202020204" pitchFamily="34" charset="0"/>
            </a:endParaRPr>
          </a:p>
          <a:p>
            <a:pPr marL="3175" algn="just" defTabSz="914400">
              <a:lnSpc>
                <a:spcPct val="90000"/>
              </a:lnSpc>
              <a:spcBef>
                <a:spcPts val="500"/>
              </a:spcBef>
              <a:spcAft>
                <a:spcPts val="0"/>
              </a:spcAft>
              <a:defRPr/>
            </a:pPr>
            <a:r>
              <a:rPr lang="cs-CZ" sz="1600" b="1" dirty="0">
                <a:latin typeface="Arial" panose="020B0604020202020204" pitchFamily="34" charset="0"/>
                <a:cs typeface="Arial" panose="020B0604020202020204" pitchFamily="34" charset="0"/>
              </a:rPr>
              <a:t>Případné neprodloužení lhůty pro podání nabídek musí zadavatel důkladně odůvodnit, k čemuž je kontrolorem v rámci kontroly vyzván.</a:t>
            </a:r>
            <a:endParaRPr kumimoji="0" lang="cs-CZ"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9" y="675488"/>
            <a:ext cx="7053561"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II.2) Neprodloužení lhůty pro podání nabídek - § 99 odst. 2 ZZVZ</a:t>
            </a:r>
          </a:p>
        </p:txBody>
      </p:sp>
    </p:spTree>
    <p:extLst>
      <p:ext uri="{BB962C8B-B14F-4D97-AF65-F5344CB8AC3E}">
        <p14:creationId xmlns:p14="http://schemas.microsoft.com/office/powerpoint/2010/main" val="10286297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35</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325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20000"/>
              </a:lnSpc>
              <a:spcBef>
                <a:spcPts val="600"/>
              </a:spcBef>
              <a:spcAft>
                <a:spcPts val="600"/>
              </a:spcAft>
            </a:pPr>
            <a:r>
              <a:rPr lang="cs-CZ" sz="4000" dirty="0"/>
              <a:t>rozsudek KS 31 </a:t>
            </a:r>
            <a:r>
              <a:rPr lang="cs-CZ" sz="4000" dirty="0" err="1"/>
              <a:t>Af</a:t>
            </a:r>
            <a:r>
              <a:rPr lang="cs-CZ" sz="4000" dirty="0"/>
              <a:t> 97/2018 z 16. 6. 2020 – dle KS se pro délku prodloužení lhůty pro podání nabídek nestačí zaměřit jen doslovně na „rozšíření účasti možných dodavatelů“, </a:t>
            </a:r>
            <a:r>
              <a:rPr lang="pl-PL" sz="4000" dirty="0"/>
              <a:t>ale též i změnu ochoty podat nabídku.</a:t>
            </a:r>
          </a:p>
          <a:p>
            <a:pPr algn="just">
              <a:lnSpc>
                <a:spcPct val="120000"/>
              </a:lnSpc>
              <a:spcBef>
                <a:spcPts val="600"/>
              </a:spcBef>
              <a:spcAft>
                <a:spcPts val="600"/>
              </a:spcAft>
            </a:pPr>
            <a:r>
              <a:rPr lang="cs-CZ" sz="4000" i="1" dirty="0"/>
              <a:t>„nepostačuje, je-li prodloužení lhůty garantováno jen v případech, kdy zadavatel mění kritéria, která mají vliv na objektivní schopnost dodavatelů podat nabídku (typicky kvalifikační kritéria). Z hlediska smyslu citovaného ustanovení má totiž prakticky shodný dopad i změna takových kritérií, která mají vliv na ochotu dodavatelů podat nabídku.(…)</a:t>
            </a:r>
          </a:p>
          <a:p>
            <a:pPr algn="just">
              <a:lnSpc>
                <a:spcPct val="120000"/>
              </a:lnSpc>
              <a:spcBef>
                <a:spcPts val="600"/>
              </a:spcBef>
              <a:spcAft>
                <a:spcPts val="600"/>
              </a:spcAft>
            </a:pPr>
            <a:r>
              <a:rPr lang="cs-CZ" sz="4000" i="1" dirty="0"/>
              <a:t>hranice mezi tím, kdy má změna kritéria vliv pouze na ochotu subjektu podat nabídku a kdy také na jeho objektivní schopnost plnit veřejnou zakázku, je velice tenká a mnohdy nezjistitelná. Například změna termínu plnění může mít v případě některých subjektů vliv pouze na jejich ochotu podat nabídku, v případě jiných může představovat odstranění objektivní překážky pro plnění (…)</a:t>
            </a:r>
          </a:p>
          <a:p>
            <a:pPr algn="just">
              <a:lnSpc>
                <a:spcPct val="120000"/>
              </a:lnSpc>
              <a:spcBef>
                <a:spcPts val="600"/>
              </a:spcBef>
              <a:spcAft>
                <a:spcPts val="600"/>
              </a:spcAft>
            </a:pPr>
            <a:r>
              <a:rPr lang="cs-CZ" sz="4000" i="1" dirty="0"/>
              <a:t>slovní spojení „okruh možných dodavatelů“ je nutno interpretovat jako okruh subjektů, které by byly schopny či ochotny podat nabídku v zadávacím řízení. Ve světle této intepretace se pak soud ztotožňuje se závěrem žalovaného, že potenciál rozšíření okruhu dodavatelů je dán tehdy, pokud dojde ke zmírnění požadavků zadavatele. Tento závěr by nemusel platit v případě marginálního zmírnění podmínek (na které by se pak mohlo vztahovat „pouze“ pravidlo obsažené v § 40 odst. 3 větě první zákona o veřejných zakázkách).“</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II.2) Neprodloužení lhůty pro podání nabídek - § 99 odst. 2 ZZVZ</a:t>
            </a:r>
          </a:p>
        </p:txBody>
      </p:sp>
    </p:spTree>
    <p:extLst>
      <p:ext uri="{BB962C8B-B14F-4D97-AF65-F5344CB8AC3E}">
        <p14:creationId xmlns:p14="http://schemas.microsoft.com/office/powerpoint/2010/main" val="36989083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36</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1600" dirty="0"/>
              <a:t>Zadavatel postupoval v rozporu s § 48 odst. 8 ZZVZ, ve spojení s ustanovením § 48 odst. 2 písm. a) ZZVZ, neboť nevyloučil vybraného dodavatele z účasti v zadávacím řízení, ačkoliv vybraným dodavatelem v nabídce předložené gynekologické křeslo vyšetřovací nesplnilo zadávací podmínku elektricky nastavitelnou výšku v rozpětí min. 650-900 mm, stanovenou v technické specifikaci, když u předmětného gynekologického křesla vyšetřovacího byl v nabídce uveden rozsah 860-1060 mm, přičemž tento postup zadavatele ovlivnil výběr nejvhodnější nabídky.</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Autofit/>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400" dirty="0"/>
              <a:t>II.3) Nevyloučení účastníka pro nesplnění zadávacích podmínek – technická specifikace </a:t>
            </a:r>
          </a:p>
        </p:txBody>
      </p:sp>
    </p:spTree>
    <p:extLst>
      <p:ext uri="{BB962C8B-B14F-4D97-AF65-F5344CB8AC3E}">
        <p14:creationId xmlns:p14="http://schemas.microsoft.com/office/powerpoint/2010/main" val="11937787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37</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1600" dirty="0"/>
              <a:t>Zadavatel porušil zásadu transparentnosti ukotvenou v § 6 odst. 1 a 2 ZZVZ, ve spojení s ustanovením § 48 odst. 8 a 122 odst. 3 písm. a) ZZVZ, když uzavřel smlouvu s vybraným dodavatelem, aniž by ověřil splnění požadované profesní způsobilosti, konkrétně předložení oprávnění k distribuci a servisu požadovaného zdravotnického prostředku ve smyslu zákona č. 268/2014 Sb., o zdravotnických prostředcích, ve znění pozdějších předpisů a vyhlášek (tj. registraci distributora zdravotnického prostředku a registraci osoby provádějící servis zdravotnického prostředku vydanou Státním ústav pro kontrolu léčiv).</a:t>
            </a:r>
          </a:p>
          <a:p>
            <a:pPr algn="just"/>
            <a:r>
              <a:rPr lang="cs-CZ" sz="1600" dirty="0"/>
              <a:t>Pokud zadavatel stanovil výše uvedený požadavek v rámci profesní způsobilosti, je povinen posoudit splnění tohoto požadavku již ve fázi posuzování nabídek.</a:t>
            </a:r>
          </a:p>
          <a:p>
            <a:pPr algn="just"/>
            <a:r>
              <a:rPr lang="cs-CZ" sz="1600" b="1" dirty="0"/>
              <a:t>Doporučeni CRR</a:t>
            </a:r>
            <a:r>
              <a:rPr lang="cs-CZ" sz="1600" dirty="0"/>
              <a:t>: Pokud zadavatel netrvá na tomto kvalifikačním požadavku, může jej ponechat pouze jako podmínku uzavření kupní smlouvy, případně jej pro prokázání kvalifikace formulovat jinak.</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85000" lnSpcReduction="1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II.3) Nevyloučení účastníka pro nesplnění zadávacích podmínek – profesní způsobilost </a:t>
            </a:r>
          </a:p>
        </p:txBody>
      </p:sp>
    </p:spTree>
    <p:extLst>
      <p:ext uri="{BB962C8B-B14F-4D97-AF65-F5344CB8AC3E}">
        <p14:creationId xmlns:p14="http://schemas.microsoft.com/office/powerpoint/2010/main" val="12152779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38</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1400" dirty="0"/>
              <a:t>ÚOHS-S0042/2020/VZ-02517/2020/512/</a:t>
            </a:r>
            <a:r>
              <a:rPr lang="cs-CZ" sz="1400" dirty="0" err="1"/>
              <a:t>ŠMr</a:t>
            </a:r>
            <a:r>
              <a:rPr lang="cs-CZ" sz="1400" dirty="0"/>
              <a:t> </a:t>
            </a:r>
          </a:p>
          <a:p>
            <a:pPr marL="285750" indent="-285750" algn="just">
              <a:buFont typeface="Arial" panose="020B0604020202020204" pitchFamily="34" charset="0"/>
              <a:buChar char="•"/>
            </a:pPr>
            <a:r>
              <a:rPr lang="cs-CZ" sz="1400" b="1" i="1" dirty="0"/>
              <a:t>„Obviněný </a:t>
            </a:r>
            <a:r>
              <a:rPr lang="cs-CZ" sz="1400" i="1" dirty="0"/>
              <a:t>(…)</a:t>
            </a:r>
            <a:r>
              <a:rPr lang="cs-CZ" sz="1400" b="1" i="1" dirty="0"/>
              <a:t> nedodržel</a:t>
            </a:r>
            <a:r>
              <a:rPr lang="cs-CZ" sz="1400" i="1" dirty="0"/>
              <a:t> (…) </a:t>
            </a:r>
            <a:r>
              <a:rPr lang="cs-CZ" sz="1400" b="1" i="1" dirty="0"/>
              <a:t>pravidla pro zadání veřejné zakázky stanovená v § 48 odst. 8 v návaznosti na § 48 odst. 2 písm. a) zákona </a:t>
            </a:r>
            <a:r>
              <a:rPr lang="cs-CZ" sz="1400" i="1" dirty="0"/>
              <a:t>č. 134/2016 Sb., o zadávání veřejných zakázek, ve znění pozdějších předpisů, když </a:t>
            </a:r>
            <a:r>
              <a:rPr lang="cs-CZ" sz="1400" b="1" i="1" dirty="0"/>
              <a:t>nevyloučil vybraného dodavatele</a:t>
            </a:r>
            <a:r>
              <a:rPr lang="cs-CZ" sz="1400" i="1" dirty="0"/>
              <a:t> (…), </a:t>
            </a:r>
            <a:r>
              <a:rPr lang="cs-CZ" sz="1400" b="1" i="1" dirty="0"/>
              <a:t>ačkoliv údaje a doklady předložené v nabídce výše uvedeným dodavatelem</a:t>
            </a:r>
            <a:r>
              <a:rPr lang="cs-CZ" sz="1400" i="1" dirty="0"/>
              <a:t>, jimiž prokazuje technickou kvalifikaci, </a:t>
            </a:r>
            <a:r>
              <a:rPr lang="cs-CZ" sz="1400" b="1" i="1" dirty="0"/>
              <a:t>nesplňují zadávací podmínky</a:t>
            </a:r>
            <a:r>
              <a:rPr lang="cs-CZ" sz="1400" i="1" dirty="0"/>
              <a:t>, když z nich nevyplývá splnění minimální úrovně kritéria technické kvalifikace stanovené zadavatelem podle § 79 odst. 2 písm. b) citovaného zákona vymezené v bodu 5.3.1 zadávací dokumentace, neboť v nabídce </a:t>
            </a:r>
            <a:r>
              <a:rPr lang="cs-CZ" sz="1400" b="1" i="1" dirty="0"/>
              <a:t>nepředložil alespoň jednu z významných zakázek souboru zdravotnické technologie obdobného charakteru a rozsahu s ohledem na předmět plnění citované veřejné zakázky v minimálním objemu 10 mil. Kč bez DPH</a:t>
            </a:r>
            <a:r>
              <a:rPr lang="cs-CZ" sz="1400" i="1" dirty="0"/>
              <a:t>, přičemž tím mohl ovlivnit výběr dodavatele …“</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85000" lnSpcReduction="1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II.3) Nevyloučení účastníka pro nesplnění zadávacích podmínek – technická kvalifikace</a:t>
            </a:r>
          </a:p>
        </p:txBody>
      </p:sp>
    </p:spTree>
    <p:extLst>
      <p:ext uri="{BB962C8B-B14F-4D97-AF65-F5344CB8AC3E}">
        <p14:creationId xmlns:p14="http://schemas.microsoft.com/office/powerpoint/2010/main" val="17630910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39</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475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cs-CZ" sz="3200" dirty="0"/>
              <a:t>Zadavatel porušil § 48 odst. 8 ZZVZ ve spojení s § 48 odst. 2 písm. a) ZZVZ, když nevyloučil vybraného dodavatel z účasti v ZŘ, neboť předložil předmět plnění nesplňující požadovanou technickou specifikaci a naopak mu umožnil postupem dle § 46 ZZVZ nahrazení neodpovídající položky za jinou vyhovující technickým podmínkám, čímž připustil materiální změnu nabídky po uplynutí lhůty pro podání nabídek. </a:t>
            </a:r>
          </a:p>
          <a:p>
            <a:pPr marL="0" indent="0" algn="just">
              <a:buNone/>
            </a:pPr>
            <a:r>
              <a:rPr lang="cs-CZ" sz="3200" dirty="0"/>
              <a:t>Vybraný dodavatel v objasnění nabídky uvedl: </a:t>
            </a:r>
            <a:r>
              <a:rPr lang="cs-CZ" sz="3200" i="1" dirty="0"/>
              <a:t>„omlouváme se za chybu, v nabídce mělo být uvedeno „122 71 31340 Páka poševní </a:t>
            </a:r>
            <a:r>
              <a:rPr lang="cs-CZ" sz="3200" i="1" dirty="0" err="1"/>
              <a:t>Breisky</a:t>
            </a:r>
            <a:r>
              <a:rPr lang="cs-CZ" sz="3200" i="1" dirty="0"/>
              <a:t> 130x40 mm“, cena nabídky se nemění, nabídku si opravíme a v případě našeho výběru dodáme požadovaný rozměr“ a „omlouváme se za chybu, v nabídce mělo být uvedeno „117 27 0260R Kleště tamponové rovné s uzávěrem 250 mm“, cena nabídky se nemění, nabídku si opravíme a v případě našeho výběru dodáme požadovaný rozměr“.</a:t>
            </a:r>
            <a:endParaRPr lang="cs-CZ" sz="3200" dirty="0"/>
          </a:p>
          <a:p>
            <a:pPr marL="0" indent="0" algn="just">
              <a:buNone/>
            </a:pPr>
            <a:endParaRPr lang="cs-CZ" sz="1100" dirty="0"/>
          </a:p>
          <a:p>
            <a:pPr marL="0" indent="0" algn="just">
              <a:buNone/>
            </a:pPr>
            <a:r>
              <a:rPr lang="cs-CZ" sz="3200" dirty="0"/>
              <a:t>Při posuzování je nutno rozlišovat mezi </a:t>
            </a:r>
            <a:r>
              <a:rPr lang="cs-CZ" sz="3200" b="1" u="sng" dirty="0"/>
              <a:t>formální změnou nabídky</a:t>
            </a:r>
            <a:r>
              <a:rPr lang="cs-CZ" sz="3200" b="1" dirty="0"/>
              <a:t> </a:t>
            </a:r>
            <a:r>
              <a:rPr lang="cs-CZ" sz="3200" dirty="0"/>
              <a:t>a </a:t>
            </a:r>
            <a:r>
              <a:rPr lang="cs-CZ" sz="3200" b="1" u="sng" dirty="0"/>
              <a:t>materiální (věcnou) změnou nabídky </a:t>
            </a:r>
          </a:p>
          <a:p>
            <a:pPr algn="just"/>
            <a:r>
              <a:rPr lang="cs-CZ" sz="3200"/>
              <a:t>Doporučujeme zvážit, zda je u VZ s velkým počtem různých drobných nástrojů vhodné požadovat přesné katalogové číslo a označení nabízeného výrobku, případně zda nejsou vhodnější obecnější požadavky na nabídku, aby se podobná situace vyřešila až v rámci převzetí zboží. </a:t>
            </a:r>
            <a:endParaRPr lang="cs-CZ" sz="3200" dirty="0"/>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II.4) Umožnění materiální změny nabídky – § 46 odst. 2 ZZVZ</a:t>
            </a:r>
          </a:p>
        </p:txBody>
      </p:sp>
    </p:spTree>
    <p:extLst>
      <p:ext uri="{BB962C8B-B14F-4D97-AF65-F5344CB8AC3E}">
        <p14:creationId xmlns:p14="http://schemas.microsoft.com/office/powerpoint/2010/main" val="1933319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4</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cs-CZ" sz="2000" dirty="0">
                <a:latin typeface="Arial" panose="020B0604020202020204" pitchFamily="34" charset="0"/>
                <a:cs typeface="Arial" panose="020B0604020202020204" pitchFamily="34" charset="0"/>
              </a:rPr>
              <a:t>REACT</a:t>
            </a:r>
          </a:p>
          <a:p>
            <a:r>
              <a:rPr lang="cs-CZ" sz="2000" dirty="0">
                <a:latin typeface="Arial" panose="020B0604020202020204" pitchFamily="34" charset="0"/>
                <a:cs typeface="Arial" panose="020B0604020202020204" pitchFamily="34" charset="0"/>
              </a:rPr>
              <a:t>Předpoklad – 5.934 VZ</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Dodávky – 5.800 VZ</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Stavební práce – 134 VZ</a:t>
            </a:r>
          </a:p>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IROP II</a:t>
            </a:r>
          </a:p>
          <a:p>
            <a:r>
              <a:rPr lang="cs-CZ" sz="2000" dirty="0">
                <a:latin typeface="Arial" panose="020B0604020202020204" pitchFamily="34" charset="0"/>
                <a:cs typeface="Arial" panose="020B0604020202020204" pitchFamily="34" charset="0"/>
              </a:rPr>
              <a:t>Předpoklad – 4.386 VZ</a:t>
            </a:r>
          </a:p>
          <a:p>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latin typeface="Arial" panose="020B0604020202020204" pitchFamily="34" charset="0"/>
                <a:cs typeface="Arial" panose="020B0604020202020204" pitchFamily="34" charset="0"/>
              </a:rPr>
              <a:t>Statistika – zdravotnictví v REACT a IROP II</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00967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40</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925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dirty="0">
                <a:solidFill>
                  <a:srgbClr val="000000"/>
                </a:solidFill>
                <a:latin typeface="Arial" panose="020B0604020202020204" pitchFamily="34" charset="0"/>
              </a:rPr>
              <a:t>Zadavatel </a:t>
            </a:r>
            <a:r>
              <a:rPr lang="cs-CZ" sz="1800" b="0" i="0" u="none" strike="noStrike" baseline="0" dirty="0">
                <a:solidFill>
                  <a:srgbClr val="000000"/>
                </a:solidFill>
                <a:latin typeface="Arial" panose="020B0604020202020204" pitchFamily="34" charset="0"/>
              </a:rPr>
              <a:t>postupoval v rozporu se </a:t>
            </a:r>
            <a:r>
              <a:rPr lang="cs-CZ" sz="1800" b="1" i="0" u="none" strike="noStrike" baseline="0" dirty="0">
                <a:solidFill>
                  <a:srgbClr val="000000"/>
                </a:solidFill>
                <a:latin typeface="Arial" panose="020B0604020202020204" pitchFamily="34" charset="0"/>
              </a:rPr>
              <a:t>zásadami 3E</a:t>
            </a:r>
            <a:r>
              <a:rPr lang="cs-CZ" sz="1800" b="0" i="0" u="none" strike="noStrike" baseline="0" dirty="0">
                <a:solidFill>
                  <a:srgbClr val="000000"/>
                </a:solidFill>
                <a:latin typeface="Arial" panose="020B0604020202020204" pitchFamily="34" charset="0"/>
              </a:rPr>
              <a:t>, když vyloučil dodavatele z další účasti v zadávacím řízení z důvodu nesplnění zadávacích podmínek (nedoložení splnění technických kvalifikačních předpokladů), aniž by dodavatele vyzval k doplnění nabídky dle § 46 odst. 1 ZZVZ, a měl tedy postaveno najisto, že tento účastník není schopen nedostatky nabídky ani po doplnění zhojit, ačkoliv předložil nabídku s nejnižší nabídkovou cenou, čímž došlo k porušení povinnosti zadavatele postupovat dle čl. 5.1 bodu 1 Obecných pravidel pro žadatele a příjemce ve spojení s </a:t>
            </a:r>
            <a:r>
              <a:rPr lang="cs-CZ" sz="1800" b="0" i="0" u="none" strike="noStrike" baseline="0" dirty="0" err="1">
                <a:solidFill>
                  <a:srgbClr val="000000"/>
                </a:solidFill>
                <a:latin typeface="Arial" panose="020B0604020202020204" pitchFamily="34" charset="0"/>
              </a:rPr>
              <a:t>ust</a:t>
            </a:r>
            <a:r>
              <a:rPr lang="cs-CZ" sz="1800" b="0" i="0" u="none" strike="noStrike" baseline="0" dirty="0">
                <a:solidFill>
                  <a:srgbClr val="000000"/>
                </a:solidFill>
                <a:latin typeface="Arial" panose="020B0604020202020204" pitchFamily="34" charset="0"/>
              </a:rPr>
              <a:t>. § 2 zákona č. 320/2001 Sb., o finanční kontrole ve veřejné správě a o změně některých zákonů, ve znění pozdějších předpisů, přičemž tento postup mohl mít vliv na výběr nejvhodnější nabídky. </a:t>
            </a:r>
          </a:p>
          <a:p>
            <a:pPr algn="just"/>
            <a:r>
              <a:rPr lang="cs-CZ" sz="1800" b="1" i="0" u="none" strike="noStrike" baseline="0" dirty="0">
                <a:solidFill>
                  <a:srgbClr val="000000"/>
                </a:solidFill>
                <a:latin typeface="Arial" panose="020B0604020202020204" pitchFamily="34" charset="0"/>
              </a:rPr>
              <a:t>Doporučení CRR</a:t>
            </a:r>
            <a:r>
              <a:rPr lang="cs-CZ" sz="1800" b="0" i="0" u="none" strike="noStrike" baseline="0" dirty="0">
                <a:solidFill>
                  <a:srgbClr val="000000"/>
                </a:solidFill>
                <a:latin typeface="Arial" panose="020B0604020202020204" pitchFamily="34" charset="0"/>
              </a:rPr>
              <a:t>: Vyzvat vždy k objasnění nebo doplnění nabídky dodavatele s nejnižší nabídkovou cenou, pokud ZZVZ zadavateli takové vyzvání umožňuje a současně pokud neexistují jiné okolnosti v konkrétním případě odůvodňující nevyzvání dodavatele k objasnění nebo doplnění nabídky. </a:t>
            </a:r>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II.5) Nedůvodné vyloučení – neuplatnění výzvy dle § 46 ZZVZ – porušení pravidel 3E</a:t>
            </a:r>
          </a:p>
        </p:txBody>
      </p:sp>
    </p:spTree>
    <p:extLst>
      <p:ext uri="{BB962C8B-B14F-4D97-AF65-F5344CB8AC3E}">
        <p14:creationId xmlns:p14="http://schemas.microsoft.com/office/powerpoint/2010/main" val="373076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41</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700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3200" dirty="0"/>
              <a:t>Zadavatel porušil ustanovení § 123 ZZVZ, když oznámení o výběru dodavatele neobsahovalo výsledek posouzení splnění podmínek účasti vybraného dodavatele v souladu s ustanovením § 123 ZZVZ, Zadavatel tímto jednáním porušil § 123 ZZVZ a rovněž zásadu transparentnosti zadávacího řízení zakotvenou v § 6 ZZVZ. </a:t>
            </a:r>
          </a:p>
          <a:p>
            <a:pPr algn="just"/>
            <a:r>
              <a:rPr lang="cs-CZ" sz="3200" dirty="0"/>
              <a:t>Informace o tom, jakými konkrétními doklady a údaji vybraný dodavatel prokazoval kvalifikaci, slouží ostatním účastníkům k ověření správnosti postupu zadavatele a rovněž poskytuje možnost ostatním účastníkům bránit se podáním námitek při nesprávném postupu zadavatele. </a:t>
            </a:r>
          </a:p>
          <a:p>
            <a:r>
              <a:rPr lang="cs-CZ" sz="3200" dirty="0"/>
              <a:t>ÚOHS-S0421/2019/VZ-01768/2020/532/</a:t>
            </a:r>
            <a:r>
              <a:rPr lang="cs-CZ" sz="3200" dirty="0" err="1"/>
              <a:t>Mo</a:t>
            </a:r>
            <a:endParaRPr lang="cs-CZ" sz="3200" dirty="0"/>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II.6) Oznámení o výběru dodavatele neobsahuje informace dle § 123 ZZVZ</a:t>
            </a:r>
          </a:p>
        </p:txBody>
      </p:sp>
    </p:spTree>
    <p:extLst>
      <p:ext uri="{BB962C8B-B14F-4D97-AF65-F5344CB8AC3E}">
        <p14:creationId xmlns:p14="http://schemas.microsoft.com/office/powerpoint/2010/main" val="24897948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42</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2200" dirty="0"/>
              <a:t>Zadavatel při zadávání podlimitní veřejné zakázky v otevřeném řízení postupoval v rozporu s § 124 odst. 4 ZZVZ, když neuzavřel smlouvu na plnění veřejné zakázky v souladu s nabídkou vybraného dodavatele.</a:t>
            </a:r>
          </a:p>
          <a:p>
            <a:pPr algn="just"/>
            <a:r>
              <a:rPr lang="cs-CZ" sz="2200" dirty="0"/>
              <a:t>Zadavatel po dohodě s vybraným dodavatelem před podpisem smlouvy </a:t>
            </a:r>
            <a:r>
              <a:rPr lang="cs-CZ" sz="2200" b="1" dirty="0"/>
              <a:t>vypustil body </a:t>
            </a:r>
            <a:r>
              <a:rPr lang="cs-CZ" sz="2200" dirty="0"/>
              <a:t>č. 4, 13, 14, 16 původně obsažené v článku V. a bod 6 ve článku VI návrhu smlouvy, tímto jednáním zadavatele došlo k zásadní změně zadávacích podmínek, které se týkaly </a:t>
            </a:r>
            <a:r>
              <a:rPr lang="cs-CZ" sz="2200" b="1" dirty="0"/>
              <a:t>hodnotících kritérií</a:t>
            </a:r>
            <a:r>
              <a:rPr lang="cs-CZ" sz="2200" dirty="0"/>
              <a:t>. </a:t>
            </a:r>
          </a:p>
          <a:p>
            <a:pPr algn="just"/>
            <a:r>
              <a:rPr lang="cs-CZ" sz="2200" dirty="0"/>
              <a:t>Obdobně čl. 9.1.1. MPZ</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II.7) Neuzavření smlouvy v souladu s nabídkou –  § 124 odst. 4 ZZVZ</a:t>
            </a:r>
            <a:endParaRPr lang="cs-CZ"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87814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43</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dirty="0"/>
              <a:t>Zadavatel při zadávání nadlimitní veřejné zakázky v otevřeném řízení postupoval v rozporu s §124 odst. 4 ZZVZ, když neuzavřel smlouvu na plnění veřejné zakázky v souladu s nabídkou vybraného dodavatele, jelikož došlo ke změně bodu 4.1 Termín plnění a přejímka předmětu smlouvy z původně stanoveného „Dodací lhůta je nejpozději do 6 týdnů od podpisu této smlouvy (max. však do 5. 12. 2018)“, na „Dodací lhůta je nejpozději do 6 týdnů od podpisu této smlouvy“, tedy došlo k vypuštění nejzazšího termínu plnění. </a:t>
            </a:r>
          </a:p>
          <a:p>
            <a:pPr algn="just"/>
            <a:r>
              <a:rPr lang="cs-CZ" dirty="0"/>
              <a:t>Tím se zadavatel následně dopustil porušení </a:t>
            </a:r>
            <a:r>
              <a:rPr lang="cs-CZ" dirty="0" err="1"/>
              <a:t>ust</a:t>
            </a:r>
            <a:r>
              <a:rPr lang="cs-CZ" dirty="0"/>
              <a:t>. § 222 odst. 1 ZZVZ ve spojení s </a:t>
            </a:r>
            <a:r>
              <a:rPr lang="cs-CZ" dirty="0" err="1"/>
              <a:t>ust</a:t>
            </a:r>
            <a:r>
              <a:rPr lang="cs-CZ" dirty="0"/>
              <a:t>. § 222 odst. 3 písm. a) ZZVZ, když umožnil podstatnou změnu závazku ze smlouvy v podobě změny smluvních podmínek u termínu plnění, která by potencionálně mohla umožnit účast jiných dodavatelů a tím ovlivnit výběr dodavatele, pokud by podmínky zadávacího řízení odpovídaly této změně. </a:t>
            </a:r>
          </a:p>
          <a:p>
            <a:pPr algn="just"/>
            <a:r>
              <a:rPr lang="cs-CZ" sz="2200" dirty="0"/>
              <a:t> </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II.7) Neuzavření smlouvy v souladu s nabídkou –  § 124 odst. 4 ZZVZ</a:t>
            </a:r>
            <a:endParaRPr lang="cs-CZ"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52418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44</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cs-CZ" sz="2400" dirty="0"/>
              <a:t>1) § 222 ZZVZ změna závazku ze smlouvy</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700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3600" dirty="0"/>
              <a:t>Blok III. – </a:t>
            </a:r>
            <a:r>
              <a:rPr lang="cs-CZ" sz="3600" dirty="0">
                <a:latin typeface="Arial" panose="020B0604020202020204" pitchFamily="34" charset="0"/>
                <a:cs typeface="Arial" panose="020B0604020202020204" pitchFamily="34" charset="0"/>
              </a:rPr>
              <a:t>pochybení při změnách závazku ze smlouvy na veřejnou zakázku</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39743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45</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775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cs-CZ" sz="2800" b="0" i="0" u="none" strike="noStrike" kern="1200" cap="none" spc="0" normalizeH="0" baseline="0" noProof="0" dirty="0">
                <a:ln>
                  <a:noFill/>
                </a:ln>
                <a:solidFill>
                  <a:prstClr val="black"/>
                </a:solidFill>
                <a:effectLst/>
                <a:uLnTx/>
                <a:uFillTx/>
                <a:latin typeface="Calibri" panose="020F0502020204030204"/>
                <a:ea typeface="+mn-ea"/>
                <a:cs typeface="+mn-cs"/>
              </a:rPr>
              <a:t>Podstatná změna závazku – § 222 odst. 3 ZZVZ:</a:t>
            </a:r>
          </a:p>
          <a:p>
            <a:pPr marL="685800" lvl="1" indent="-228600" defTabSz="914400">
              <a:lnSpc>
                <a:spcPct val="90000"/>
              </a:lnSpc>
              <a:spcBef>
                <a:spcPts val="500"/>
              </a:spcBef>
              <a:buFont typeface="Arial" panose="020B0604020202020204" pitchFamily="34" charset="0"/>
              <a:buChar char="•"/>
              <a:defRPr/>
            </a:pPr>
            <a:r>
              <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rPr>
              <a:t>Umožnila účast jiných dodavatelů nebo by mohla ovlivnit výběr dodavatele v původním zadávacím řízení, pokud by zadávací podmínky odpovídaly této změně</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rPr>
              <a:t>Měnila ekonomickou rovnováhu ve prospěch vybraného dodavatele,</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rPr>
              <a:t>Vedla k významnému rozšíření rozsahu plnění VZ.</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1"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cs-CZ" sz="2800" b="0" i="0" u="none" strike="noStrike" kern="1200" cap="none" spc="0" normalizeH="0" baseline="0" noProof="0" dirty="0">
                <a:ln>
                  <a:noFill/>
                </a:ln>
                <a:solidFill>
                  <a:prstClr val="black"/>
                </a:solidFill>
                <a:effectLst/>
                <a:uLnTx/>
                <a:uFillTx/>
                <a:latin typeface="Calibri" panose="020F0502020204030204"/>
                <a:ea typeface="+mn-ea"/>
                <a:cs typeface="+mn-cs"/>
              </a:rPr>
              <a:t>Nepodstatná změna závazku: § 222 odst. 4 až 9 ZZVZ:</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rPr>
              <a:t>Změny de minimis (10 resp. 15% původní hodnoty závazku) (odst. 4 ZZVZ),</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rPr>
              <a:t>Změny z technických a ekonomických důvodů (odst. 5 a příp. 7 ZZVZ),</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rPr>
              <a:t>Změny z důvodů nepředvídatelnosti (odst. 6 ZZVZ).</a:t>
            </a:r>
            <a:endParaRPr lang="cs-CZ" sz="2400" b="0" dirty="0">
              <a:solidFill>
                <a:prstClr val="black"/>
              </a:solidFill>
              <a:latin typeface="Calibri" panose="020F0502020204030204"/>
            </a:endParaRPr>
          </a:p>
          <a:p>
            <a:pPr marL="3175" defTabSz="914400">
              <a:lnSpc>
                <a:spcPct val="90000"/>
              </a:lnSpc>
              <a:spcBef>
                <a:spcPts val="1200"/>
              </a:spcBef>
              <a:defRPr/>
            </a:pPr>
            <a:r>
              <a:rPr kumimoji="0" lang="cs-CZ" sz="2800" b="0" i="0" u="none" strike="noStrike" kern="1200" cap="none" spc="0" normalizeH="0" baseline="0" noProof="0" dirty="0">
                <a:ln>
                  <a:noFill/>
                </a:ln>
                <a:solidFill>
                  <a:prstClr val="black"/>
                </a:solidFill>
                <a:effectLst/>
                <a:uLnTx/>
                <a:uFillTx/>
                <a:latin typeface="Calibri" panose="020F0502020204030204"/>
                <a:ea typeface="+mn-ea"/>
                <a:cs typeface="+mn-cs"/>
              </a:rPr>
              <a:t>Obdobně čl. 9.2. MPZ</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III.1) § 222 ZZVZ změna závazku ze smlouvy</a:t>
            </a:r>
          </a:p>
        </p:txBody>
      </p:sp>
    </p:spTree>
    <p:extLst>
      <p:ext uri="{BB962C8B-B14F-4D97-AF65-F5344CB8AC3E}">
        <p14:creationId xmlns:p14="http://schemas.microsoft.com/office/powerpoint/2010/main" val="16940179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46</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475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4000" dirty="0"/>
              <a:t>Zadavatel umožnil podstatnou změnu závazku z kupní smlouvy uzavřené dne 22.10.2018, neboť původní doba dodání předmětu koupě stanovená do 8 týdnů po uzavření KS, přičemž tato skutečnost měla nastat 17.12.2018, byla neoprávněně prodloužena o 11 týdnů a 1 den (tj. do 5.3.2019, což je potvrzeno dodacím listem z téhož dne), čímž došlo ve smyslu § 222 odst. 3 písm. b) ZZVZ ke změně ekonomické rovnováhy ve prospěch vybraného dodavatele, neboť popsaným způsobem zadavatel vyloučil aplikaci bodu 11.1. KS spočívající v uplatnění smluvní pokuty vůči vybranému dodavateli za 78 dnů prodlení se splněním doby sjednané pro předání předmětu koupě (tj. smluvní pokutu ve výši 1000,- Kč za každý započatý den prodlení s termínem předání předmětu koupě). Uzavřením dodatku s prodlouženým termínem plnění zadavatel umožnil vybranému dodavateli plnit zakázku v delší lhůtě bez rizika uplatnění nároků ze strany zadavatele.</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9" y="675488"/>
            <a:ext cx="7053561" cy="757898"/>
          </a:xfrm>
          <a:prstGeom prst="rect">
            <a:avLst/>
          </a:prstGeom>
        </p:spPr>
        <p:txBody>
          <a:bodyPr>
            <a:normAutofit fontScale="925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III.1) § 222 ZZVZ změna závazku ze smlouvy – termín plnění</a:t>
            </a:r>
          </a:p>
        </p:txBody>
      </p:sp>
    </p:spTree>
    <p:extLst>
      <p:ext uri="{BB962C8B-B14F-4D97-AF65-F5344CB8AC3E}">
        <p14:creationId xmlns:p14="http://schemas.microsoft.com/office/powerpoint/2010/main" val="25700179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47</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cs-CZ" dirty="0"/>
              <a:t>Další příklady podstatných změn závazku ze smlouvy: </a:t>
            </a:r>
          </a:p>
          <a:p>
            <a:pPr marL="285750" indent="-285750">
              <a:buFont typeface="Arial" panose="020B0604020202020204" pitchFamily="34" charset="0"/>
              <a:buChar char="•"/>
            </a:pPr>
            <a:r>
              <a:rPr lang="cs-CZ" dirty="0"/>
              <a:t>zkrácení lhůty splatnosti faktur</a:t>
            </a:r>
          </a:p>
          <a:p>
            <a:pPr marL="285750" indent="-285750">
              <a:buFont typeface="Arial" panose="020B0604020202020204" pitchFamily="34" charset="0"/>
              <a:buChar char="•"/>
            </a:pPr>
            <a:r>
              <a:rPr lang="cs-CZ" dirty="0"/>
              <a:t>snížení smluvních pokut</a:t>
            </a:r>
          </a:p>
          <a:p>
            <a:pPr marL="285750" indent="-285750">
              <a:buFont typeface="Arial" panose="020B0604020202020204" pitchFamily="34" charset="0"/>
              <a:buChar char="•"/>
            </a:pPr>
            <a:r>
              <a:rPr lang="cs-CZ" dirty="0"/>
              <a:t>dodání jiného předmětu plnění</a:t>
            </a:r>
          </a:p>
          <a:p>
            <a:pPr algn="just"/>
            <a:endParaRPr lang="cs-CZ" dirty="0"/>
          </a:p>
          <a:p>
            <a:pPr algn="just"/>
            <a:r>
              <a:rPr lang="cs-CZ" dirty="0"/>
              <a:t>Změna závazku ve prospěch zadavatele – nutné jednoznačně doložit, že se jedná o změnu ve prospěch zadavatele (občas sporné)</a:t>
            </a:r>
          </a:p>
          <a:p>
            <a:pPr marL="285750" indent="-285750" algn="just">
              <a:buFont typeface="Arial" panose="020B0604020202020204" pitchFamily="34" charset="0"/>
              <a:buChar char="•"/>
            </a:pPr>
            <a:r>
              <a:rPr lang="cs-CZ" dirty="0"/>
              <a:t>Např.: snížení ceny při zachování kvality; přístroj lepších vlastností při zachování ceny</a:t>
            </a:r>
          </a:p>
          <a:p>
            <a:pPr marL="0" indent="0">
              <a:buNone/>
            </a:pPr>
            <a:endParaRPr lang="cs-CZ" dirty="0"/>
          </a:p>
          <a:p>
            <a:pPr marL="0" indent="0">
              <a:buNone/>
            </a:pPr>
            <a:r>
              <a:rPr lang="cs-CZ" dirty="0"/>
              <a:t>Předcházení: Vyhrazená změna závazku dle § 100 ZZVZ – výhradu je třeba koncipovat dostatečně přesně a určitě </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925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III.1) § 222 ZZVZ změna závazku ze smlouvy</a:t>
            </a:r>
          </a:p>
        </p:txBody>
      </p:sp>
    </p:spTree>
    <p:extLst>
      <p:ext uri="{BB962C8B-B14F-4D97-AF65-F5344CB8AC3E}">
        <p14:creationId xmlns:p14="http://schemas.microsoft.com/office/powerpoint/2010/main" val="2445909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48</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475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cs-CZ" sz="3200" dirty="0"/>
              <a:t>Centrum pro regionální rozvoj České republiky zřizuje pro účely dílčích konzultací k veřejným zakázkám, plánovaným k financování z IROP, kontaktní místo, resp. e-mailovou adresu pro zasílání žádostí o konzultaci veřejné zakázky: </a:t>
            </a:r>
            <a:r>
              <a:rPr lang="cs-CZ" sz="3200" u="sng" dirty="0">
                <a:hlinkClick r:id="rId4"/>
              </a:rPr>
              <a:t>konzultaceVZ@crr.cz</a:t>
            </a:r>
            <a:endParaRPr lang="cs-CZ" sz="3200" dirty="0"/>
          </a:p>
          <a:p>
            <a:r>
              <a:rPr lang="cs-CZ" sz="3200" dirty="0"/>
              <a:t>Pro účely podání žádosti Centrum upozorňuje, že konzultace veřejné zakázky je pouze</a:t>
            </a:r>
            <a:r>
              <a:rPr lang="cs-CZ" sz="3200" b="1" dirty="0"/>
              <a:t> dílčím posouzením konkrétního institutu zákona, který hodlá žadatel o konzultaci veřejné zakázky využít při přípravách zadávacího řízení</a:t>
            </a:r>
            <a:r>
              <a:rPr lang="cs-CZ" sz="3200" dirty="0"/>
              <a:t>, např. hodnotícího kritéria, technické kvalifikace, obchodních podmínek, apod. </a:t>
            </a:r>
            <a:r>
              <a:rPr lang="cs-CZ" sz="3200" b="1" dirty="0"/>
              <a:t>Posouzení technické specifikace plošně neposkytujeme.</a:t>
            </a:r>
          </a:p>
          <a:p>
            <a:r>
              <a:rPr lang="cs-CZ" sz="3200" dirty="0"/>
              <a:t>Předmětem dílčí konzultace </a:t>
            </a:r>
            <a:r>
              <a:rPr lang="cs-CZ" sz="3200" b="1" dirty="0"/>
              <a:t>není myšleno posouzení zadávací dokumentace či vzorové zadávací dokumentace</a:t>
            </a:r>
            <a:r>
              <a:rPr lang="cs-CZ" sz="3200" dirty="0"/>
              <a:t>, neboť tyto budou realizovány až v rámci kontroly 1. fáze veřejné zakázky, tedy poté, co bude projekt žadatele schválen k financování z IROP.</a:t>
            </a:r>
          </a:p>
          <a:p>
            <a:r>
              <a:rPr lang="cs-CZ" sz="3200" dirty="0"/>
              <a:t>Pro účely řízení kapacit na straně Centra upozorňujeme, že poskytování konzultací veřejné zakázky může být případně omezeno výší předpokládané hodnoty zakázky, k níž se bude žádost o konzultaci veřejné zakázky vztahovat.</a:t>
            </a:r>
          </a:p>
          <a:p>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latin typeface="Arial" panose="020B0604020202020204" pitchFamily="34" charset="0"/>
                <a:cs typeface="Arial" panose="020B0604020202020204" pitchFamily="34" charset="0"/>
              </a:rPr>
              <a:t>Konzultace k VZ financovaných z IROP</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33795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49</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400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cs-CZ" sz="3200" dirty="0"/>
              <a:t>1.1.2021 novela zákona č. 134/2016 Sb., o zadávání veřejných zakázek</a:t>
            </a:r>
          </a:p>
          <a:p>
            <a:pPr marL="457200" indent="-457200">
              <a:buFont typeface="Arial" panose="020B0604020202020204" pitchFamily="34" charset="0"/>
              <a:buChar char="•"/>
            </a:pPr>
            <a:r>
              <a:rPr lang="cs-CZ" sz="3200" dirty="0"/>
              <a:t>rozšíření základních zásad zakotvených v § 6 o nové zásady obsažené v § 6 odst. 4 ZZVZ (a související definice v § 28 odst. 1 písm. p), q) a r) ZZVZ)</a:t>
            </a:r>
          </a:p>
          <a:p>
            <a:pPr marL="0" indent="0" algn="just">
              <a:buNone/>
            </a:pPr>
            <a:endParaRPr lang="cs-CZ" sz="1400" dirty="0"/>
          </a:p>
          <a:p>
            <a:pPr marL="0" indent="0" algn="just">
              <a:buNone/>
            </a:pPr>
            <a:r>
              <a:rPr lang="cs-CZ" sz="3000" dirty="0"/>
              <a:t>§ 6 odst. 4 ZZVZ: </a:t>
            </a:r>
            <a:r>
              <a:rPr lang="cs-CZ" sz="3000" i="1" dirty="0"/>
              <a:t>„Zadavatel je při postupu podle tohoto zákona, a to při vytváření zadávacích podmínek, hodnocení nabídek a výběru dodavatele, povinen za předpokladu, že to bude vzhledem k povaze a smyslu zakázky možné, dodržovat zásady sociálně odpovědného zadávání, environmentálně odpovědného zadávání a inovací ve smyslu tohoto zákona. Svůj postup je zadavatel povinen řádně odůvodnit.“</a:t>
            </a:r>
            <a:endParaRPr lang="cs-CZ" sz="3000" dirty="0"/>
          </a:p>
          <a:p>
            <a:pPr marL="0" indent="0" algn="just">
              <a:buNone/>
            </a:pPr>
            <a:r>
              <a:rPr lang="cs-CZ" sz="3200" dirty="0"/>
              <a:t>Po konzultacích s experty z MMR na problematiku veřejných zakázek má Centrum za to, že odůvodnění (ne)použití nových zásad nemusí být nutně písemné, ani nemusí být zpracováno v okamžiku zahájení zadávacího řízení. Zadavatel však musí být schopen (ne)použití těchto nových zásad řádně objasnit, vznikne-li taková potřeba, zejména v případě, budou-li v této souvislosti podány námitky. Dojde-li k podání námitek v souvislosti s novými zásadami ZZVZ, bude jejich vypořádání (a tedy i související odůvodnění) ze strany Centra podléhat kontrole.</a:t>
            </a:r>
          </a:p>
          <a:p>
            <a:pPr marL="0" indent="0" algn="just">
              <a:buNone/>
            </a:pPr>
            <a:r>
              <a:rPr lang="cs-CZ" sz="3200" dirty="0"/>
              <a:t>Doporučujeme, aby odůvodnění (ne)použití nových zásad bylo zadavatelem zpracováno v písemné podobě, a to již v době zahájení zadávacího řízení, aby následně nedošlo k prodlevám či komplikacím v případě, že by toto odůvodnění musel zadavatel použít v rámci argumentace vůči námitkám či kontrole / auditu zakázky. Rovněž upozorňujeme na potřebu vypořádat se v odůvodnění se se všemi jednotlivými požadavky nových zásad (nikoliv jen s některými), a v případě obdržení námitek konkrétně s každou jednotlivou námitkou. </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Novela ZZVZ – § 6 odst. 4 ZZVZ</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2748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5</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Zákon 134/2016 Sb. o zadávání veřejných zakázek, ve znění pozdějších předpisů (dále jen „ZZVZ“)</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Metodický pokyn pro oblast zadávání zakázek v programovém období 2014 – 2020 (dále jen „MPZ“)</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Obecná pravidla pro žadatele a příjemce (dále jen „OPŽP“)</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Zákon č. 268/2014 Sb., o zdravotnických prostředcích, ve znění pozdějších předpisů (dále jen „ZZP“)</a:t>
            </a:r>
          </a:p>
          <a:p>
            <a:pPr marL="342900" indent="-342900">
              <a:buFont typeface="Arial" panose="020B0604020202020204" pitchFamily="34" charset="0"/>
              <a:buChar char="•"/>
            </a:pPr>
            <a:r>
              <a:rPr lang="cs-CZ" sz="2000" dirty="0">
                <a:latin typeface="Arial" panose="020B0604020202020204" pitchFamily="34" charset="0"/>
                <a:cs typeface="Arial" panose="020B0604020202020204" pitchFamily="34" charset="0"/>
              </a:rPr>
              <a:t>Zákon 320/2001 Sb. o finanční kontrole ve veřejné správě a změně některých zákonů, ve znění pozdějších předpisů (dále jen „zákon o finanční kontrole“)</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023050" y="675488"/>
            <a:ext cx="7158440" cy="757898"/>
          </a:xfrm>
          <a:prstGeom prst="rect">
            <a:avLst/>
          </a:prstGeom>
        </p:spPr>
        <p:txBody>
          <a:bodyPr>
            <a:normAutofit fontScale="700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3600" dirty="0"/>
              <a:t>Právní rámec pro kontroly VZ ve zdravotnictví </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50831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50</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400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4400" dirty="0"/>
              <a:t>Pro </a:t>
            </a:r>
            <a:r>
              <a:rPr lang="cs-CZ" sz="4400" dirty="0" err="1"/>
              <a:t>návodnost</a:t>
            </a:r>
            <a:r>
              <a:rPr lang="cs-CZ" sz="4400" dirty="0"/>
              <a:t> při posouzení nových zásad zakotvených v § 6 odst. 4 ZZVZ uvádíme seznam metodických dokumentů, kde se zadavatelé mohou při přípravě zadávacích podmínek inspirovat a postupovat podle již uveřejněných metodik na Portálu o veřejných zakázkách, nebo dalších institucí, zejména MSPV, které se speciálně věnují sociálně zodpovědnému zadávání:</a:t>
            </a:r>
          </a:p>
          <a:p>
            <a:r>
              <a:rPr lang="cs-CZ" sz="4400" i="1" dirty="0"/>
              <a:t>Sociální: </a:t>
            </a:r>
            <a:r>
              <a:rPr lang="cs-CZ" sz="4400" i="1" u="sng" dirty="0">
                <a:hlinkClick r:id="rId4"/>
              </a:rPr>
              <a:t>https://portal-vz.cz/metodiky-stanoviska/metodiky-k-zakonu-c-134-2016-sb-o-zadavani-verejnych-zakazek/metodiky-specialni-k-zadavacim-rizenim/metodiky-socialni/</a:t>
            </a:r>
            <a:endParaRPr lang="cs-CZ" sz="4400" dirty="0"/>
          </a:p>
          <a:p>
            <a:r>
              <a:rPr lang="cs-CZ" sz="4400" i="1" dirty="0"/>
              <a:t>Enviromentální: </a:t>
            </a:r>
            <a:r>
              <a:rPr lang="cs-CZ" sz="4400" i="1" u="sng" dirty="0">
                <a:hlinkClick r:id="rId5"/>
              </a:rPr>
              <a:t>https://portal-vz.cz/metodiky-stanoviska/metodiky-k-zakonu-c-134-2016-sb-o-zadavani-verejnych-zakazek/metodiky-specialni-k-zadavacim-rizenim/metodiky-ekologicke/</a:t>
            </a:r>
            <a:endParaRPr lang="cs-CZ" sz="4400" dirty="0"/>
          </a:p>
          <a:p>
            <a:r>
              <a:rPr lang="cs-CZ" sz="4400" i="1" dirty="0"/>
              <a:t>Inovativní řešení: </a:t>
            </a:r>
            <a:r>
              <a:rPr lang="cs-CZ" sz="4400" i="1" dirty="0">
                <a:hlinkClick r:id="rId6"/>
              </a:rPr>
              <a:t>https://ec.europa.eu/transparency/regdoc/rep/3/2018/CS/C-2018-3051-F1-CS-MAIN-PART-1.PDF</a:t>
            </a:r>
            <a:r>
              <a:rPr lang="cs-CZ" sz="4400" i="1" dirty="0"/>
              <a:t> </a:t>
            </a:r>
            <a:endParaRPr lang="cs-CZ" sz="4400" dirty="0"/>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Novela ZZVZ – § 6 odst. 4 ZZVZ</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73396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51</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250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cs-CZ" sz="6000" dirty="0"/>
              <a:t>Nové zásady vyjadřují aspekty sociálně odpovědného postupu zadavatele. Co je sociálně zodpovědným zadáváním a jak postupovat při přípravě zadávacích podmínek nebo při přípravě hodnotících kritérií lze jako pomůcku použít metodické stránky MPSV k sociálně zodpovědnému zadávání s řadou příkladů z praxe:</a:t>
            </a:r>
          </a:p>
          <a:p>
            <a:r>
              <a:rPr lang="cs-CZ" sz="6000" dirty="0"/>
              <a:t>Obecné stránky sociálně zodpovědného zadávání: </a:t>
            </a:r>
            <a:r>
              <a:rPr lang="cs-CZ" sz="6000" dirty="0">
                <a:hlinkClick r:id="rId4"/>
              </a:rPr>
              <a:t>http://sovz.cz/</a:t>
            </a:r>
            <a:r>
              <a:rPr lang="cs-CZ" sz="6000" dirty="0"/>
              <a:t> </a:t>
            </a:r>
          </a:p>
          <a:p>
            <a:r>
              <a:rPr lang="cs-CZ" sz="6000" dirty="0"/>
              <a:t>Co je sociálně zodpovědné zadávání: </a:t>
            </a:r>
            <a:r>
              <a:rPr lang="cs-CZ" sz="6000" u="sng" dirty="0">
                <a:hlinkClick r:id="rId5"/>
              </a:rPr>
              <a:t>http://sovz.cz/co-je-ovz/</a:t>
            </a:r>
            <a:endParaRPr lang="cs-CZ" sz="6000" dirty="0"/>
          </a:p>
          <a:p>
            <a:r>
              <a:rPr lang="cs-CZ" sz="6000" dirty="0"/>
              <a:t>Příklady dobré praxe: </a:t>
            </a:r>
            <a:r>
              <a:rPr lang="cs-CZ" sz="6000" u="sng" dirty="0">
                <a:hlinkClick r:id="rId6"/>
              </a:rPr>
              <a:t>http://sovz.cz/priklady-dobre-praxe/</a:t>
            </a:r>
            <a:endParaRPr lang="cs-CZ" sz="6000" dirty="0"/>
          </a:p>
          <a:p>
            <a:r>
              <a:rPr lang="cs-CZ" sz="6000" dirty="0"/>
              <a:t>Případná implementace sociálně zodpovědného zadávání v organizaci: </a:t>
            </a:r>
            <a:r>
              <a:rPr lang="cs-CZ" sz="6000" u="sng" dirty="0">
                <a:hlinkClick r:id="rId7"/>
              </a:rPr>
              <a:t>http://sovz.cz/temata/implementace-ovz-v-organizaci/</a:t>
            </a:r>
            <a:r>
              <a:rPr lang="cs-CZ" sz="6000" dirty="0"/>
              <a:t> </a:t>
            </a:r>
          </a:p>
          <a:p>
            <a:r>
              <a:rPr lang="cs-CZ" sz="6000" dirty="0"/>
              <a:t>Obecné stránky k šetrné (environmentální) problematice ve veřejných zakázkách lze nalézt na stránkách MŽP: </a:t>
            </a:r>
            <a:r>
              <a:rPr lang="cs-CZ" sz="6000" u="sng" dirty="0">
                <a:hlinkClick r:id="rId8"/>
              </a:rPr>
              <a:t>https://www.mzp.cz/cz/setrna_verejna_sprava</a:t>
            </a:r>
            <a:endParaRPr lang="cs-CZ" sz="6000" u="sng" dirty="0"/>
          </a:p>
          <a:p>
            <a:r>
              <a:rPr lang="cs-CZ" sz="6000" dirty="0"/>
              <a:t>Usnesení vlády ČR ze dne 24. července 2017 č. 531, které je zmíněno v poznámce k § 6 odst. 4: </a:t>
            </a:r>
            <a:r>
              <a:rPr lang="cs-CZ" sz="6000" u="sng" dirty="0">
                <a:hlinkClick r:id="rId9"/>
              </a:rPr>
              <a:t>http://sovz.cz/wp-content/uploads/2017/08/usneseni-531_2017.pdf</a:t>
            </a:r>
            <a:endParaRPr lang="cs-CZ" sz="6000" dirty="0"/>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Novela ZZVZ – § 6 odst. 4 ZZVZ</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38612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8A77294-4A89-984E-882C-6824E409781D}"/>
              </a:ext>
            </a:extLst>
          </p:cNvPr>
          <p:cNvSpPr>
            <a:spLocks noGrp="1"/>
          </p:cNvSpPr>
          <p:nvPr>
            <p:ph type="ctrTitle" idx="4294967295"/>
          </p:nvPr>
        </p:nvSpPr>
        <p:spPr>
          <a:xfrm>
            <a:off x="0" y="2938585"/>
            <a:ext cx="9143999" cy="890466"/>
          </a:xfrm>
          <a:prstGeom prst="rect">
            <a:avLst/>
          </a:prstGeom>
        </p:spPr>
        <p:txBody>
          <a:bodyPr>
            <a:noAutofit/>
          </a:bodyPr>
          <a:lstStyle/>
          <a:p>
            <a:pPr algn="ctr"/>
            <a:r>
              <a:rPr lang="cs-CZ" sz="5000" dirty="0">
                <a:solidFill>
                  <a:schemeClr val="bg1"/>
                </a:solidFill>
                <a:latin typeface="Arial" panose="020B0604020202020204" pitchFamily="34" charset="0"/>
                <a:cs typeface="Arial" panose="020B0604020202020204" pitchFamily="34" charset="0"/>
              </a:rPr>
              <a:t>Děkuji za pozornost</a:t>
            </a:r>
            <a:r>
              <a:rPr lang="cs-CZ" sz="5000" dirty="0">
                <a:solidFill>
                  <a:srgbClr val="FF0000"/>
                </a:solidFill>
                <a:latin typeface="Arial" panose="020B0604020202020204" pitchFamily="34" charset="0"/>
                <a:cs typeface="Arial" panose="020B0604020202020204" pitchFamily="34" charset="0"/>
              </a:rPr>
              <a:t>.</a:t>
            </a:r>
          </a:p>
        </p:txBody>
      </p:sp>
      <p:sp>
        <p:nvSpPr>
          <p:cNvPr id="4" name="Slide Number Placeholder 3"/>
          <p:cNvSpPr>
            <a:spLocks noGrp="1"/>
          </p:cNvSpPr>
          <p:nvPr>
            <p:ph type="sldNum" sz="quarter" idx="4294967295"/>
          </p:nvPr>
        </p:nvSpPr>
        <p:spPr>
          <a:xfrm>
            <a:off x="183137" y="6356349"/>
            <a:ext cx="500431" cy="365125"/>
          </a:xfrm>
        </p:spPr>
        <p:txBody>
          <a:bodyPr/>
          <a:lstStyle/>
          <a:p>
            <a:fld id="{4000C4B2-41BC-D741-8B94-B76DB6967C01}" type="slidenum">
              <a:rPr lang="en-US" smtClean="0"/>
              <a:pPr/>
              <a:t>52</a:t>
            </a:fld>
            <a:endParaRPr lang="en-US" dirty="0"/>
          </a:p>
        </p:txBody>
      </p:sp>
    </p:spTree>
    <p:extLst>
      <p:ext uri="{BB962C8B-B14F-4D97-AF65-F5344CB8AC3E}">
        <p14:creationId xmlns:p14="http://schemas.microsoft.com/office/powerpoint/2010/main" val="3473386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6</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cs-CZ" sz="2400" dirty="0">
                <a:latin typeface="Arial" panose="020B0604020202020204" pitchFamily="34" charset="0"/>
                <a:cs typeface="Arial" panose="020B0604020202020204" pitchFamily="34" charset="0"/>
              </a:rPr>
              <a:t>Blok I. – pochybení při přípravě zadávací dokumentace</a:t>
            </a:r>
          </a:p>
          <a:p>
            <a:pPr marL="342900" indent="-342900">
              <a:buFont typeface="Arial" panose="020B0604020202020204" pitchFamily="34" charset="0"/>
              <a:buChar char="•"/>
            </a:pPr>
            <a:r>
              <a:rPr lang="cs-CZ" sz="2400" dirty="0">
                <a:latin typeface="Arial" panose="020B0604020202020204" pitchFamily="34" charset="0"/>
                <a:cs typeface="Arial" panose="020B0604020202020204" pitchFamily="34" charset="0"/>
              </a:rPr>
              <a:t>Blok II. – pochybení v průběhu zadávacího / výběrového řízení</a:t>
            </a:r>
          </a:p>
          <a:p>
            <a:pPr marL="342900" indent="-342900">
              <a:buFont typeface="Arial" panose="020B0604020202020204" pitchFamily="34" charset="0"/>
              <a:buChar char="•"/>
            </a:pPr>
            <a:r>
              <a:rPr lang="cs-CZ" sz="2400" dirty="0">
                <a:latin typeface="Arial" panose="020B0604020202020204" pitchFamily="34" charset="0"/>
                <a:cs typeface="Arial" panose="020B0604020202020204" pitchFamily="34" charset="0"/>
              </a:rPr>
              <a:t>Blok III. – pochybení při změně závazku ze smlouvy</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700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3600" dirty="0"/>
              <a:t>Pochybení ve VZ z pohledu kontrol v IROP</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7452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7</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fontScale="62500" lnSpcReduction="20000"/>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mj-lt"/>
              <a:buAutoNum type="arabicParenR"/>
            </a:pPr>
            <a:r>
              <a:rPr lang="cs-CZ" sz="3200" dirty="0"/>
              <a:t>Vymezení předmětu VZ</a:t>
            </a:r>
          </a:p>
          <a:p>
            <a:pPr marL="514350" indent="-514350">
              <a:buFont typeface="+mj-lt"/>
              <a:buAutoNum type="arabicParenR"/>
            </a:pPr>
            <a:r>
              <a:rPr lang="cs-CZ" sz="3200" dirty="0"/>
              <a:t>Požadavky na způsobilost – profesní způsobilost dle § 77 odst. 2 ZZVZ</a:t>
            </a:r>
          </a:p>
          <a:p>
            <a:pPr marL="514350" indent="-514350">
              <a:buFont typeface="+mj-lt"/>
              <a:buAutoNum type="arabicParenR"/>
            </a:pPr>
            <a:r>
              <a:rPr lang="cs-CZ" sz="3200" dirty="0"/>
              <a:t>Požadavky na kvalifikaci – technická kvalifikace dle § 79 ZZVZ</a:t>
            </a:r>
          </a:p>
          <a:p>
            <a:pPr marL="514350" indent="-514350">
              <a:buFont typeface="+mj-lt"/>
              <a:buAutoNum type="arabicParenR"/>
            </a:pPr>
            <a:r>
              <a:rPr lang="cs-CZ" sz="3200" dirty="0"/>
              <a:t>Společná a nerozdílná odpovědnost – § 83 odst. 2 ZZVZ</a:t>
            </a:r>
          </a:p>
          <a:p>
            <a:pPr marL="514350" indent="-514350">
              <a:buFont typeface="+mj-lt"/>
              <a:buAutoNum type="arabicParenR"/>
            </a:pPr>
            <a:r>
              <a:rPr lang="cs-CZ" sz="3200" dirty="0"/>
              <a:t>Odkazy na obchodní názvy – § 89 odst. 5 a 6 ZZVZ</a:t>
            </a:r>
          </a:p>
          <a:p>
            <a:pPr marL="514350" indent="-514350">
              <a:buFont typeface="+mj-lt"/>
              <a:buAutoNum type="arabicParenR"/>
            </a:pPr>
            <a:r>
              <a:rPr lang="cs-CZ" sz="3200" dirty="0"/>
              <a:t>Nesprávná klasifikace předmětu VZ prostřednictvím CPV kódů </a:t>
            </a:r>
          </a:p>
          <a:p>
            <a:pPr marL="514350" indent="-514350">
              <a:buFont typeface="+mj-lt"/>
              <a:buAutoNum type="arabicParenR"/>
            </a:pPr>
            <a:r>
              <a:rPr lang="cs-CZ" sz="3200" dirty="0"/>
              <a:t>Hodnotící kritéria – § 115 ZZVZ</a:t>
            </a:r>
          </a:p>
          <a:p>
            <a:pPr marL="514350" indent="-514350">
              <a:buFont typeface="+mj-lt"/>
              <a:buAutoNum type="arabicParenR"/>
            </a:pPr>
            <a:r>
              <a:rPr lang="cs-CZ" sz="3200" dirty="0"/>
              <a:t>Platnost a účinnost smlouvy</a:t>
            </a:r>
          </a:p>
          <a:p>
            <a:pPr marL="514350" indent="-514350">
              <a:buFont typeface="+mj-lt"/>
              <a:buAutoNum type="arabicParenR"/>
            </a:pPr>
            <a:r>
              <a:rPr lang="cs-CZ" sz="3200" dirty="0"/>
              <a:t>Termíny plnění stanovené zadavatelem – § 36 odst. 3 ZZVZ</a:t>
            </a:r>
            <a:endParaRPr lang="cs-CZ" sz="2000" dirty="0">
              <a:latin typeface="Arial" panose="020B0604020202020204" pitchFamily="34" charset="0"/>
              <a:cs typeface="Arial" panose="020B0604020202020204" pitchFamily="34" charset="0"/>
            </a:endParaRP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fontScale="70000" lnSpcReduction="20000"/>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3600" dirty="0"/>
              <a:t>Blok I. – pochybení při přípravě zadávací dokumentace </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503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8</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rm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lgn="just">
              <a:buFont typeface="Arial" panose="020B0604020202020204" pitchFamily="34" charset="0"/>
              <a:buChar char="•"/>
            </a:pPr>
            <a:r>
              <a:rPr lang="cs-CZ" sz="2000" dirty="0">
                <a:latin typeface="Arial" panose="020B0604020202020204" pitchFamily="34" charset="0"/>
                <a:cs typeface="Arial" panose="020B0604020202020204" pitchFamily="34" charset="0"/>
              </a:rPr>
              <a:t>před zahájením zadávacího/výběrového řízení stanoví zadavatel předpokládanou hodnotu VZ, do které zahrne hodnotu všech plnění, která mohou vyplývat ze smlouvy na VZ.</a:t>
            </a:r>
          </a:p>
          <a:p>
            <a:pPr marL="342900" indent="-342900" algn="just">
              <a:buFont typeface="Arial" panose="020B0604020202020204" pitchFamily="34" charset="0"/>
              <a:buChar char="•"/>
            </a:pPr>
            <a:r>
              <a:rPr lang="cs-CZ" sz="2000" dirty="0">
                <a:latin typeface="Arial" panose="020B0604020202020204" pitchFamily="34" charset="0"/>
                <a:cs typeface="Arial" panose="020B0604020202020204" pitchFamily="34" charset="0"/>
              </a:rPr>
              <a:t>§ 18 odst. 2 ZZVZ – zadavatel má povinnost sečíst předpokládanou hodnotu VZ tvořících jeden funkční celek. </a:t>
            </a:r>
          </a:p>
          <a:p>
            <a:pPr marL="342900" indent="-342900" algn="just">
              <a:buFont typeface="Arial" panose="020B0604020202020204" pitchFamily="34" charset="0"/>
              <a:buChar char="•"/>
            </a:pPr>
            <a:r>
              <a:rPr lang="cs-CZ" sz="2000" dirty="0">
                <a:latin typeface="Arial" panose="020B0604020202020204" pitchFamily="34" charset="0"/>
                <a:cs typeface="Arial" panose="020B0604020202020204" pitchFamily="34" charset="0"/>
              </a:rPr>
              <a:t>za funkční celek považuje především plnění stejného nebo srovnatelného druhu, za něž se pokládá i souhrn jednotlivých určitých relativně samostatných plnění, pokud spolu úzce souvisejí, zejména z hlediska místního, urbanistického, funkčního nebo technologického. </a:t>
            </a:r>
          </a:p>
          <a:p>
            <a:pPr marL="342900" indent="-342900" algn="just">
              <a:buFont typeface="Arial" panose="020B0604020202020204" pitchFamily="34" charset="0"/>
              <a:buChar char="•"/>
            </a:pPr>
            <a:r>
              <a:rPr lang="cs-CZ" sz="2000" dirty="0">
                <a:latin typeface="Arial" panose="020B0604020202020204" pitchFamily="34" charset="0"/>
                <a:cs typeface="Arial" panose="020B0604020202020204" pitchFamily="34" charset="0"/>
              </a:rPr>
              <a:t>Obdobně upravuje čl. 6.4. MPZ</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I.1) Vymezení předmětu VZ</a:t>
            </a:r>
          </a:p>
        </p:txBody>
      </p:sp>
    </p:spTree>
    <p:extLst>
      <p:ext uri="{BB962C8B-B14F-4D97-AF65-F5344CB8AC3E}">
        <p14:creationId xmlns:p14="http://schemas.microsoft.com/office/powerpoint/2010/main" val="4285621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000C4B2-41BC-D741-8B94-B76DB6967C01}" type="slidenum">
              <a:rPr lang="en-US" smtClean="0"/>
              <a:pPr/>
              <a:t>9</a:t>
            </a:fld>
            <a:endParaRPr lang="en-US" dirty="0"/>
          </a:p>
        </p:txBody>
      </p:sp>
      <p:sp>
        <p:nvSpPr>
          <p:cNvPr id="7" name="Content Placeholder 1">
            <a:extLst>
              <a:ext uri="{FF2B5EF4-FFF2-40B4-BE49-F238E27FC236}">
                <a16:creationId xmlns:a16="http://schemas.microsoft.com/office/drawing/2014/main" id="{7626B9FA-C7A7-5341-80BD-9BE297DFF7E8}"/>
              </a:ext>
            </a:extLst>
          </p:cNvPr>
          <p:cNvSpPr txBox="1">
            <a:spLocks/>
          </p:cNvSpPr>
          <p:nvPr/>
        </p:nvSpPr>
        <p:spPr>
          <a:xfrm>
            <a:off x="1127929" y="1716045"/>
            <a:ext cx="7158440" cy="4129584"/>
          </a:xfrm>
          <a:prstGeom prst="rect">
            <a:avLst/>
          </a:prstGeom>
        </p:spPr>
        <p:txBody>
          <a:bodyPr>
            <a:noAutofit/>
          </a:bodyPr>
          <a:lstStyle>
            <a:lvl1pPr marL="0" indent="0" algn="l" defTabSz="457200" rtl="0" eaLnBrk="1" latinLnBrk="0" hangingPunct="1">
              <a:lnSpc>
                <a:spcPct val="100000"/>
              </a:lnSpc>
              <a:spcBef>
                <a:spcPct val="20000"/>
              </a:spcBef>
              <a:spcAft>
                <a:spcPts val="200"/>
              </a:spcAft>
              <a:buFont typeface="Arial"/>
              <a:buNone/>
              <a:defRPr sz="1800" kern="1200">
                <a:solidFill>
                  <a:schemeClr val="tx1"/>
                </a:solidFill>
                <a:latin typeface="+mn-lt"/>
                <a:ea typeface="+mn-ea"/>
                <a:cs typeface="+mn-cs"/>
              </a:defRPr>
            </a:lvl1pPr>
            <a:lvl2pPr marL="454025" indent="-187325" algn="l" defTabSz="457200" rtl="0" eaLnBrk="1" latinLnBrk="0" hangingPunct="1">
              <a:lnSpc>
                <a:spcPct val="100000"/>
              </a:lnSpc>
              <a:spcBef>
                <a:spcPts val="1680"/>
              </a:spcBef>
              <a:spcAft>
                <a:spcPts val="0"/>
              </a:spcAft>
              <a:buFont typeface="Arial"/>
              <a:buChar char="•"/>
              <a:defRPr sz="2000" b="1" kern="1200">
                <a:solidFill>
                  <a:srgbClr val="00529C"/>
                </a:solidFill>
                <a:latin typeface="+mn-lt"/>
                <a:ea typeface="+mn-ea"/>
                <a:cs typeface="+mn-cs"/>
              </a:defRPr>
            </a:lvl2pPr>
            <a:lvl3pPr marL="720725" indent="-187325" algn="l" defTabSz="457200" rtl="0" eaLnBrk="1" latinLnBrk="0" hangingPunct="1">
              <a:lnSpc>
                <a:spcPct val="100000"/>
              </a:lnSpc>
              <a:spcBef>
                <a:spcPts val="700"/>
              </a:spcBef>
              <a:spcAft>
                <a:spcPts val="0"/>
              </a:spcAft>
              <a:buFont typeface="Arial"/>
              <a:buChar char="•"/>
              <a:defRPr sz="1600" kern="1200">
                <a:solidFill>
                  <a:schemeClr val="tx1"/>
                </a:solidFill>
                <a:latin typeface="+mn-lt"/>
                <a:ea typeface="+mn-ea"/>
                <a:cs typeface="+mn-cs"/>
              </a:defRPr>
            </a:lvl3pPr>
            <a:lvl4pPr marL="987425" indent="-187325"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4pPr>
            <a:lvl5pPr marL="1254125" indent="-173038" algn="l" defTabSz="457200" rtl="0" eaLnBrk="1" latinLnBrk="0" hangingPunct="1">
              <a:lnSpc>
                <a:spcPct val="100000"/>
              </a:lnSpc>
              <a:spcBef>
                <a:spcPct val="20000"/>
              </a:spcBef>
              <a:spcAft>
                <a:spcPts val="0"/>
              </a:spcAft>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lgn="just">
              <a:buFont typeface="Arial" panose="020B0604020202020204" pitchFamily="34" charset="0"/>
              <a:buChar char="•"/>
            </a:pPr>
            <a:r>
              <a:rPr lang="cs-CZ" sz="1300" dirty="0">
                <a:latin typeface="Arial" panose="020B0604020202020204" pitchFamily="34" charset="0"/>
                <a:cs typeface="Arial" panose="020B0604020202020204" pitchFamily="34" charset="0"/>
              </a:rPr>
              <a:t>Pro konstatování, že se jedná o věcně související plnění, postačuje, když jsou předměty dodávek svojí povahou obdobné a slouží k naplnění téhož cíle a účelu. K naplnění věcné souvislosti přitom není nezbytně nutné, aby se jednalo o plnění shodné povahy, ale dostačující je pouze povaha obdobná. Shodný přístup v této věci dovozuje např. Krajský soud v Brně v </a:t>
            </a:r>
            <a:r>
              <a:rPr lang="cs-CZ" sz="1300" b="1" dirty="0">
                <a:latin typeface="Arial" panose="020B0604020202020204" pitchFamily="34" charset="0"/>
                <a:cs typeface="Arial" panose="020B0604020202020204" pitchFamily="34" charset="0"/>
              </a:rPr>
              <a:t>rozsudku ze dne 27. 2. 2018, č. j. 29 </a:t>
            </a:r>
            <a:r>
              <a:rPr lang="cs-CZ" sz="1300" b="1" dirty="0" err="1">
                <a:latin typeface="Arial" panose="020B0604020202020204" pitchFamily="34" charset="0"/>
                <a:cs typeface="Arial" panose="020B0604020202020204" pitchFamily="34" charset="0"/>
              </a:rPr>
              <a:t>Af</a:t>
            </a:r>
            <a:r>
              <a:rPr lang="cs-CZ" sz="1300" b="1" dirty="0">
                <a:latin typeface="Arial" panose="020B0604020202020204" pitchFamily="34" charset="0"/>
                <a:cs typeface="Arial" panose="020B0604020202020204" pitchFamily="34" charset="0"/>
              </a:rPr>
              <a:t> 50/2015-53</a:t>
            </a:r>
            <a:r>
              <a:rPr lang="cs-CZ" sz="1300" dirty="0">
                <a:latin typeface="Arial" panose="020B0604020202020204" pitchFamily="34" charset="0"/>
                <a:cs typeface="Arial" panose="020B0604020202020204" pitchFamily="34" charset="0"/>
              </a:rPr>
              <a:t>: </a:t>
            </a:r>
            <a:r>
              <a:rPr lang="cs-CZ" sz="1300" i="1" dirty="0">
                <a:latin typeface="Arial" panose="020B0604020202020204" pitchFamily="34" charset="0"/>
                <a:cs typeface="Arial" panose="020B0604020202020204" pitchFamily="34" charset="0"/>
              </a:rPr>
              <a:t>„K závěru o existenci věcné souvislosti plnění postačí, že plnění byla charakteru obdobného. Za srovnatelná plnění lze považovat taková plnění, u kterých po vzájemném srovnání shod a rozdílů převažují vzájemné shodné znaky (…).“ </a:t>
            </a:r>
          </a:p>
          <a:p>
            <a:pPr marL="342900" indent="-342900" algn="just">
              <a:buFont typeface="Arial" panose="020B0604020202020204" pitchFamily="34" charset="0"/>
              <a:buChar char="•"/>
            </a:pPr>
            <a:r>
              <a:rPr lang="cs-CZ" sz="1300" dirty="0">
                <a:latin typeface="Arial" panose="020B0604020202020204" pitchFamily="34" charset="0"/>
                <a:cs typeface="Arial" panose="020B0604020202020204" pitchFamily="34" charset="0"/>
              </a:rPr>
              <a:t>Podobně pro dovození věcné souvislosti není rozhodující ani to, zda jsou dodávky fyzicky, technicky či organizačně rozdílné, oddělené či oddělitelné. Dle rozhodnutí ÚOHS ze dne 3. 3. 2016, č. j. </a:t>
            </a:r>
            <a:r>
              <a:rPr lang="cs-CZ" sz="1300" b="1" dirty="0">
                <a:latin typeface="Arial" panose="020B0604020202020204" pitchFamily="34" charset="0"/>
                <a:cs typeface="Arial" panose="020B0604020202020204" pitchFamily="34" charset="0"/>
              </a:rPr>
              <a:t>ÚOHS-R457/2014/VZ-08304/2016/322/</a:t>
            </a:r>
            <a:r>
              <a:rPr lang="cs-CZ" sz="1300" b="1" dirty="0" err="1">
                <a:latin typeface="Arial" panose="020B0604020202020204" pitchFamily="34" charset="0"/>
                <a:cs typeface="Arial" panose="020B0604020202020204" pitchFamily="34" charset="0"/>
              </a:rPr>
              <a:t>LKo</a:t>
            </a:r>
            <a:r>
              <a:rPr lang="cs-CZ" sz="1300" dirty="0">
                <a:latin typeface="Arial" panose="020B0604020202020204" pitchFamily="34" charset="0"/>
                <a:cs typeface="Arial" panose="020B0604020202020204" pitchFamily="34" charset="0"/>
              </a:rPr>
              <a:t>: </a:t>
            </a:r>
            <a:r>
              <a:rPr lang="cs-CZ" sz="1300" i="1" dirty="0">
                <a:latin typeface="Arial" panose="020B0604020202020204" pitchFamily="34" charset="0"/>
                <a:cs typeface="Arial" panose="020B0604020202020204" pitchFamily="34" charset="0"/>
              </a:rPr>
              <a:t>„plnění nemusí být plněními totožnými nebo vzájemně absolutně podmíněnými (tj. jedno plnění nemůže existovat bez plnění druhého), ani není vyloučeno, aby při těchto dílčích činnostech byla využívána odlišná technická zázemí či odlišné technologie“.</a:t>
            </a:r>
          </a:p>
          <a:p>
            <a:pPr marL="342900" indent="-342900" algn="just">
              <a:buFont typeface="Arial" panose="020B0604020202020204" pitchFamily="34" charset="0"/>
              <a:buChar char="•"/>
            </a:pPr>
            <a:r>
              <a:rPr lang="cs-CZ" sz="1300" dirty="0">
                <a:latin typeface="Arial" panose="020B0604020202020204" pitchFamily="34" charset="0"/>
                <a:cs typeface="Arial" panose="020B0604020202020204" pitchFamily="34" charset="0"/>
              </a:rPr>
              <a:t>Problematika dělení předmětu veřejné zakázky je evergreenem oblasti zadávání. Při posouzení, zda jednotlivá plnění tvoří funkční celek, bere Centrum vždy v potaz specifika posuzovaných případů, protože byť k tomuto tématu existuje bohatá rozhodovací praxe, i tato zdůrazňuje nezbytnost zohlednění konkrétních okolností jednotlivých případů.</a:t>
            </a:r>
          </a:p>
        </p:txBody>
      </p:sp>
      <p:sp>
        <p:nvSpPr>
          <p:cNvPr id="8" name="Title 3">
            <a:extLst>
              <a:ext uri="{FF2B5EF4-FFF2-40B4-BE49-F238E27FC236}">
                <a16:creationId xmlns:a16="http://schemas.microsoft.com/office/drawing/2014/main" id="{FB2F8548-69C9-8B46-8167-6452CA664447}"/>
              </a:ext>
            </a:extLst>
          </p:cNvPr>
          <p:cNvSpPr txBox="1">
            <a:spLocks/>
          </p:cNvSpPr>
          <p:nvPr/>
        </p:nvSpPr>
        <p:spPr>
          <a:xfrm>
            <a:off x="1127928" y="675488"/>
            <a:ext cx="7053562" cy="757898"/>
          </a:xfrm>
          <a:prstGeom prst="rect">
            <a:avLst/>
          </a:prstGeom>
        </p:spPr>
        <p:txBody>
          <a:bodyPr>
            <a:normAutofit/>
          </a:bodyPr>
          <a:lstStyle>
            <a:lvl1pPr algn="l" defTabSz="457200" rtl="0" eaLnBrk="1" latinLnBrk="0" hangingPunct="1">
              <a:spcBef>
                <a:spcPct val="0"/>
              </a:spcBef>
              <a:buNone/>
              <a:defRPr sz="3600" b="1" kern="1200">
                <a:solidFill>
                  <a:srgbClr val="00529C"/>
                </a:solidFill>
                <a:latin typeface="+mj-lt"/>
                <a:ea typeface="+mj-ea"/>
                <a:cs typeface="+mj-cs"/>
              </a:defRPr>
            </a:lvl1pPr>
          </a:lstStyle>
          <a:p>
            <a:r>
              <a:rPr lang="cs-CZ" sz="2800" dirty="0"/>
              <a:t>I.1) Vymezení předmětu VZ</a:t>
            </a:r>
          </a:p>
        </p:txBody>
      </p:sp>
    </p:spTree>
    <p:extLst>
      <p:ext uri="{BB962C8B-B14F-4D97-AF65-F5344CB8AC3E}">
        <p14:creationId xmlns:p14="http://schemas.microsoft.com/office/powerpoint/2010/main" val="1452015627"/>
      </p:ext>
    </p:extLst>
  </p:cSld>
  <p:clrMapOvr>
    <a:masterClrMapping/>
  </p:clrMapOvr>
</p:sld>
</file>

<file path=ppt/theme/theme1.xml><?xml version="1.0" encoding="utf-8"?>
<a:theme xmlns:a="http://schemas.openxmlformats.org/drawingml/2006/main" name="CRR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RR PPT modra" id="{D7112295-DE83-5842-848C-194A14FDB72F}" vid="{3F9FFF0E-BF0B-D64C-A9D2-5EEC900BA2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CRR template</Template>
  <TotalTime>843</TotalTime>
  <Words>8183</Words>
  <Application>Microsoft Office PowerPoint</Application>
  <PresentationFormat>Předvádění na obrazovce (4:3)</PresentationFormat>
  <Paragraphs>397</Paragraphs>
  <Slides>52</Slides>
  <Notes>51</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52</vt:i4>
      </vt:variant>
    </vt:vector>
  </HeadingPairs>
  <TitlesOfParts>
    <vt:vector size="55" baseType="lpstr">
      <vt:lpstr>Arial</vt:lpstr>
      <vt:lpstr>Calibri</vt:lpstr>
      <vt:lpstr>CRR template</vt:lpstr>
      <vt:lpstr>Nejčastější chyby zadavatelů při zadávání VZ ve zdravotnictví z pohledu kontroly v oblasti IROP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Děkuji za pozornost.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Název prezentace na více řádků, třeba i na tři anebo dokonce i na čtyři.</dc:title>
  <dc:subject/>
  <dc:creator>Microsoft Office User</dc:creator>
  <cp:keywords/>
  <dc:description/>
  <cp:lastModifiedBy>Šípová Pilná Lenka</cp:lastModifiedBy>
  <cp:revision>107</cp:revision>
  <dcterms:created xsi:type="dcterms:W3CDTF">2021-01-13T14:58:16Z</dcterms:created>
  <dcterms:modified xsi:type="dcterms:W3CDTF">2021-02-11T20:11:35Z</dcterms:modified>
  <cp:category/>
</cp:coreProperties>
</file>