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0" r:id="rId2"/>
    <p:sldId id="261" r:id="rId3"/>
    <p:sldId id="267" r:id="rId4"/>
    <p:sldId id="268" r:id="rId5"/>
    <p:sldId id="270" r:id="rId6"/>
    <p:sldId id="273" r:id="rId7"/>
    <p:sldId id="274" r:id="rId8"/>
    <p:sldId id="276" r:id="rId9"/>
    <p:sldId id="277" r:id="rId10"/>
    <p:sldId id="278" r:id="rId11"/>
    <p:sldId id="27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2">
          <p15:clr>
            <a:srgbClr val="A4A3A4"/>
          </p15:clr>
        </p15:guide>
        <p15:guide id="2" pos="4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529C"/>
    <a:srgbClr val="CCCCCC"/>
    <a:srgbClr val="5FA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25"/>
    <p:restoredTop sz="86433"/>
  </p:normalViewPr>
  <p:slideViewPr>
    <p:cSldViewPr snapToGrid="0" snapToObjects="1">
      <p:cViewPr varScale="1">
        <p:scale>
          <a:sx n="67" d="100"/>
          <a:sy n="67" d="100"/>
        </p:scale>
        <p:origin x="908" y="44"/>
      </p:cViewPr>
      <p:guideLst>
        <p:guide orient="horz" pos="3382"/>
        <p:guide pos="4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69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942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67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65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23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416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54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98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58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27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7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2" r:id="rId5"/>
    <p:sldLayoutId id="2147483660" r:id="rId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otaceeu.cz/cs/jak-ziskat-dotaci/elektronicka-zadost/edukacni-vide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seu.mssf.cz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27927" y="1706584"/>
            <a:ext cx="6400800" cy="320832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cs-CZ" sz="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Žádost o podporu – proces předkládání a schvalování.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27927" y="5044657"/>
            <a:ext cx="6400800" cy="43180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56850" y="6356350"/>
            <a:ext cx="6525303" cy="3698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Ing. Petr Franěk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658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Žádost o podporu není v souladu s přílohami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Nejsou doloženy všechny přílohy stanovené výzvou, nebo nejsou doloženy ve stanoveném formátu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Veřejné zakázky nejsou v administrativním stavu „podána“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Nedostatečně popsán způsob stanovení cen do rozpočtu projektu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Indikátory nejsou nastaveny v souladu s výzvou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Aktivity projektu nejsou v souladu s výzvou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Nejčastější pochybení žadatelů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268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Specifická pravidla pro žadatele a příjemce (přílohy):</a:t>
            </a:r>
          </a:p>
          <a:p>
            <a:pPr marL="796925" lvl="1" indent="-342900">
              <a:buFont typeface="Arial" panose="020B0604020202020204" pitchFamily="34" charset="0"/>
              <a:buChar char="•"/>
            </a:pPr>
            <a:r>
              <a:rPr lang="cs-CZ" sz="17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Postup pro podání žádosti o podporu v MS2014+ </a:t>
            </a:r>
          </a:p>
          <a:p>
            <a:pPr marL="796925" lvl="1" indent="-342900">
              <a:buFont typeface="Arial" panose="020B0604020202020204" pitchFamily="34" charset="0"/>
              <a:buChar char="•"/>
            </a:pPr>
            <a:r>
              <a:rPr lang="cs-CZ" sz="17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Metodické listy indikátorů</a:t>
            </a:r>
          </a:p>
          <a:p>
            <a:pPr lvl="1" indent="0">
              <a:buNone/>
            </a:pPr>
            <a:endParaRPr lang="cs-CZ" sz="17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Obecná pravidla pro žadatele a příjemce (přílohy):  </a:t>
            </a:r>
          </a:p>
          <a:p>
            <a:pPr marL="796925" lvl="1" indent="-342900">
              <a:buFont typeface="Arial" panose="020B0604020202020204" pitchFamily="34" charset="0"/>
              <a:buChar char="•"/>
            </a:pPr>
            <a:r>
              <a:rPr lang="cs-CZ" sz="17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Postup pro práci s modulem veřejné zakázky (příloha č. 35)</a:t>
            </a:r>
          </a:p>
          <a:p>
            <a:pPr lvl="1" indent="0">
              <a:buNone/>
            </a:pPr>
            <a:endParaRPr lang="cs-CZ" sz="17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Edukační videa na portálu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https://www.dotaceeu.cz/cs/jak-ziskat-dotaci/elektronicka-zadost/edukacni-videa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33422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Metodika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49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8A77294-4A89-984E-882C-6824E409781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2938585"/>
            <a:ext cx="9143999" cy="89046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sz="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83137" y="6356349"/>
            <a:ext cx="500431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386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Žádost musí být zpracována a podána v elektronické formě prostřednictvím webové aplikace IS KP14+, která je k dispozici na webových stránkách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https://mseu.mssf.cz/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Žádost elektronicky podepisuje statutární orgán žadatele, příp. osoba k podpisu pověřená.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 podepisování všech nebo určitých úloh je možné zmocnit jinou osobu plnou mocí, která se nahraje do IS KP14+.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Nutné je zřízení platného elektronického podpisu, bez něj není možné podávat žádost či projekt administrovat.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Předkládání Žádosti o podporu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9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Informace o stavu projektu včetně výsledků hodnocení projektu se žadatel/příjemce dozví pouze přes systém.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Dokument Rozhodnutí o poskytnutí dotace bude příjemci zpřístupněn taktéž pouze přes systém.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Komunikace s Centrem po podání žádosti o podporu bude probíhat pouze prostřednictvím depeší (zpráv) přes systém.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Doporučujeme si v IS KP14+ nastavit notifikace na telefon nebo e-mail, kde budete informováni o události/změně stavu projektu či o případných výzvách </a:t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 doplnění/vysvětlení.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Depeše se považuje za doručenou dnem odeslání, nikoli dnem přečtení (možnost notifikace na e-mail či 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sms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Předkládání Žádosti o podporu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292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Hodnotitel </a:t>
            </a:r>
          </a:p>
          <a:p>
            <a:pPr marL="796925" lvl="1" indent="-342900">
              <a:buFont typeface="Arial" panose="020B0604020202020204" pitchFamily="34" charset="0"/>
              <a:buChar char="•"/>
            </a:pPr>
            <a:r>
              <a:rPr lang="cs-CZ" sz="17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Provádí hodnocení jako první v pořadí. Vypracovává kontrolní list a vkládá hodnocení do systému. Nikdy nekomunikuje s žadatelem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Schvalovatel  </a:t>
            </a:r>
          </a:p>
          <a:p>
            <a:pPr marL="796925" lvl="1" indent="-342900">
              <a:buFont typeface="Arial" panose="020B0604020202020204" pitchFamily="34" charset="0"/>
              <a:buChar char="•"/>
            </a:pPr>
            <a:r>
              <a:rPr lang="cs-CZ" sz="17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Provádí schválení hodnocení a zároveň ověřuje správnost hodnocení řádného hodnotitele, tj. provádí rovněž hodnocení. Nevypracovává kontrolní list, při vlastním hodnocení vychází z výstupu řádného hodnotitele. Komunikuje s žadatelem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Expert</a:t>
            </a:r>
          </a:p>
          <a:p>
            <a:pPr marL="796925" lvl="1" indent="-342900">
              <a:buFont typeface="Arial" panose="020B0604020202020204" pitchFamily="34" charset="0"/>
              <a:buChar char="•"/>
            </a:pPr>
            <a:r>
              <a:rPr lang="cs-CZ" sz="17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hodnocení předem stanovených kritérií hodnocení může být využito expertní posouzení.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Zapojení pracovníků Centra do procesu hodnocení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896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Ověřování splnění kritérií formálních náležitostí a přijatelnosti stanovených výzvou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 případě nesplnění některého z nenapravitelných kritérií přijatelnosti NELZE žadatele vyzvat k doplnění/vysvětlení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 případě nesplnění některého z napravitelných kritérií formálních náležitostí a přijatelnosti bude žadatel vyzván k doplnění žádosti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Výzvy k doplnění jsou žadateli zasílány formou depeší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Vyzvat lze žadatele v průběhu hodnocení maximálně dvakrát. Lhůta pro doplnění činí 5 pracovních dní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Pokud ani po 2 výzvách k doplnění nebude ze strany žadatele zjednána náprava, bude Žádost vyřazena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Kontrola přijatelnosti a formálních náležitostí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708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Posouzení rizikovosti projektu z hlediska významnosti rizik stanovených ve výzvě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Závěrem analýzy rizik </a:t>
            </a:r>
            <a:r>
              <a:rPr lang="cs-CZ" sz="2000">
                <a:latin typeface="Arial" panose="020B0604020202020204" pitchFamily="34" charset="0"/>
                <a:cs typeface="Arial" panose="020B0604020202020204" pitchFamily="34" charset="0"/>
              </a:rPr>
              <a:t>je rozhodnutí,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zda je nutné u projektu provést ex-ante kontrolu.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 této fázi neprobíhá komunikace s žadatelem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Ex ante analýza rizik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333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Provádí se jen v případě, pokud bylo některé z rizik v rámci ex ante analýzy rizik posouzeno jako významné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Provádí se buď formou administrativního ověření nebo formou veřejnosprávní kontroly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Ex ante kontrola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892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Žadatel může podat žádost o přezkum hodnocení v každé části hodnocení žádosti, ve které neuspěl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Žádost o přezkum žadatel podává do 15 kalendářních dní ode dne doručení depeše s oznámením o výsledku v jednotlivých fázích hodnotícího procesu.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Přezkumné řízení provádí ŘO IROP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Žádost o přezkum výsledku hodnocení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39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Provádí ŘO IROP na základě výsledků hodnocení provedeného Centrem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Počet podpořených projektů je limitován výší alokace na výzvu.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Výběr projektů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760840"/>
      </p:ext>
    </p:extLst>
  </p:cSld>
  <p:clrMapOvr>
    <a:masterClrMapping/>
  </p:clrMapOvr>
</p:sld>
</file>

<file path=ppt/theme/theme1.xml><?xml version="1.0" encoding="utf-8"?>
<a:theme xmlns:a="http://schemas.openxmlformats.org/drawingml/2006/main" name="CR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R PPT modra" id="{D7112295-DE83-5842-848C-194A14FDB72F}" vid="{3F9FFF0E-BF0B-D64C-A9D2-5EEC900BA2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CRR template</Template>
  <TotalTime>5742</TotalTime>
  <Words>646</Words>
  <Application>Microsoft Office PowerPoint</Application>
  <PresentationFormat>Předvádění na obrazovce (4:3)</PresentationFormat>
  <Paragraphs>80</Paragraphs>
  <Slides>12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CRR template</vt:lpstr>
      <vt:lpstr>Žádost o podporu – proces předkládání a schvalování.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více řádků, třeba i na tři anebo dokonce i na čtyři.</dc:title>
  <dc:subject/>
  <dc:creator>Microsoft Office User</dc:creator>
  <cp:keywords/>
  <dc:description/>
  <cp:lastModifiedBy>Franěk Petr</cp:lastModifiedBy>
  <cp:revision>23</cp:revision>
  <dcterms:created xsi:type="dcterms:W3CDTF">2021-01-13T14:58:16Z</dcterms:created>
  <dcterms:modified xsi:type="dcterms:W3CDTF">2021-02-15T08:20:57Z</dcterms:modified>
  <cp:category/>
</cp:coreProperties>
</file>