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0" r:id="rId2"/>
    <p:sldId id="286" r:id="rId3"/>
    <p:sldId id="283" r:id="rId4"/>
    <p:sldId id="266" r:id="rId5"/>
    <p:sldId id="267" r:id="rId6"/>
    <p:sldId id="268" r:id="rId7"/>
    <p:sldId id="287" r:id="rId8"/>
    <p:sldId id="270" r:id="rId9"/>
    <p:sldId id="271" r:id="rId10"/>
    <p:sldId id="273" r:id="rId11"/>
    <p:sldId id="274" r:id="rId12"/>
    <p:sldId id="275" r:id="rId13"/>
    <p:sldId id="264" r:id="rId14"/>
    <p:sldId id="276" r:id="rId15"/>
    <p:sldId id="277" r:id="rId16"/>
    <p:sldId id="278" r:id="rId17"/>
    <p:sldId id="279" r:id="rId18"/>
    <p:sldId id="280" r:id="rId19"/>
    <p:sldId id="281" r:id="rId20"/>
    <p:sldId id="284" r:id="rId21"/>
    <p:sldId id="26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2">
          <p15:clr>
            <a:srgbClr val="A4A3A4"/>
          </p15:clr>
        </p15:guide>
        <p15:guide id="2" pos="4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529C"/>
    <a:srgbClr val="CCCCCC"/>
    <a:srgbClr val="5FA4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825"/>
    <p:restoredTop sz="86433"/>
  </p:normalViewPr>
  <p:slideViewPr>
    <p:cSldViewPr snapToGrid="0" snapToObjects="1">
      <p:cViewPr varScale="1">
        <p:scale>
          <a:sx n="114" d="100"/>
          <a:sy n="114" d="100"/>
        </p:scale>
        <p:origin x="1122" y="102"/>
      </p:cViewPr>
      <p:guideLst>
        <p:guide orient="horz" pos="3382"/>
        <p:guide pos="4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4D319-7988-0C47-A5AD-1F558D33A39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6DEBE-37C2-3D4C-B405-6A696479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32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DD4C1-CE3B-8245-AB32-946652F98E9B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A35AD-0B81-F94A-83A1-9125CBB4F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1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72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881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994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938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163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31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249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28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706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7346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25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204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67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03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41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94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35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7366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825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146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80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97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07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62" r:id="rId5"/>
    <p:sldLayoutId id="2147483660" r:id="rId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00529C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200"/>
        </a:spcAft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87325" algn="l" defTabSz="457200" rtl="0" eaLnBrk="1" latinLnBrk="0" hangingPunct="1">
        <a:lnSpc>
          <a:spcPct val="100000"/>
        </a:lnSpc>
        <a:spcBef>
          <a:spcPts val="1680"/>
        </a:spcBef>
        <a:spcAft>
          <a:spcPts val="0"/>
        </a:spcAft>
        <a:buFont typeface="Arial"/>
        <a:buChar char="•"/>
        <a:defRPr sz="2000" b="1" kern="1200">
          <a:solidFill>
            <a:srgbClr val="00529C"/>
          </a:solidFill>
          <a:latin typeface="+mn-lt"/>
          <a:ea typeface="+mn-ea"/>
          <a:cs typeface="+mn-cs"/>
        </a:defRPr>
      </a:lvl2pPr>
      <a:lvl3pPr marL="720725" indent="-187325" algn="l" defTabSz="4572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187325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125" indent="-173038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WJJ66sfUkBQ&amp;list=PLWAfyeZtmAOid1nc8oHICTxPPhKOT_6CE" TargetMode="External"/><Relationship Id="rId3" Type="http://schemas.openxmlformats.org/officeDocument/2006/relationships/image" Target="../media/image1.jpg"/><Relationship Id="rId7" Type="http://schemas.openxmlformats.org/officeDocument/2006/relationships/hyperlink" Target="mailto:andrea.faltusova@crr.cz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arketa.lutovska@crr.cz" TargetMode="External"/><Relationship Id="rId5" Type="http://schemas.openxmlformats.org/officeDocument/2006/relationships/hyperlink" Target="https://irop.mmr.cz/cs/vyzvy/detaily-temat/react-eu" TargetMode="External"/><Relationship Id="rId4" Type="http://schemas.openxmlformats.org/officeDocument/2006/relationships/hyperlink" Target="https://irop.mmr.cz/cs/zadatele-a-prijemci/dokumenty/dokumenty/obecna-pravidla-pro-zadatele-a-prijemce" TargetMode="External"/><Relationship Id="rId9" Type="http://schemas.openxmlformats.org/officeDocument/2006/relationships/hyperlink" Target="https://www.crr.cz/irop/desatero-k-zadostem-o-platbu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57C7E51-C66E-432D-B64F-0E5AB3794ED5}"/>
              </a:ext>
            </a:extLst>
          </p:cNvPr>
          <p:cNvSpPr txBox="1">
            <a:spLocks/>
          </p:cNvSpPr>
          <p:nvPr/>
        </p:nvSpPr>
        <p:spPr>
          <a:xfrm>
            <a:off x="-75501" y="385894"/>
            <a:ext cx="9143999" cy="10989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informace pro příjemce při realizaci projektu v IROP</a:t>
            </a:r>
            <a:br>
              <a:rPr lang="cs-CZ" sz="3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E2CD32C1-818A-4E58-AEEC-EFAE899139F9}"/>
              </a:ext>
            </a:extLst>
          </p:cNvPr>
          <p:cNvSpPr txBox="1"/>
          <p:nvPr/>
        </p:nvSpPr>
        <p:spPr>
          <a:xfrm>
            <a:off x="746621" y="1543574"/>
            <a:ext cx="741586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b="1" dirty="0">
                <a:latin typeface="Calibri" panose="020F0502020204030204" pitchFamily="34" charset="0"/>
              </a:rPr>
              <a:t>Závazná metodika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>
                <a:solidFill>
                  <a:schemeClr val="bg1"/>
                </a:solidFill>
                <a:latin typeface="Calibri" panose="020F0502020204030204" pitchFamily="34" charset="0"/>
              </a:rPr>
              <a:t>Pravidla pro žadatele a příjemce mají dvě části (součást výzvy ŘO IROP)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  <a:latin typeface="Calibri" panose="020F0502020204030204" pitchFamily="34" charset="0"/>
              </a:rPr>
              <a:t>Obecná pravidla včetně 36 příloh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  <a:latin typeface="Calibri" panose="020F0502020204030204" pitchFamily="34" charset="0"/>
              </a:rPr>
              <a:t>Specifická pravidla včetně příloh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>
                <a:solidFill>
                  <a:schemeClr val="bg1"/>
                </a:solidFill>
                <a:latin typeface="Calibri" panose="020F0502020204030204" pitchFamily="34" charset="0"/>
              </a:rPr>
              <a:t>Pravidla jsou pro žadatele a příjemce závazná od data jejich platnosti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>
                <a:solidFill>
                  <a:schemeClr val="bg1"/>
                </a:solidFill>
                <a:latin typeface="Calibri" panose="020F0502020204030204" pitchFamily="34" charset="0"/>
              </a:rPr>
              <a:t>V době realizace, tj. od vydání Rozhodnutí o poskytnutí dotace/Stanovení výdajů, se příjemce vždy řídí aktuálně platnou verzí Obecných i Specifických pravidel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cs-CZ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Prezentace je zaměřena na důležité milníky v realizaci jako jsou např. </a:t>
            </a:r>
          </a:p>
          <a:p>
            <a:pPr algn="ctr">
              <a:lnSpc>
                <a:spcPct val="150000"/>
              </a:lnSpc>
            </a:pPr>
            <a:r>
              <a:rPr lang="cs-CZ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změny v projektu, zprávy o realizaci a žádosti o platbu</a:t>
            </a:r>
          </a:p>
          <a:p>
            <a:pPr>
              <a:lnSpc>
                <a:spcPct val="150000"/>
              </a:lnSpc>
            </a:pPr>
            <a:endParaRPr lang="cs-CZ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ADF2C1E-45DB-4E0A-BD27-639BD6D1D852}"/>
              </a:ext>
            </a:extLst>
          </p:cNvPr>
          <p:cNvSpPr txBox="1">
            <a:spLocks/>
          </p:cNvSpPr>
          <p:nvPr/>
        </p:nvSpPr>
        <p:spPr>
          <a:xfrm>
            <a:off x="156850" y="6356350"/>
            <a:ext cx="6525303" cy="3698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15. února 2021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658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296539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Postup kontroly ŽoP a ZoR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C3C1691-60D2-49A2-BAE6-72911F03B2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7" y="946292"/>
            <a:ext cx="8244826" cy="55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284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Kontroly projektů IROP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C320865F-48D7-4D92-BD65-ED5CF19B29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511" y="1259044"/>
            <a:ext cx="7961532" cy="494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51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Udržitelnost projektů IROP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08465486-1131-4B74-BB5F-BA3F430E13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581" y="1141582"/>
            <a:ext cx="7990838" cy="531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24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FB2F8548-69C9-8B46-8167-6452CA664447}"/>
              </a:ext>
            </a:extLst>
          </p:cNvPr>
          <p:cNvSpPr txBox="1">
            <a:spLocks/>
          </p:cNvSpPr>
          <p:nvPr/>
        </p:nvSpPr>
        <p:spPr>
          <a:xfrm>
            <a:off x="1228596" y="2260920"/>
            <a:ext cx="7053562" cy="2336160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informace pro předkládání </a:t>
            </a:r>
            <a:r>
              <a:rPr lang="cs-CZ" sz="4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ZoR</a:t>
            </a:r>
            <a:r>
              <a:rPr lang="cs-CZ" sz="4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cs-CZ" sz="4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ŽoP</a:t>
            </a:r>
            <a:r>
              <a:rPr lang="cs-CZ" sz="4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4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141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err="1"/>
              <a:t>ŽoP</a:t>
            </a:r>
            <a:r>
              <a:rPr lang="cs-CZ" dirty="0"/>
              <a:t> – způsobilost výdajů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60F0EE27-3458-401B-8743-0276520FD6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234" y="1421420"/>
            <a:ext cx="7961532" cy="525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56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err="1"/>
              <a:t>ŽoP</a:t>
            </a:r>
            <a:r>
              <a:rPr lang="cs-CZ" dirty="0"/>
              <a:t> – dokladování způsobilých výdajů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FE33FD8-F8A7-44F1-8E4D-F16675154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13" y="1225612"/>
            <a:ext cx="8254594" cy="49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755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err="1"/>
              <a:t>ŽoP</a:t>
            </a:r>
            <a:r>
              <a:rPr lang="cs-CZ" dirty="0"/>
              <a:t> – dokladování způsobilých výdajů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F794DFD-926A-4FBA-AB18-6CFC83E5A8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84" y="966422"/>
            <a:ext cx="8117832" cy="494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857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err="1"/>
              <a:t>ŽoP</a:t>
            </a:r>
            <a:r>
              <a:rPr lang="cs-CZ" dirty="0"/>
              <a:t> – dokladování způsobilých výdajů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3B53E89E-FB7E-4765-8738-CDDE52F1E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662" y="894550"/>
            <a:ext cx="8166676" cy="50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497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 err="1"/>
              <a:t>ZoR</a:t>
            </a:r>
            <a:r>
              <a:rPr lang="cs-CZ" sz="2800" dirty="0"/>
              <a:t> – vybrané záložky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46AAB09C-9DC0-437A-BA56-C3F04EC31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52" y="1228651"/>
            <a:ext cx="8254594" cy="532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983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 err="1"/>
              <a:t>ZoR</a:t>
            </a:r>
            <a:r>
              <a:rPr lang="cs-CZ" sz="2800" dirty="0"/>
              <a:t> – vybrané záložky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0F3346E7-3EC6-4018-A980-FA0969216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52" y="1181399"/>
            <a:ext cx="8264363" cy="528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226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83137" y="6356349"/>
            <a:ext cx="500431" cy="365125"/>
          </a:xfrm>
        </p:spPr>
        <p:txBody>
          <a:bodyPr/>
          <a:lstStyle/>
          <a:p>
            <a:fld id="{4000C4B2-41BC-D741-8B94-B76DB6967C0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869A09C-D277-4A02-8E54-FDD9566C07E5}"/>
              </a:ext>
            </a:extLst>
          </p:cNvPr>
          <p:cNvSpPr txBox="1">
            <a:spLocks/>
          </p:cNvSpPr>
          <p:nvPr/>
        </p:nvSpPr>
        <p:spPr>
          <a:xfrm>
            <a:off x="1127927" y="1706584"/>
            <a:ext cx="6400800" cy="3208320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Žádost o změnu (ŽoZ) v projektech IROP</a:t>
            </a:r>
            <a:endParaRPr lang="cs-CZ" sz="4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4224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Odkazy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AB244DA3-0233-4636-9318-F3EBB21AB596}"/>
              </a:ext>
            </a:extLst>
          </p:cNvPr>
          <p:cNvSpPr txBox="1"/>
          <p:nvPr/>
        </p:nvSpPr>
        <p:spPr>
          <a:xfrm>
            <a:off x="780176" y="1270623"/>
            <a:ext cx="7583648" cy="5450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Obecná pravidla pro žadatele a příjemce</a:t>
            </a:r>
          </a:p>
          <a:p>
            <a:pPr algn="just">
              <a:lnSpc>
                <a:spcPct val="150000"/>
              </a:lnSpc>
            </a:pPr>
            <a:r>
              <a:rPr lang="cs-CZ" dirty="0">
                <a:latin typeface="Calibri" panose="020F0502020204030204" pitchFamily="34" charset="0"/>
                <a:hlinkClick r:id="rId4"/>
              </a:rPr>
              <a:t>https://irop.mmr.cz/cs/zadatele-a-prijemci/dokumenty/dokumenty/obecna-pravidla-pro-zadatele-a-prijemce</a:t>
            </a:r>
            <a:endParaRPr lang="cs-CZ" dirty="0">
              <a:latin typeface="Calibri" panose="020F050202020403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Informace k REACT-EU</a:t>
            </a:r>
          </a:p>
          <a:p>
            <a:pPr algn="just">
              <a:lnSpc>
                <a:spcPct val="150000"/>
              </a:lnSpc>
            </a:pPr>
            <a:r>
              <a:rPr lang="cs-CZ" dirty="0">
                <a:latin typeface="Calibri" panose="020F0502020204030204" pitchFamily="34" charset="0"/>
                <a:hlinkClick r:id="rId5"/>
              </a:rPr>
              <a:t>https://irop.mmr.cz/cs/vyzvy/detaily-temat/react-eu</a:t>
            </a:r>
            <a:endParaRPr lang="cs-CZ" dirty="0">
              <a:latin typeface="Calibri" panose="020F050202020403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Dotazy k SC 6.1 REACT-EU pro aktivitu Zdravotnictví (přístroje a stavby)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</a:rPr>
              <a:t>Ing. Markéta </a:t>
            </a:r>
            <a:r>
              <a:rPr lang="cs-CZ" dirty="0" err="1">
                <a:latin typeface="Calibri" panose="020F0502020204030204" pitchFamily="34" charset="0"/>
              </a:rPr>
              <a:t>Lutovská</a:t>
            </a:r>
            <a:r>
              <a:rPr lang="cs-CZ" dirty="0">
                <a:latin typeface="Calibri" panose="020F0502020204030204" pitchFamily="34" charset="0"/>
              </a:rPr>
              <a:t>-  </a:t>
            </a:r>
            <a:r>
              <a:rPr lang="cs-CZ" dirty="0">
                <a:latin typeface="Calibri" panose="020F0502020204030204" pitchFamily="34" charset="0"/>
                <a:hlinkClick r:id="rId6"/>
              </a:rPr>
              <a:t>marketa.lutovska@crr.cz</a:t>
            </a:r>
            <a:r>
              <a:rPr lang="cs-CZ" dirty="0">
                <a:latin typeface="Calibri" panose="020F0502020204030204" pitchFamily="34" charset="0"/>
              </a:rPr>
              <a:t>; 485 226 170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</a:rPr>
              <a:t>Ing. Andrea Faltusová-   </a:t>
            </a:r>
            <a:r>
              <a:rPr lang="cs-CZ" u="sng" dirty="0">
                <a:latin typeface="Calibri" panose="020F0502020204030204" pitchFamily="34" charset="0"/>
                <a:hlinkClick r:id="rId7"/>
              </a:rPr>
              <a:t>andrea.faltusova@crr.cz</a:t>
            </a:r>
            <a:r>
              <a:rPr lang="cs-CZ" dirty="0">
                <a:latin typeface="Calibri" panose="020F0502020204030204" pitchFamily="34" charset="0"/>
              </a:rPr>
              <a:t>; 485 226 167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err="1">
                <a:latin typeface="Calibri" panose="020F0502020204030204" pitchFamily="34" charset="0"/>
              </a:rPr>
              <a:t>Videomanuály</a:t>
            </a:r>
            <a:r>
              <a:rPr lang="cs-CZ" dirty="0">
                <a:latin typeface="Calibri" panose="020F0502020204030204" pitchFamily="34" charset="0"/>
              </a:rPr>
              <a:t> pro práci s ISKP14+</a:t>
            </a:r>
          </a:p>
          <a:p>
            <a:pPr algn="just">
              <a:lnSpc>
                <a:spcPct val="150000"/>
              </a:lnSpc>
            </a:pPr>
            <a:r>
              <a:rPr lang="cs-CZ" dirty="0">
                <a:latin typeface="Calibri" panose="020F0502020204030204" pitchFamily="34" charset="0"/>
                <a:hlinkClick r:id="rId8"/>
              </a:rPr>
              <a:t>https://www.youtube.com/watch?v=WJJ66sfUkBQ&amp;list=PLWAfyeZtmAOid1nc8oHICTxPPhKOT_6CE</a:t>
            </a:r>
            <a:endParaRPr lang="cs-CZ" dirty="0">
              <a:latin typeface="Calibri" panose="020F050202020403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Desatero k Žádostem o platbu </a:t>
            </a:r>
          </a:p>
          <a:p>
            <a:pPr algn="just">
              <a:lnSpc>
                <a:spcPct val="150000"/>
              </a:lnSpc>
            </a:pPr>
            <a:r>
              <a:rPr lang="cs-CZ" dirty="0">
                <a:latin typeface="Calibri" panose="020F0502020204030204" pitchFamily="34" charset="0"/>
                <a:hlinkClick r:id="rId9"/>
              </a:rPr>
              <a:t>https://www.crr.cz/irop/desatero-k-zadostem-o-platbu/</a:t>
            </a:r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760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8A77294-4A89-984E-882C-6824E409781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2938585"/>
            <a:ext cx="9143999" cy="89046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r>
              <a:rPr lang="cs-CZ" sz="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83137" y="6356349"/>
            <a:ext cx="500431" cy="365125"/>
          </a:xfrm>
        </p:spPr>
        <p:txBody>
          <a:bodyPr/>
          <a:lstStyle/>
          <a:p>
            <a:fld id="{4000C4B2-41BC-D741-8B94-B76DB6967C0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8F94A9-08FA-4A5E-9E3C-88608198052F}"/>
              </a:ext>
            </a:extLst>
          </p:cNvPr>
          <p:cNvSpPr txBox="1">
            <a:spLocks/>
          </p:cNvSpPr>
          <p:nvPr/>
        </p:nvSpPr>
        <p:spPr>
          <a:xfrm>
            <a:off x="156850" y="6356350"/>
            <a:ext cx="6525303" cy="3698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Mgr. Julie Ketnerová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386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Žádosti o změnu (</a:t>
            </a:r>
            <a:r>
              <a:rPr lang="cs-CZ" dirty="0" err="1"/>
              <a:t>ŽoZ</a:t>
            </a:r>
            <a:r>
              <a:rPr lang="cs-CZ" dirty="0"/>
              <a:t>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67E0673B-8CEA-467A-B445-3B78F98CD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118" y="1189782"/>
            <a:ext cx="7951763" cy="5166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014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Žádosti o změnu (</a:t>
            </a:r>
            <a:r>
              <a:rPr lang="cs-CZ" dirty="0" err="1"/>
              <a:t>ŽoZ</a:t>
            </a:r>
            <a:r>
              <a:rPr lang="cs-CZ" dirty="0"/>
              <a:t>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205E2718-64EF-4A03-A5C0-07E9717EEE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159" y="1433386"/>
            <a:ext cx="8039682" cy="49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578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Žádosti o změnu (</a:t>
            </a:r>
            <a:r>
              <a:rPr lang="cs-CZ" dirty="0" err="1"/>
              <a:t>ŽoZ</a:t>
            </a:r>
            <a:r>
              <a:rPr lang="cs-CZ" dirty="0"/>
              <a:t>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C1F1772-DABC-438C-AA04-EE3C01A76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818" y="1273003"/>
            <a:ext cx="8264363" cy="494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992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Žádosti o změnu (</a:t>
            </a:r>
            <a:r>
              <a:rPr lang="cs-CZ" dirty="0" err="1"/>
              <a:t>ŽoZ</a:t>
            </a:r>
            <a:r>
              <a:rPr lang="cs-CZ" dirty="0"/>
              <a:t>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5CA663A-B414-4CDC-A516-6C270A3BB7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696" y="1414415"/>
            <a:ext cx="8000607" cy="494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475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83137" y="6356349"/>
            <a:ext cx="500431" cy="365125"/>
          </a:xfrm>
        </p:spPr>
        <p:txBody>
          <a:bodyPr/>
          <a:lstStyle/>
          <a:p>
            <a:fld id="{4000C4B2-41BC-D741-8B94-B76DB6967C0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67E25E4-BC2F-4C29-A89F-EC66014298BB}"/>
              </a:ext>
            </a:extLst>
          </p:cNvPr>
          <p:cNvSpPr txBox="1">
            <a:spLocks/>
          </p:cNvSpPr>
          <p:nvPr/>
        </p:nvSpPr>
        <p:spPr>
          <a:xfrm>
            <a:off x="1127926" y="1706584"/>
            <a:ext cx="7344955" cy="3208320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Žádost o platbu (ŽoP) </a:t>
            </a:r>
            <a:br>
              <a:rPr lang="cs-CZ" sz="4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Zpráva o realizaci (ZoR) v projektech IROP</a:t>
            </a:r>
            <a:endParaRPr lang="cs-CZ" sz="4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030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Podklady k tvorbě </a:t>
            </a:r>
            <a:r>
              <a:rPr lang="cs-CZ" dirty="0" err="1"/>
              <a:t>ŽoP</a:t>
            </a:r>
            <a:r>
              <a:rPr lang="cs-CZ" dirty="0"/>
              <a:t> a </a:t>
            </a:r>
            <a:r>
              <a:rPr lang="cs-CZ" dirty="0" err="1"/>
              <a:t>ZoR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38980B06-C58F-44F8-B74E-77AB60B19D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696" y="1433386"/>
            <a:ext cx="8000607" cy="45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565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Předložení </a:t>
            </a:r>
            <a:r>
              <a:rPr lang="cs-CZ" dirty="0" err="1"/>
              <a:t>ŽoP</a:t>
            </a:r>
            <a:r>
              <a:rPr lang="cs-CZ" dirty="0"/>
              <a:t> a </a:t>
            </a:r>
            <a:r>
              <a:rPr lang="cs-CZ" dirty="0" err="1"/>
              <a:t>ZoR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223DE2AE-CCBD-4206-B4AB-A05C804D1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581" y="1433386"/>
            <a:ext cx="7990838" cy="45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865493"/>
      </p:ext>
    </p:extLst>
  </p:cSld>
  <p:clrMapOvr>
    <a:masterClrMapping/>
  </p:clrMapOvr>
</p:sld>
</file>

<file path=ppt/theme/theme1.xml><?xml version="1.0" encoding="utf-8"?>
<a:theme xmlns:a="http://schemas.openxmlformats.org/drawingml/2006/main" name="CRR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RR PPT modra" id="{D7112295-DE83-5842-848C-194A14FDB72F}" vid="{3F9FFF0E-BF0B-D64C-A9D2-5EEC900BA2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CRR template</Template>
  <TotalTime>319</TotalTime>
  <Words>380</Words>
  <Application>Microsoft Office PowerPoint</Application>
  <PresentationFormat>Předvádění na obrazovce (4:3)</PresentationFormat>
  <Paragraphs>82</Paragraphs>
  <Slides>21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CRR template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více řádků, třeba i na tři anebo dokonce i na čtyři.</dc:title>
  <dc:subject/>
  <dc:creator>Microsoft Office User</dc:creator>
  <cp:keywords/>
  <dc:description/>
  <cp:lastModifiedBy>Ketnerová Julie</cp:lastModifiedBy>
  <cp:revision>19</cp:revision>
  <dcterms:created xsi:type="dcterms:W3CDTF">2021-01-13T14:58:16Z</dcterms:created>
  <dcterms:modified xsi:type="dcterms:W3CDTF">2021-02-11T10:23:00Z</dcterms:modified>
  <cp:category/>
</cp:coreProperties>
</file>